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1" r:id="rId2"/>
    <p:sldId id="2595" r:id="rId3"/>
    <p:sldId id="2571" r:id="rId4"/>
    <p:sldId id="2572" r:id="rId5"/>
    <p:sldId id="2573" r:id="rId6"/>
    <p:sldId id="2574" r:id="rId7"/>
    <p:sldId id="2575" r:id="rId8"/>
    <p:sldId id="2576" r:id="rId9"/>
    <p:sldId id="2577" r:id="rId10"/>
    <p:sldId id="2578" r:id="rId11"/>
    <p:sldId id="2579" r:id="rId12"/>
    <p:sldId id="2580" r:id="rId13"/>
    <p:sldId id="2581" r:id="rId14"/>
    <p:sldId id="2582" r:id="rId15"/>
    <p:sldId id="2583" r:id="rId16"/>
    <p:sldId id="2584" r:id="rId17"/>
    <p:sldId id="2585" r:id="rId18"/>
    <p:sldId id="2586" r:id="rId19"/>
    <p:sldId id="2587" r:id="rId20"/>
    <p:sldId id="2588" r:id="rId21"/>
    <p:sldId id="2589" r:id="rId22"/>
    <p:sldId id="2590" r:id="rId23"/>
    <p:sldId id="2591" r:id="rId24"/>
    <p:sldId id="2592" r:id="rId25"/>
    <p:sldId id="2593" r:id="rId26"/>
    <p:sldId id="2594"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telier pratique sur Wise Up Papyrus et intégration des champs Sage" id="{010FA848-D34E-4381-A248-E90D286B3628}">
          <p14:sldIdLst>
            <p14:sldId id="2561"/>
            <p14:sldId id="2595"/>
          </p14:sldIdLst>
        </p14:section>
        <p14:section name="Création d’un modèle pour un Document de Vente" id="{30B14A40-3B32-4034-86C2-481536616EE5}">
          <p14:sldIdLst>
            <p14:sldId id="2571"/>
            <p14:sldId id="2572"/>
            <p14:sldId id="2573"/>
            <p14:sldId id="2574"/>
          </p14:sldIdLst>
        </p14:section>
        <p14:section name="Insertion et gestion des champs issus de la base Sage" id="{08B132CB-0050-4A12-8C0A-554975649A32}">
          <p14:sldIdLst>
            <p14:sldId id="2575"/>
            <p14:sldId id="2576"/>
            <p14:sldId id="2577"/>
            <p14:sldId id="2578"/>
          </p14:sldIdLst>
        </p14:section>
        <p14:section name="Mise en forme et personnalisation du document" id="{807A5011-17FC-40AB-956D-9067B601E234}">
          <p14:sldIdLst>
            <p14:sldId id="2579"/>
            <p14:sldId id="2580"/>
            <p14:sldId id="2581"/>
            <p14:sldId id="2582"/>
          </p14:sldIdLst>
        </p14:section>
        <p14:section name="Gestion des bandes et répétitions d’informations" id="{58ED00CB-97A3-474C-ABE2-6649A1586231}">
          <p14:sldIdLst>
            <p14:sldId id="2583"/>
            <p14:sldId id="2584"/>
            <p14:sldId id="2585"/>
            <p14:sldId id="2586"/>
          </p14:sldIdLst>
        </p14:section>
        <p14:section name="Champs calculés, scripts et mise en forme conditionnelle" id="{9AA7E17C-40BE-4A18-9274-D929915F8BE1}">
          <p14:sldIdLst>
            <p14:sldId id="2587"/>
            <p14:sldId id="2588"/>
            <p14:sldId id="2589"/>
          </p14:sldIdLst>
        </p14:section>
        <p14:section name="Fonctions avancées : groupes, tris et code-barres" id="{AEF92C62-967F-4281-85F1-8D141BDEBB0E}">
          <p14:sldIdLst>
            <p14:sldId id="2590"/>
            <p14:sldId id="2591"/>
            <p14:sldId id="2592"/>
            <p14:sldId id="2593"/>
          </p14:sldIdLst>
        </p14:section>
        <p14:section name="Conclusion" id="{1505810B-642D-484C-8F5C-7CAB420D908A}">
          <p14:sldIdLst>
            <p14:sldId id="259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2" autoAdjust="0"/>
    <p:restoredTop sz="94660"/>
  </p:normalViewPr>
  <p:slideViewPr>
    <p:cSldViewPr snapToGrid="0">
      <p:cViewPr>
        <p:scale>
          <a:sx n="50" d="100"/>
          <a:sy n="50" d="100"/>
        </p:scale>
        <p:origin x="138" y="85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A65DDF-DDA6-4ADE-96ED-46D67CC049A6}"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62776D8E-E4CA-485D-86F7-E94D35E8376F}">
      <dgm:prSet/>
      <dgm:spPr/>
      <dgm:t>
        <a:bodyPr/>
        <a:lstStyle/>
        <a:p>
          <a:pPr>
            <a:lnSpc>
              <a:spcPct val="100000"/>
            </a:lnSpc>
            <a:defRPr b="1"/>
          </a:pPr>
          <a:r>
            <a:rPr lang="en-US"/>
            <a:t>Maîtrise de Wise Up Papyrus</a:t>
          </a:r>
        </a:p>
      </dgm:t>
    </dgm:pt>
    <dgm:pt modelId="{61ADB30B-4F0E-44E4-91A5-C71ACAA2FFEA}" type="parTrans" cxnId="{014A5EF7-7F9F-479F-B70E-6CF8BDF6A7F8}">
      <dgm:prSet/>
      <dgm:spPr/>
      <dgm:t>
        <a:bodyPr/>
        <a:lstStyle/>
        <a:p>
          <a:endParaRPr lang="en-US"/>
        </a:p>
      </dgm:t>
    </dgm:pt>
    <dgm:pt modelId="{60BE5B5D-BEEE-43C3-B194-9DA8C2940FEF}" type="sibTrans" cxnId="{014A5EF7-7F9F-479F-B70E-6CF8BDF6A7F8}">
      <dgm:prSet/>
      <dgm:spPr/>
      <dgm:t>
        <a:bodyPr/>
        <a:lstStyle/>
        <a:p>
          <a:pPr>
            <a:lnSpc>
              <a:spcPct val="100000"/>
            </a:lnSpc>
            <a:defRPr b="1"/>
          </a:pPr>
          <a:endParaRPr lang="en-US"/>
        </a:p>
      </dgm:t>
    </dgm:pt>
    <dgm:pt modelId="{3F804FC0-CCC6-438D-9B23-1E5DD5961BAF}">
      <dgm:prSet/>
      <dgm:spPr/>
      <dgm:t>
        <a:bodyPr/>
        <a:lstStyle/>
        <a:p>
          <a:pPr>
            <a:lnSpc>
              <a:spcPct val="100000"/>
            </a:lnSpc>
          </a:pPr>
          <a:r>
            <a:rPr lang="en-US"/>
            <a:t>Comprendre les étapes clés pour utiliser efficacement Wise Up Papyrus dans la création de documents commerciaux.</a:t>
          </a:r>
        </a:p>
      </dgm:t>
    </dgm:pt>
    <dgm:pt modelId="{1C70E05D-057B-46A0-8182-4721B3853F87}" type="parTrans" cxnId="{671B0DD0-4CBD-457B-852E-8BBDC1F2A2AC}">
      <dgm:prSet/>
      <dgm:spPr/>
      <dgm:t>
        <a:bodyPr/>
        <a:lstStyle/>
        <a:p>
          <a:endParaRPr lang="en-US"/>
        </a:p>
      </dgm:t>
    </dgm:pt>
    <dgm:pt modelId="{3A1011A2-10A4-407A-BC7B-7E70F4BD9017}" type="sibTrans" cxnId="{671B0DD0-4CBD-457B-852E-8BBDC1F2A2AC}">
      <dgm:prSet/>
      <dgm:spPr/>
      <dgm:t>
        <a:bodyPr/>
        <a:lstStyle/>
        <a:p>
          <a:endParaRPr lang="en-US"/>
        </a:p>
      </dgm:t>
    </dgm:pt>
    <dgm:pt modelId="{C1AC1774-FC48-442D-A06E-8CA9CDF37A8E}">
      <dgm:prSet/>
      <dgm:spPr/>
      <dgm:t>
        <a:bodyPr/>
        <a:lstStyle/>
        <a:p>
          <a:pPr>
            <a:lnSpc>
              <a:spcPct val="100000"/>
            </a:lnSpc>
            <a:defRPr b="1"/>
          </a:pPr>
          <a:r>
            <a:rPr lang="en-US"/>
            <a:t>Intégration des champs Sage</a:t>
          </a:r>
        </a:p>
      </dgm:t>
    </dgm:pt>
    <dgm:pt modelId="{5922ACB7-EC7E-4571-9EAE-EE87B2F64FF1}" type="parTrans" cxnId="{70CD89B2-1611-43EA-A9AD-256A7A6E994F}">
      <dgm:prSet/>
      <dgm:spPr/>
      <dgm:t>
        <a:bodyPr/>
        <a:lstStyle/>
        <a:p>
          <a:endParaRPr lang="en-US"/>
        </a:p>
      </dgm:t>
    </dgm:pt>
    <dgm:pt modelId="{AAD379EC-348E-4A09-8C17-3283DB7B16FB}" type="sibTrans" cxnId="{70CD89B2-1611-43EA-A9AD-256A7A6E994F}">
      <dgm:prSet/>
      <dgm:spPr/>
      <dgm:t>
        <a:bodyPr/>
        <a:lstStyle/>
        <a:p>
          <a:pPr>
            <a:lnSpc>
              <a:spcPct val="100000"/>
            </a:lnSpc>
            <a:defRPr b="1"/>
          </a:pPr>
          <a:endParaRPr lang="en-US"/>
        </a:p>
      </dgm:t>
    </dgm:pt>
    <dgm:pt modelId="{4B67858F-8D27-4400-8BD0-465A8A5862C0}">
      <dgm:prSet/>
      <dgm:spPr/>
      <dgm:t>
        <a:bodyPr/>
        <a:lstStyle/>
        <a:p>
          <a:pPr>
            <a:lnSpc>
              <a:spcPct val="100000"/>
            </a:lnSpc>
          </a:pPr>
          <a:r>
            <a:rPr lang="en-US"/>
            <a:t>Savoir intégrer les champs Sage pour automatiser et personnaliser les documents de vente.</a:t>
          </a:r>
        </a:p>
      </dgm:t>
    </dgm:pt>
    <dgm:pt modelId="{BB8C9864-71B1-4510-877C-257C05F17E85}" type="parTrans" cxnId="{FE6C11E1-98AA-45E1-A885-40E8CE72A759}">
      <dgm:prSet/>
      <dgm:spPr/>
      <dgm:t>
        <a:bodyPr/>
        <a:lstStyle/>
        <a:p>
          <a:endParaRPr lang="en-US"/>
        </a:p>
      </dgm:t>
    </dgm:pt>
    <dgm:pt modelId="{A123FBEA-B3E3-44D8-9DC0-C0E72D681F47}" type="sibTrans" cxnId="{FE6C11E1-98AA-45E1-A885-40E8CE72A759}">
      <dgm:prSet/>
      <dgm:spPr/>
      <dgm:t>
        <a:bodyPr/>
        <a:lstStyle/>
        <a:p>
          <a:endParaRPr lang="en-US"/>
        </a:p>
      </dgm:t>
    </dgm:pt>
    <dgm:pt modelId="{A020D3F6-03A8-494D-8165-EC2C473E04D6}">
      <dgm:prSet/>
      <dgm:spPr/>
      <dgm:t>
        <a:bodyPr/>
        <a:lstStyle/>
        <a:p>
          <a:pPr>
            <a:lnSpc>
              <a:spcPct val="100000"/>
            </a:lnSpc>
            <a:defRPr b="1"/>
          </a:pPr>
          <a:r>
            <a:rPr lang="en-US"/>
            <a:t>Création de rapports professionnels</a:t>
          </a:r>
        </a:p>
      </dgm:t>
    </dgm:pt>
    <dgm:pt modelId="{E194AB67-C5FE-4885-864F-B179C016C6BD}" type="parTrans" cxnId="{CCA6D7A1-C077-4CB3-8789-00E3515530CD}">
      <dgm:prSet/>
      <dgm:spPr/>
      <dgm:t>
        <a:bodyPr/>
        <a:lstStyle/>
        <a:p>
          <a:endParaRPr lang="en-US"/>
        </a:p>
      </dgm:t>
    </dgm:pt>
    <dgm:pt modelId="{69884BC0-D7A7-4182-8D8F-9581098B81ED}" type="sibTrans" cxnId="{CCA6D7A1-C077-4CB3-8789-00E3515530CD}">
      <dgm:prSet/>
      <dgm:spPr/>
      <dgm:t>
        <a:bodyPr/>
        <a:lstStyle/>
        <a:p>
          <a:endParaRPr lang="en-US"/>
        </a:p>
      </dgm:t>
    </dgm:pt>
    <dgm:pt modelId="{A58F2317-3225-4ADE-9DA7-16AB265FDA09}">
      <dgm:prSet/>
      <dgm:spPr/>
      <dgm:t>
        <a:bodyPr/>
        <a:lstStyle/>
        <a:p>
          <a:pPr>
            <a:lnSpc>
              <a:spcPct val="100000"/>
            </a:lnSpc>
          </a:pPr>
          <a:r>
            <a:rPr lang="en-US"/>
            <a:t>Développer des rapports personnalisés, dynamiques et professionnels pour un meilleur suivi des ventes.</a:t>
          </a:r>
        </a:p>
      </dgm:t>
    </dgm:pt>
    <dgm:pt modelId="{613B62B2-426C-4A30-AFDB-B0617D70A58F}" type="parTrans" cxnId="{FF43B419-ACFD-49BC-A5C1-6C60C9AE4C70}">
      <dgm:prSet/>
      <dgm:spPr/>
      <dgm:t>
        <a:bodyPr/>
        <a:lstStyle/>
        <a:p>
          <a:endParaRPr lang="en-US"/>
        </a:p>
      </dgm:t>
    </dgm:pt>
    <dgm:pt modelId="{C86D5504-F5A3-485E-8443-26505DFBE039}" type="sibTrans" cxnId="{FF43B419-ACFD-49BC-A5C1-6C60C9AE4C70}">
      <dgm:prSet/>
      <dgm:spPr/>
      <dgm:t>
        <a:bodyPr/>
        <a:lstStyle/>
        <a:p>
          <a:endParaRPr lang="en-US"/>
        </a:p>
      </dgm:t>
    </dgm:pt>
    <dgm:pt modelId="{3B002C9D-BDA6-4885-B47C-977F2E03EFA3}" type="pres">
      <dgm:prSet presAssocID="{2AA65DDF-DDA6-4ADE-96ED-46D67CC049A6}" presName="Name0" presStyleCnt="0">
        <dgm:presLayoutVars>
          <dgm:dir/>
          <dgm:resizeHandles val="exact"/>
        </dgm:presLayoutVars>
      </dgm:prSet>
      <dgm:spPr/>
    </dgm:pt>
    <dgm:pt modelId="{A69D4EC5-9FAD-4CD9-8777-CF91143BC2DB}" type="pres">
      <dgm:prSet presAssocID="{62776D8E-E4CA-485D-86F7-E94D35E8376F}" presName="compNode" presStyleCnt="0"/>
      <dgm:spPr/>
    </dgm:pt>
    <dgm:pt modelId="{A23276E4-BE62-4F43-9063-1F2ABF187802}" type="pres">
      <dgm:prSet presAssocID="{62776D8E-E4CA-485D-86F7-E94D35E8376F}" presName="pictRect" presStyleLbl="revTx" presStyleIdx="0" presStyleCnt="6">
        <dgm:presLayoutVars>
          <dgm:chMax val="0"/>
          <dgm:bulletEnabled/>
        </dgm:presLayoutVars>
      </dgm:prSet>
      <dgm:spPr/>
    </dgm:pt>
    <dgm:pt modelId="{4261BD1D-3956-4629-9D3B-E83B29E80FC7}" type="pres">
      <dgm:prSet presAssocID="{62776D8E-E4CA-485D-86F7-E94D35E8376F}" presName="textRect" presStyleLbl="revTx" presStyleIdx="1" presStyleCnt="6">
        <dgm:presLayoutVars>
          <dgm:bulletEnabled/>
        </dgm:presLayoutVars>
      </dgm:prSet>
      <dgm:spPr/>
    </dgm:pt>
    <dgm:pt modelId="{E739D377-49FB-42F3-8874-BD4195FC0046}" type="pres">
      <dgm:prSet presAssocID="{60BE5B5D-BEEE-43C3-B194-9DA8C2940FEF}" presName="sibTrans" presStyleLbl="sibTrans2D1" presStyleIdx="0" presStyleCnt="0"/>
      <dgm:spPr/>
    </dgm:pt>
    <dgm:pt modelId="{6C60C662-2164-4B27-BB9A-A2F3A2B9D652}" type="pres">
      <dgm:prSet presAssocID="{C1AC1774-FC48-442D-A06E-8CA9CDF37A8E}" presName="compNode" presStyleCnt="0"/>
      <dgm:spPr/>
    </dgm:pt>
    <dgm:pt modelId="{0D4FB2D7-E933-4B3F-A756-17C182F2B4A9}" type="pres">
      <dgm:prSet presAssocID="{C1AC1774-FC48-442D-A06E-8CA9CDF37A8E}" presName="pictRect" presStyleLbl="revTx" presStyleIdx="2" presStyleCnt="6">
        <dgm:presLayoutVars>
          <dgm:chMax val="0"/>
          <dgm:bulletEnabled/>
        </dgm:presLayoutVars>
      </dgm:prSet>
      <dgm:spPr/>
    </dgm:pt>
    <dgm:pt modelId="{C06B9F6D-3870-4D60-9D58-ABD722B67482}" type="pres">
      <dgm:prSet presAssocID="{C1AC1774-FC48-442D-A06E-8CA9CDF37A8E}" presName="textRect" presStyleLbl="revTx" presStyleIdx="3" presStyleCnt="6">
        <dgm:presLayoutVars>
          <dgm:bulletEnabled/>
        </dgm:presLayoutVars>
      </dgm:prSet>
      <dgm:spPr/>
    </dgm:pt>
    <dgm:pt modelId="{507838C8-1A51-47D5-9808-5E0FB4B1CBAF}" type="pres">
      <dgm:prSet presAssocID="{AAD379EC-348E-4A09-8C17-3283DB7B16FB}" presName="sibTrans" presStyleLbl="sibTrans2D1" presStyleIdx="0" presStyleCnt="0"/>
      <dgm:spPr/>
    </dgm:pt>
    <dgm:pt modelId="{C4EB649F-11A3-4A95-B2FA-663207DC7BDD}" type="pres">
      <dgm:prSet presAssocID="{A020D3F6-03A8-494D-8165-EC2C473E04D6}" presName="compNode" presStyleCnt="0"/>
      <dgm:spPr/>
    </dgm:pt>
    <dgm:pt modelId="{37ADA388-5EF1-47BF-BA9C-FB0394268F9F}" type="pres">
      <dgm:prSet presAssocID="{A020D3F6-03A8-494D-8165-EC2C473E04D6}" presName="pictRect" presStyleLbl="revTx" presStyleIdx="4" presStyleCnt="6">
        <dgm:presLayoutVars>
          <dgm:chMax val="0"/>
          <dgm:bulletEnabled/>
        </dgm:presLayoutVars>
      </dgm:prSet>
      <dgm:spPr/>
    </dgm:pt>
    <dgm:pt modelId="{BF280069-08AC-48EF-98EA-911D065F1236}" type="pres">
      <dgm:prSet presAssocID="{A020D3F6-03A8-494D-8165-EC2C473E04D6}" presName="textRect" presStyleLbl="revTx" presStyleIdx="5" presStyleCnt="6">
        <dgm:presLayoutVars>
          <dgm:bulletEnabled/>
        </dgm:presLayoutVars>
      </dgm:prSet>
      <dgm:spPr/>
    </dgm:pt>
  </dgm:ptLst>
  <dgm:cxnLst>
    <dgm:cxn modelId="{FF43B419-ACFD-49BC-A5C1-6C60C9AE4C70}" srcId="{A020D3F6-03A8-494D-8165-EC2C473E04D6}" destId="{A58F2317-3225-4ADE-9DA7-16AB265FDA09}" srcOrd="0" destOrd="0" parTransId="{613B62B2-426C-4A30-AFDB-B0617D70A58F}" sibTransId="{C86D5504-F5A3-485E-8443-26505DFBE039}"/>
    <dgm:cxn modelId="{C77D3E3B-5619-4AE0-B12C-92DC5B5F8D86}" type="presOf" srcId="{4B67858F-8D27-4400-8BD0-465A8A5862C0}" destId="{C06B9F6D-3870-4D60-9D58-ABD722B67482}" srcOrd="0" destOrd="0" presId="urn:microsoft.com/office/officeart/2024/3/layout/hArchList1"/>
    <dgm:cxn modelId="{FDE79B5E-DCE3-444D-81E9-AD6D51CCBB2A}" type="presOf" srcId="{C1AC1774-FC48-442D-A06E-8CA9CDF37A8E}" destId="{0D4FB2D7-E933-4B3F-A756-17C182F2B4A9}" srcOrd="0" destOrd="0" presId="urn:microsoft.com/office/officeart/2024/3/layout/hArchList1"/>
    <dgm:cxn modelId="{3524FC6A-0B24-495F-9EE6-600756FB9953}" type="presOf" srcId="{A020D3F6-03A8-494D-8165-EC2C473E04D6}" destId="{37ADA388-5EF1-47BF-BA9C-FB0394268F9F}" srcOrd="0" destOrd="0" presId="urn:microsoft.com/office/officeart/2024/3/layout/hArchList1"/>
    <dgm:cxn modelId="{8054474F-A49B-4A03-8A05-FDE0D45AE461}" type="presOf" srcId="{AAD379EC-348E-4A09-8C17-3283DB7B16FB}" destId="{507838C8-1A51-47D5-9808-5E0FB4B1CBAF}" srcOrd="0" destOrd="0" presId="urn:microsoft.com/office/officeart/2024/3/layout/hArchList1"/>
    <dgm:cxn modelId="{CCA6D7A1-C077-4CB3-8789-00E3515530CD}" srcId="{2AA65DDF-DDA6-4ADE-96ED-46D67CC049A6}" destId="{A020D3F6-03A8-494D-8165-EC2C473E04D6}" srcOrd="2" destOrd="0" parTransId="{E194AB67-C5FE-4885-864F-B179C016C6BD}" sibTransId="{69884BC0-D7A7-4182-8D8F-9581098B81ED}"/>
    <dgm:cxn modelId="{70CD89B2-1611-43EA-A9AD-256A7A6E994F}" srcId="{2AA65DDF-DDA6-4ADE-96ED-46D67CC049A6}" destId="{C1AC1774-FC48-442D-A06E-8CA9CDF37A8E}" srcOrd="1" destOrd="0" parTransId="{5922ACB7-EC7E-4571-9EAE-EE87B2F64FF1}" sibTransId="{AAD379EC-348E-4A09-8C17-3283DB7B16FB}"/>
    <dgm:cxn modelId="{A9C348C4-98AA-4BD0-BBE1-1943662AD459}" type="presOf" srcId="{60BE5B5D-BEEE-43C3-B194-9DA8C2940FEF}" destId="{E739D377-49FB-42F3-8874-BD4195FC0046}" srcOrd="0" destOrd="0" presId="urn:microsoft.com/office/officeart/2024/3/layout/hArchList1"/>
    <dgm:cxn modelId="{671B0DD0-4CBD-457B-852E-8BBDC1F2A2AC}" srcId="{62776D8E-E4CA-485D-86F7-E94D35E8376F}" destId="{3F804FC0-CCC6-438D-9B23-1E5DD5961BAF}" srcOrd="0" destOrd="0" parTransId="{1C70E05D-057B-46A0-8182-4721B3853F87}" sibTransId="{3A1011A2-10A4-407A-BC7B-7E70F4BD9017}"/>
    <dgm:cxn modelId="{FE6C11E1-98AA-45E1-A885-40E8CE72A759}" srcId="{C1AC1774-FC48-442D-A06E-8CA9CDF37A8E}" destId="{4B67858F-8D27-4400-8BD0-465A8A5862C0}" srcOrd="0" destOrd="0" parTransId="{BB8C9864-71B1-4510-877C-257C05F17E85}" sibTransId="{A123FBEA-B3E3-44D8-9DC0-C0E72D681F47}"/>
    <dgm:cxn modelId="{7B6743E3-D298-44CD-AB93-1DA870F931C9}" type="presOf" srcId="{62776D8E-E4CA-485D-86F7-E94D35E8376F}" destId="{A23276E4-BE62-4F43-9063-1F2ABF187802}" srcOrd="0" destOrd="0" presId="urn:microsoft.com/office/officeart/2024/3/layout/hArchList1"/>
    <dgm:cxn modelId="{939AAAF0-A201-477C-8798-81B4513761DA}" type="presOf" srcId="{2AA65DDF-DDA6-4ADE-96ED-46D67CC049A6}" destId="{3B002C9D-BDA6-4885-B47C-977F2E03EFA3}" srcOrd="0" destOrd="0" presId="urn:microsoft.com/office/officeart/2024/3/layout/hArchList1"/>
    <dgm:cxn modelId="{6E47E9F2-68A9-4774-A7CC-9A3E09CA330C}" type="presOf" srcId="{A58F2317-3225-4ADE-9DA7-16AB265FDA09}" destId="{BF280069-08AC-48EF-98EA-911D065F1236}" srcOrd="0" destOrd="0" presId="urn:microsoft.com/office/officeart/2024/3/layout/hArchList1"/>
    <dgm:cxn modelId="{014A5EF7-7F9F-479F-B70E-6CF8BDF6A7F8}" srcId="{2AA65DDF-DDA6-4ADE-96ED-46D67CC049A6}" destId="{62776D8E-E4CA-485D-86F7-E94D35E8376F}" srcOrd="0" destOrd="0" parTransId="{61ADB30B-4F0E-44E4-91A5-C71ACAA2FFEA}" sibTransId="{60BE5B5D-BEEE-43C3-B194-9DA8C2940FEF}"/>
    <dgm:cxn modelId="{EBACF5FE-C157-4F78-8397-F21F1EC94F2D}" type="presOf" srcId="{3F804FC0-CCC6-438D-9B23-1E5DD5961BAF}" destId="{4261BD1D-3956-4629-9D3B-E83B29E80FC7}" srcOrd="0" destOrd="0" presId="urn:microsoft.com/office/officeart/2024/3/layout/hArchList1"/>
    <dgm:cxn modelId="{46465EB5-DA90-4934-9212-28E6E6935BEE}" type="presParOf" srcId="{3B002C9D-BDA6-4885-B47C-977F2E03EFA3}" destId="{A69D4EC5-9FAD-4CD9-8777-CF91143BC2DB}" srcOrd="0" destOrd="0" presId="urn:microsoft.com/office/officeart/2024/3/layout/hArchList1"/>
    <dgm:cxn modelId="{B66DD172-8D25-4590-B134-38ABD4DB5F75}" type="presParOf" srcId="{A69D4EC5-9FAD-4CD9-8777-CF91143BC2DB}" destId="{A23276E4-BE62-4F43-9063-1F2ABF187802}" srcOrd="0" destOrd="0" presId="urn:microsoft.com/office/officeart/2024/3/layout/hArchList1"/>
    <dgm:cxn modelId="{16C24CD7-A3A8-4355-9FF7-1A3F99A0C6CC}" type="presParOf" srcId="{A69D4EC5-9FAD-4CD9-8777-CF91143BC2DB}" destId="{4261BD1D-3956-4629-9D3B-E83B29E80FC7}" srcOrd="1" destOrd="0" presId="urn:microsoft.com/office/officeart/2024/3/layout/hArchList1"/>
    <dgm:cxn modelId="{08F677D3-F22B-430D-B34C-21726BA02E6E}" type="presParOf" srcId="{3B002C9D-BDA6-4885-B47C-977F2E03EFA3}" destId="{E739D377-49FB-42F3-8874-BD4195FC0046}" srcOrd="1" destOrd="0" presId="urn:microsoft.com/office/officeart/2024/3/layout/hArchList1"/>
    <dgm:cxn modelId="{41305388-7F36-426A-B4D9-239335A8BB40}" type="presParOf" srcId="{3B002C9D-BDA6-4885-B47C-977F2E03EFA3}" destId="{6C60C662-2164-4B27-BB9A-A2F3A2B9D652}" srcOrd="2" destOrd="0" presId="urn:microsoft.com/office/officeart/2024/3/layout/hArchList1"/>
    <dgm:cxn modelId="{68B37901-F27F-490F-914A-878F8D82B89D}" type="presParOf" srcId="{6C60C662-2164-4B27-BB9A-A2F3A2B9D652}" destId="{0D4FB2D7-E933-4B3F-A756-17C182F2B4A9}" srcOrd="0" destOrd="0" presId="urn:microsoft.com/office/officeart/2024/3/layout/hArchList1"/>
    <dgm:cxn modelId="{F9409827-C5C1-4CC8-B2AC-890FBB5A2C1D}" type="presParOf" srcId="{6C60C662-2164-4B27-BB9A-A2F3A2B9D652}" destId="{C06B9F6D-3870-4D60-9D58-ABD722B67482}" srcOrd="1" destOrd="0" presId="urn:microsoft.com/office/officeart/2024/3/layout/hArchList1"/>
    <dgm:cxn modelId="{D9B83396-0523-4F95-8001-39E3A14D40B8}" type="presParOf" srcId="{3B002C9D-BDA6-4885-B47C-977F2E03EFA3}" destId="{507838C8-1A51-47D5-9808-5E0FB4B1CBAF}" srcOrd="3" destOrd="0" presId="urn:microsoft.com/office/officeart/2024/3/layout/hArchList1"/>
    <dgm:cxn modelId="{041336F3-0A86-40E7-BE89-C275D4450DF2}" type="presParOf" srcId="{3B002C9D-BDA6-4885-B47C-977F2E03EFA3}" destId="{C4EB649F-11A3-4A95-B2FA-663207DC7BDD}" srcOrd="4" destOrd="0" presId="urn:microsoft.com/office/officeart/2024/3/layout/hArchList1"/>
    <dgm:cxn modelId="{9C12DA9D-FE53-4ECA-83EF-EA4333C83519}" type="presParOf" srcId="{C4EB649F-11A3-4A95-B2FA-663207DC7BDD}" destId="{37ADA388-5EF1-47BF-BA9C-FB0394268F9F}" srcOrd="0" destOrd="0" presId="urn:microsoft.com/office/officeart/2024/3/layout/hArchList1"/>
    <dgm:cxn modelId="{BE7A214C-F4CF-4870-AA84-18A50CEAB095}" type="presParOf" srcId="{C4EB649F-11A3-4A95-B2FA-663207DC7BDD}" destId="{BF280069-08AC-48EF-98EA-911D065F1236}"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276E4-BE62-4F43-9063-1F2ABF187802}">
      <dsp:nvSpPr>
        <dsp:cNvPr id="0" name=""/>
        <dsp:cNvSpPr/>
      </dsp:nvSpPr>
      <dsp:spPr>
        <a:xfrm>
          <a:off x="0" y="0"/>
          <a:ext cx="2634754" cy="636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Maîtrise de Wise Up Papyrus</a:t>
          </a:r>
        </a:p>
      </dsp:txBody>
      <dsp:txXfrm>
        <a:off x="0" y="0"/>
        <a:ext cx="2634754" cy="636153"/>
      </dsp:txXfrm>
    </dsp:sp>
    <dsp:sp modelId="{4261BD1D-3956-4629-9D3B-E83B29E80FC7}">
      <dsp:nvSpPr>
        <dsp:cNvPr id="0" name=""/>
        <dsp:cNvSpPr/>
      </dsp:nvSpPr>
      <dsp:spPr>
        <a:xfrm>
          <a:off x="0" y="636153"/>
          <a:ext cx="2634754" cy="1227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Comprendre les étapes clés pour utiliser efficacement Wise Up Papyrus dans la création de documents commerciaux.</a:t>
          </a:r>
        </a:p>
      </dsp:txBody>
      <dsp:txXfrm>
        <a:off x="0" y="636153"/>
        <a:ext cx="2634754" cy="1227571"/>
      </dsp:txXfrm>
    </dsp:sp>
    <dsp:sp modelId="{0D4FB2D7-E933-4B3F-A756-17C182F2B4A9}">
      <dsp:nvSpPr>
        <dsp:cNvPr id="0" name=""/>
        <dsp:cNvSpPr/>
      </dsp:nvSpPr>
      <dsp:spPr>
        <a:xfrm>
          <a:off x="2898229" y="0"/>
          <a:ext cx="2634754" cy="636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Intégration des champs Sage</a:t>
          </a:r>
        </a:p>
      </dsp:txBody>
      <dsp:txXfrm>
        <a:off x="2898229" y="0"/>
        <a:ext cx="2634754" cy="636153"/>
      </dsp:txXfrm>
    </dsp:sp>
    <dsp:sp modelId="{C06B9F6D-3870-4D60-9D58-ABD722B67482}">
      <dsp:nvSpPr>
        <dsp:cNvPr id="0" name=""/>
        <dsp:cNvSpPr/>
      </dsp:nvSpPr>
      <dsp:spPr>
        <a:xfrm>
          <a:off x="2898229" y="636153"/>
          <a:ext cx="2634754" cy="1227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Savoir intégrer les champs Sage pour automatiser et personnaliser les documents de vente.</a:t>
          </a:r>
        </a:p>
      </dsp:txBody>
      <dsp:txXfrm>
        <a:off x="2898229" y="636153"/>
        <a:ext cx="2634754" cy="1227571"/>
      </dsp:txXfrm>
    </dsp:sp>
    <dsp:sp modelId="{37ADA388-5EF1-47BF-BA9C-FB0394268F9F}">
      <dsp:nvSpPr>
        <dsp:cNvPr id="0" name=""/>
        <dsp:cNvSpPr/>
      </dsp:nvSpPr>
      <dsp:spPr>
        <a:xfrm>
          <a:off x="5796458" y="0"/>
          <a:ext cx="2634754" cy="636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Création de rapports professionnels</a:t>
          </a:r>
        </a:p>
      </dsp:txBody>
      <dsp:txXfrm>
        <a:off x="5796458" y="0"/>
        <a:ext cx="2634754" cy="636153"/>
      </dsp:txXfrm>
    </dsp:sp>
    <dsp:sp modelId="{BF280069-08AC-48EF-98EA-911D065F1236}">
      <dsp:nvSpPr>
        <dsp:cNvPr id="0" name=""/>
        <dsp:cNvSpPr/>
      </dsp:nvSpPr>
      <dsp:spPr>
        <a:xfrm>
          <a:off x="5796458" y="636153"/>
          <a:ext cx="2634754" cy="1227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Développer des rapports personnalisés, dynamiques et professionnels pour un meilleur suivi des ventes.</a:t>
          </a:r>
        </a:p>
      </dsp:txBody>
      <dsp:txXfrm>
        <a:off x="5796458" y="636153"/>
        <a:ext cx="2634754" cy="1227571"/>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B8F97-CFFA-44ED-B088-84CE75F3939E}" type="datetimeFigureOut">
              <a:rPr lang="fr-FR" smtClean="0"/>
              <a:t>13/10/2025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54F6B8-0CD7-433F-8728-BD3B19CA465D}" type="slidenum">
              <a:rPr lang="fr-FR" smtClean="0"/>
              <a:t>‹N°›</a:t>
            </a:fld>
            <a:endParaRPr lang="fr-FR"/>
          </a:p>
        </p:txBody>
      </p:sp>
    </p:spTree>
    <p:extLst>
      <p:ext uri="{BB962C8B-B14F-4D97-AF65-F5344CB8AC3E}">
        <p14:creationId xmlns:p14="http://schemas.microsoft.com/office/powerpoint/2010/main" val="402684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Le contenu généré par l’IA peut être incorrect.
---
Bienvenue à cet atelier dédié à l’éditeur de mise en page Wise Up Papyrus et à l’intégration des champs Sage pour créer un modèle de Document de Vente performant. Nous allons découvrir les fonctionnalités clés et méthodes pour optimiser vos rapports.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1</a:t>
            </a:fld>
            <a:endParaRPr lang="fr-FR"/>
          </a:p>
        </p:txBody>
      </p:sp>
    </p:spTree>
    <p:extLst>
      <p:ext uri="{BB962C8B-B14F-4D97-AF65-F5344CB8AC3E}">
        <p14:creationId xmlns:p14="http://schemas.microsoft.com/office/powerpoint/2010/main" val="4114106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Ajout des éléments de facturation
Récupérer les champs dans la liste des champs / liste tiers payeur
En fonction des champs : décocher ajustement automatique / retour à la ligne automatique / multi-ligne
Récupérer les champs dans la liste des champs / liste tiers payeur
Source de l’image : bibliothèque de contenu Microsoft 365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10</a:t>
            </a:fld>
            <a:endParaRPr lang="fr-FR"/>
          </a:p>
        </p:txBody>
      </p:sp>
    </p:spTree>
    <p:extLst>
      <p:ext uri="{BB962C8B-B14F-4D97-AF65-F5344CB8AC3E}">
        <p14:creationId xmlns:p14="http://schemas.microsoft.com/office/powerpoint/2010/main" val="1598282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Gestion des marges et propriétés du rapport, Mise en page couleur, police et paramètres avancés, Ajout de blocs, couleurs de fond et textes enrichis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11</a:t>
            </a:fld>
            <a:endParaRPr lang="fr-FR"/>
          </a:p>
        </p:txBody>
      </p:sp>
    </p:spTree>
    <p:extLst>
      <p:ext uri="{BB962C8B-B14F-4D97-AF65-F5344CB8AC3E}">
        <p14:creationId xmlns:p14="http://schemas.microsoft.com/office/powerpoint/2010/main" val="1921694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Pour mettre des marges
Aller sur concepteur
Cliquer sur Report1 pour appliquer les règlages au document
Et dans le tableau de propriétés, icône « clé à molette » pour régler les marges.
Source de l’image : bibliothèque de contenu Microsoft 365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12</a:t>
            </a:fld>
            <a:endParaRPr lang="fr-FR"/>
          </a:p>
        </p:txBody>
      </p:sp>
    </p:spTree>
    <p:extLst>
      <p:ext uri="{BB962C8B-B14F-4D97-AF65-F5344CB8AC3E}">
        <p14:creationId xmlns:p14="http://schemas.microsoft.com/office/powerpoint/2010/main" val="716626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Les autres fonctions :
: mise en page couleur / police
: paramètres
: base de données
Source de l’image : bibliothèque de contenu Microsoft 365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13</a:t>
            </a:fld>
            <a:endParaRPr lang="fr-FR"/>
          </a:p>
        </p:txBody>
      </p:sp>
    </p:spTree>
    <p:extLst>
      <p:ext uri="{BB962C8B-B14F-4D97-AF65-F5344CB8AC3E}">
        <p14:creationId xmlns:p14="http://schemas.microsoft.com/office/powerpoint/2010/main" val="3314482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Possibilité d’ajouter un bloc -  format rectangle – de lui attribuer une couleur de fond
De le placer sur le bloc libellés Total HT / TVA / TTC
Et clic droit / arrière-plan
Ajouter un texte enrichi
permet d’ajouter du texte et de faire de la mise en page
Source de l’image : bibliothèque de contenu Microsoft 365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14</a:t>
            </a:fld>
            <a:endParaRPr lang="fr-FR"/>
          </a:p>
        </p:txBody>
      </p:sp>
    </p:spTree>
    <p:extLst>
      <p:ext uri="{BB962C8B-B14F-4D97-AF65-F5344CB8AC3E}">
        <p14:creationId xmlns:p14="http://schemas.microsoft.com/office/powerpoint/2010/main" val="2456943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Création d’entêtes et pieds de page personnalisés, Paramétrage des répétitions et affichage conditionnel, Ajout de lignes et gestion des libellés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15</a:t>
            </a:fld>
            <a:endParaRPr lang="fr-FR"/>
          </a:p>
        </p:txBody>
      </p:sp>
    </p:spTree>
    <p:extLst>
      <p:ext uri="{BB962C8B-B14F-4D97-AF65-F5344CB8AC3E}">
        <p14:creationId xmlns:p14="http://schemas.microsoft.com/office/powerpoint/2010/main" val="2249225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Entre entete du document et désignation / ajouter une bande : entete de page pour avoir les informations qui seront répétées à chaque page
Dans le bloc Page Header : Paramétres dire ne pas répéter sur la 1ère page
Dans le bloc Report Header : copier / coller la bande de libellé : référence / désignation / quantité / prix …
Ajout bande : pied de rapport : informations en pied de document différent du pied de page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16</a:t>
            </a:fld>
            <a:endParaRPr lang="fr-FR"/>
          </a:p>
        </p:txBody>
      </p:sp>
    </p:spTree>
    <p:extLst>
      <p:ext uri="{BB962C8B-B14F-4D97-AF65-F5344CB8AC3E}">
        <p14:creationId xmlns:p14="http://schemas.microsoft.com/office/powerpoint/2010/main" val="912173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Dans la bande ReportFooter : cocher imprimer en bas pour qu’il se place en pied de document
Le report footer : affichage uniquement sur la dernière page
Report page : à la fin de chaque page
Source de l’image : bibliothèque de contenu Microsoft 365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17</a:t>
            </a:fld>
            <a:endParaRPr lang="fr-FR"/>
          </a:p>
        </p:txBody>
      </p:sp>
    </p:spTree>
    <p:extLst>
      <p:ext uri="{BB962C8B-B14F-4D97-AF65-F5344CB8AC3E}">
        <p14:creationId xmlns:p14="http://schemas.microsoft.com/office/powerpoint/2010/main" val="2051939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Ajout d’une ligne
Ajouter les libellés et les nommer avec le nom du champ du détail correspondant
Source de l’image : bibliothèque de contenu Microsoft 365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18</a:t>
            </a:fld>
            <a:endParaRPr lang="fr-FR"/>
          </a:p>
        </p:txBody>
      </p:sp>
    </p:spTree>
    <p:extLst>
      <p:ext uri="{BB962C8B-B14F-4D97-AF65-F5344CB8AC3E}">
        <p14:creationId xmlns:p14="http://schemas.microsoft.com/office/powerpoint/2010/main" val="4282410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Application de conditions sur l’affichage des champs, Mise en forme conditionnelle selon la valeur des champs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19</a:t>
            </a:fld>
            <a:endParaRPr lang="fr-FR"/>
          </a:p>
        </p:txBody>
      </p:sp>
    </p:spTree>
    <p:extLst>
      <p:ext uri="{BB962C8B-B14F-4D97-AF65-F5344CB8AC3E}">
        <p14:creationId xmlns:p14="http://schemas.microsoft.com/office/powerpoint/2010/main" val="3068905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E1CF1-1A08-495C-B4EE-F3B207967B5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BCFE570-913E-1EB2-2926-CCCFA2C82F1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E801B70-B70F-DE91-C1B7-1C13C74F0C52}"/>
              </a:ext>
            </a:extLst>
          </p:cNvPr>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Dans la bande ReportFooter : cocher imprimer en bas pour qu’il se place en pied de document
Le report footer : affichage uniquement sur la dernière page
Report page : à la fin de chaque page
Source de l’image : bibliothèque de contenu Microsoft 365
</a:t>
            </a:r>
          </a:p>
        </p:txBody>
      </p:sp>
      <p:sp>
        <p:nvSpPr>
          <p:cNvPr id="4" name="Espace réservé du numéro de diapositive 3">
            <a:extLst>
              <a:ext uri="{FF2B5EF4-FFF2-40B4-BE49-F238E27FC236}">
                <a16:creationId xmlns:a16="http://schemas.microsoft.com/office/drawing/2014/main" id="{219D88D9-2300-CB40-66E0-E4FA6A7D68B6}"/>
              </a:ext>
            </a:extLst>
          </p:cNvPr>
          <p:cNvSpPr>
            <a:spLocks noGrp="1"/>
          </p:cNvSpPr>
          <p:nvPr>
            <p:ph type="sldNum" sz="quarter" idx="5"/>
          </p:nvPr>
        </p:nvSpPr>
        <p:spPr/>
        <p:txBody>
          <a:bodyPr/>
          <a:lstStyle/>
          <a:p>
            <a:fld id="{1AA7B360-1671-4470-89D8-128122A2D283}" type="slidenum">
              <a:rPr lang="fr-FR" smtClean="0"/>
              <a:t>2</a:t>
            </a:fld>
            <a:endParaRPr lang="fr-FR"/>
          </a:p>
        </p:txBody>
      </p:sp>
    </p:spTree>
    <p:extLst>
      <p:ext uri="{BB962C8B-B14F-4D97-AF65-F5344CB8AC3E}">
        <p14:creationId xmlns:p14="http://schemas.microsoft.com/office/powerpoint/2010/main" val="2468784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Mise en forme conditionnelle
Exemple : ne pas afficher la colonne remise si =0
Sur le champ/ colonne de droite / visible : cliquer sur le carré pour afficher l’éditeur d’expression du champ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20</a:t>
            </a:fld>
            <a:endParaRPr lang="fr-FR"/>
          </a:p>
        </p:txBody>
      </p:sp>
    </p:spTree>
    <p:extLst>
      <p:ext uri="{BB962C8B-B14F-4D97-AF65-F5344CB8AC3E}">
        <p14:creationId xmlns:p14="http://schemas.microsoft.com/office/powerpoint/2010/main" val="2859499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Pour appliquer une condition de mise en page sur un champ
Exemple si ref article = ztitre alors le texte désignation est en gras et police de 11
Possibilité d’ajouter un champ calculé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21</a:t>
            </a:fld>
            <a:endParaRPr lang="fr-FR"/>
          </a:p>
        </p:txBody>
      </p:sp>
    </p:spTree>
    <p:extLst>
      <p:ext uri="{BB962C8B-B14F-4D97-AF65-F5344CB8AC3E}">
        <p14:creationId xmlns:p14="http://schemas.microsoft.com/office/powerpoint/2010/main" val="2902658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Ajout de groupes, tris et sous-groupes, Gestion des codes-barres et affichage, Utilisation des sous-bandes et gestion dynamique des champs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22</a:t>
            </a:fld>
            <a:endParaRPr lang="fr-FR"/>
          </a:p>
        </p:txBody>
      </p:sp>
    </p:spTree>
    <p:extLst>
      <p:ext uri="{BB962C8B-B14F-4D97-AF65-F5344CB8AC3E}">
        <p14:creationId xmlns:p14="http://schemas.microsoft.com/office/powerpoint/2010/main" val="525796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Possibilité d’ajouter un groupe et un tri
En pied du document : groupe : choisir le code famille
Puis ajouter un tri sur la référence article. Décocher : afficher en entête
Puis sur le document dans la bande Groupe Header 1 : ajouter le champ code famille
Possibilité de faire un groupe de pied : groupefooter et d’ajouter un total
Possibilité d’ajouter à la bande détail une sous-bande / clicdroit : tarif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23</a:t>
            </a:fld>
            <a:endParaRPr lang="fr-FR"/>
          </a:p>
        </p:txBody>
      </p:sp>
    </p:spTree>
    <p:extLst>
      <p:ext uri="{BB962C8B-B14F-4D97-AF65-F5344CB8AC3E}">
        <p14:creationId xmlns:p14="http://schemas.microsoft.com/office/powerpoint/2010/main" val="3041111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Ajouter le champ Référence
Pour afficher le code barre
Sélectionner l’objet Code barre
Puis sélectionner le champ code barre et le déplacer dans l’objet
Puis sur la flèche : indiquer le format du code barre EAN13
Possibilité d’afficher le texte du codebarre ou pas.
Gestion du codebarre : glisser le codebarre. Sélectionner le champ et glisser le champ dans le codebarre. Sélectionner l’affichage. Sélectionner le type de code-barre.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24</a:t>
            </a:fld>
            <a:endParaRPr lang="fr-FR"/>
          </a:p>
        </p:txBody>
      </p:sp>
    </p:spTree>
    <p:extLst>
      <p:ext uri="{BB962C8B-B14F-4D97-AF65-F5344CB8AC3E}">
        <p14:creationId xmlns:p14="http://schemas.microsoft.com/office/powerpoint/2010/main" val="3962500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Sub-band : affichage d’un champ réduit : utiliser les fonctions côté droit :
-          Agrandissement ou réduction autorisé. Le champ est ainsi géré par le document. S’il est renseigné il s’affiche sinon le document se recalcule sans le champ. Pas d’espace vide inutile
Source de l’image : bibliothèque de contenu Microsoft 365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25</a:t>
            </a:fld>
            <a:endParaRPr lang="fr-FR"/>
          </a:p>
        </p:txBody>
      </p:sp>
    </p:spTree>
    <p:extLst>
      <p:ext uri="{BB962C8B-B14F-4D97-AF65-F5344CB8AC3E}">
        <p14:creationId xmlns:p14="http://schemas.microsoft.com/office/powerpoint/2010/main" val="3352034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Nous avons exploré ensemble toutes les étapes clés pour maîtriser Wise Up Papyrus et intégrer efficacement les champs Sage dans vos modèles de Document de Vente. Ces compétences vous permettront de créer des rapports personnalisés, dynamiques et professionnels.</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26</a:t>
            </a:fld>
            <a:endParaRPr lang="fr-FR"/>
          </a:p>
        </p:txBody>
      </p:sp>
    </p:spTree>
    <p:extLst>
      <p:ext uri="{BB962C8B-B14F-4D97-AF65-F5344CB8AC3E}">
        <p14:creationId xmlns:p14="http://schemas.microsoft.com/office/powerpoint/2010/main" val="2798907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Démarrage d’un nouveau rapport et choix du type de document, Ajout et organisation des bandes pour structurer le document, Insertion d’éléments graphiques et logos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3</a:t>
            </a:fld>
            <a:endParaRPr lang="fr-FR"/>
          </a:p>
        </p:txBody>
      </p:sp>
    </p:spTree>
    <p:extLst>
      <p:ext uri="{BB962C8B-B14F-4D97-AF65-F5344CB8AC3E}">
        <p14:creationId xmlns:p14="http://schemas.microsoft.com/office/powerpoint/2010/main" val="3293456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Cliquez sur Nouveau rapport
Sélectionner le type de document à créer
Cliquer sur Document de vente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4</a:t>
            </a:fld>
            <a:endParaRPr lang="fr-FR"/>
          </a:p>
        </p:txBody>
      </p:sp>
    </p:spTree>
    <p:extLst>
      <p:ext uri="{BB962C8B-B14F-4D97-AF65-F5344CB8AC3E}">
        <p14:creationId xmlns:p14="http://schemas.microsoft.com/office/powerpoint/2010/main" val="2872867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Pour insérer une partie au document, clic droit dans le tableau et sélectionner insérer bande
Ajout Report header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5</a:t>
            </a:fld>
            <a:endParaRPr lang="fr-FR"/>
          </a:p>
        </p:txBody>
      </p:sp>
    </p:spTree>
    <p:extLst>
      <p:ext uri="{BB962C8B-B14F-4D97-AF65-F5344CB8AC3E}">
        <p14:creationId xmlns:p14="http://schemas.microsoft.com/office/powerpoint/2010/main" val="198911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Ajout d’un logo
Cliquer sur la fléche
Ajouter le lien de l’image
Dimensionnement : ajuster l’image
Source de l’image : bibliothèque de contenu Microsoft 365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6</a:t>
            </a:fld>
            <a:endParaRPr lang="fr-FR"/>
          </a:p>
        </p:txBody>
      </p:sp>
    </p:spTree>
    <p:extLst>
      <p:ext uri="{BB962C8B-B14F-4D97-AF65-F5344CB8AC3E}">
        <p14:creationId xmlns:p14="http://schemas.microsoft.com/office/powerpoint/2010/main" val="688469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Sélection et ajout des champs dans le modèle, Formatage et paramétrage des champs, Ajout des éléments de facturation et gestion des propriétés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7</a:t>
            </a:fld>
            <a:endParaRPr lang="fr-FR"/>
          </a:p>
        </p:txBody>
      </p:sp>
    </p:spTree>
    <p:extLst>
      <p:ext uri="{BB962C8B-B14F-4D97-AF65-F5344CB8AC3E}">
        <p14:creationId xmlns:p14="http://schemas.microsoft.com/office/powerpoint/2010/main" val="578871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3. Aller sur colonne de droite : Concepteur de rapport / Cliquer sur « liste des champs »
Sélectionner les champs et cliquer déplacer
L’éditeur de mise en page propose l’alignement automatique
Source de l’image : bibliothèque de contenu Microsoft 365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8</a:t>
            </a:fld>
            <a:endParaRPr lang="fr-FR"/>
          </a:p>
        </p:txBody>
      </p:sp>
    </p:spTree>
    <p:extLst>
      <p:ext uri="{BB962C8B-B14F-4D97-AF65-F5344CB8AC3E}">
        <p14:creationId xmlns:p14="http://schemas.microsoft.com/office/powerpoint/2010/main" val="4257533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
Cette diapositive fait référence aux informations du fichier suivant : https://atoonext-my.sharepoint.com/personal/e_carion_atoo-next_net/_layouts/15/Doc.aspx?sourcedoc=%7BC81FFDEE-507B-41FF-A50B-A475238BD96F%7D&amp;file=2023%20Documentation%20PAPYRUS%20EDITEUR%20DE%20MISE%20EN%20PAGE.docx&amp;action=default&amp;mobileredirect=true
Chaine de formatage : en monétaire : C2 affichage deux décimales et monnaie du windows
Pour le champ référence article : possibilité de placer en largeur automatique et décocher le multi-ligne si la référence est trop longue
Sur le champ / fléche : affichage paramétres de formatage du champ
Source de l’image : bibliothèque de contenu Microsoft 365
</a:t>
            </a:r>
          </a:p>
        </p:txBody>
      </p:sp>
      <p:sp>
        <p:nvSpPr>
          <p:cNvPr id="4" name="Espace réservé du numéro de diapositive 3"/>
          <p:cNvSpPr>
            <a:spLocks noGrp="1"/>
          </p:cNvSpPr>
          <p:nvPr>
            <p:ph type="sldNum" sz="quarter" idx="5"/>
          </p:nvPr>
        </p:nvSpPr>
        <p:spPr/>
        <p:txBody>
          <a:bodyPr/>
          <a:lstStyle/>
          <a:p>
            <a:fld id="{1AA7B360-1671-4470-89D8-128122A2D283}" type="slidenum">
              <a:rPr lang="fr-FR" smtClean="0"/>
              <a:t>9</a:t>
            </a:fld>
            <a:endParaRPr lang="fr-FR"/>
          </a:p>
        </p:txBody>
      </p:sp>
    </p:spTree>
    <p:extLst>
      <p:ext uri="{BB962C8B-B14F-4D97-AF65-F5344CB8AC3E}">
        <p14:creationId xmlns:p14="http://schemas.microsoft.com/office/powerpoint/2010/main" val="2379356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re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rtlCol="0" anchor="t">
            <a:normAutofit/>
          </a:bodyPr>
          <a:lstStyle>
            <a:lvl1pPr algn="l">
              <a:defRPr sz="7000"/>
            </a:lvl1pPr>
          </a:lstStyle>
          <a:p>
            <a:pPr rtl="0"/>
            <a:r>
              <a:rPr lang="fr"/>
              <a:t>Modifiez le style du titre</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p:nvPr>
        </p:nvSpPr>
        <p:spPr>
          <a:xfrm>
            <a:off x="521208" y="4473553"/>
            <a:ext cx="6655522" cy="1545336"/>
          </a:xfrm>
        </p:spPr>
        <p:txBody>
          <a:bodyPr rtlCol="0"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Modifiez le style des sous-titres du masque</a:t>
            </a:r>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288356866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Contenu 1 (max)">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rtlCol="0" anchor="ctr">
            <a:normAutofit/>
          </a:bodyPr>
          <a:lstStyle>
            <a:lvl1pPr>
              <a:defRPr sz="2400"/>
            </a:lvl1pPr>
          </a:lstStyle>
          <a:p>
            <a:pPr rtl="0"/>
            <a:r>
              <a:rPr lang="fr"/>
              <a:t>Modifiez le style du titre</a:t>
            </a:r>
          </a:p>
        </p:txBody>
      </p:sp>
      <p:sp>
        <p:nvSpPr>
          <p:cNvPr id="3" name="Espace réservé du contenu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2361038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u uniquement (max)">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rtlCol="0" anchor="ctr">
            <a:normAutofit/>
          </a:bodyPr>
          <a:lstStyle>
            <a:lvl1pPr>
              <a:defRPr sz="2400"/>
            </a:lvl1pPr>
          </a:lstStyle>
          <a:p>
            <a:pPr rtl="0"/>
            <a:r>
              <a:rPr lang="fr"/>
              <a:t>Modifiez le style du titre</a:t>
            </a:r>
          </a:p>
        </p:txBody>
      </p:sp>
      <p:sp>
        <p:nvSpPr>
          <p:cNvPr id="3" name="Espace réservé du contenu 2">
            <a:extLst>
              <a:ext uri="{FF2B5EF4-FFF2-40B4-BE49-F238E27FC236}">
                <a16:creationId xmlns:a16="http://schemas.microsoft.com/office/drawing/2014/main" id="{6C2DD052-3E45-E789-01F8-33250024ECBD}"/>
              </a:ext>
            </a:extLst>
          </p:cNvPr>
          <p:cNvSpPr>
            <a:spLocks noGrp="1"/>
          </p:cNvSpPr>
          <p:nvPr>
            <p:ph idx="1"/>
          </p:nvPr>
        </p:nvSpPr>
        <p:spPr>
          <a:xfrm>
            <a:off x="137159" y="367091"/>
            <a:ext cx="11924209" cy="6123818"/>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693403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Contenu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p:txBody>
          <a:bodyPr rtlCol="0"/>
          <a:lstStyle/>
          <a:p>
            <a:pPr rtl="0"/>
            <a:r>
              <a:rPr lang="fr"/>
              <a:t>Modifiez le style du titre</a:t>
            </a:r>
          </a:p>
        </p:txBody>
      </p:sp>
      <p:sp>
        <p:nvSpPr>
          <p:cNvPr id="3" name="Espace réservé du contenu 2">
            <a:extLst>
              <a:ext uri="{FF2B5EF4-FFF2-40B4-BE49-F238E27FC236}">
                <a16:creationId xmlns:a16="http://schemas.microsoft.com/office/drawing/2014/main" id="{6C2DD052-3E45-E789-01F8-33250024ECBD}"/>
              </a:ext>
            </a:extLst>
          </p:cNvPr>
          <p:cNvSpPr>
            <a:spLocks noGrp="1"/>
          </p:cNvSpPr>
          <p:nvPr>
            <p:ph idx="1"/>
          </p:nvPr>
        </p:nvSpPr>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677762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rtlCol="0">
            <a:normAutofit/>
          </a:bodyPr>
          <a:lstStyle>
            <a:lvl1pPr>
              <a:defRPr sz="4400"/>
            </a:lvl1pPr>
          </a:lstStyle>
          <a:p>
            <a:pPr rtl="0"/>
            <a:r>
              <a:rPr lang="fr"/>
              <a:t>Modifiez le style du titre</a:t>
            </a:r>
          </a:p>
        </p:txBody>
      </p:sp>
      <p:sp>
        <p:nvSpPr>
          <p:cNvPr id="8" name="Espace réservé du contenu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3325660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Contenu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rtlCol="0">
            <a:normAutofit/>
          </a:bodyPr>
          <a:lstStyle>
            <a:lvl1pPr>
              <a:defRPr sz="3600"/>
            </a:lvl1pPr>
          </a:lstStyle>
          <a:p>
            <a:pPr rtl="0"/>
            <a:r>
              <a:rPr lang="fr"/>
              <a:t>Modifiez le style du titre</a:t>
            </a:r>
          </a:p>
        </p:txBody>
      </p:sp>
      <p:sp>
        <p:nvSpPr>
          <p:cNvPr id="8" name="Espace réservé du contenu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2113013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Contenu 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rtlCol="0">
            <a:normAutofit/>
          </a:bodyPr>
          <a:lstStyle>
            <a:lvl1pPr>
              <a:defRPr sz="3600"/>
            </a:lvl1pPr>
          </a:lstStyle>
          <a:p>
            <a:pPr rtl="0"/>
            <a:r>
              <a:rPr lang="fr"/>
              <a:t>Modifiez le style du titre</a:t>
            </a:r>
          </a:p>
        </p:txBody>
      </p:sp>
      <p:sp>
        <p:nvSpPr>
          <p:cNvPr id="8" name="Espace réservé du contenu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1087018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 Contenu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rtlCol="0">
            <a:normAutofit/>
          </a:bodyPr>
          <a:lstStyle>
            <a:lvl1pPr>
              <a:defRPr sz="3600"/>
            </a:lvl1pPr>
          </a:lstStyle>
          <a:p>
            <a:pPr rtl="0"/>
            <a:r>
              <a:rPr lang="fr"/>
              <a:t>Modifiez le style du titre</a:t>
            </a:r>
          </a:p>
        </p:txBody>
      </p:sp>
      <p:sp>
        <p:nvSpPr>
          <p:cNvPr id="8" name="Espace réservé du contenu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1618356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Contenu 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rtlCol="0">
            <a:normAutofit/>
          </a:bodyPr>
          <a:lstStyle>
            <a:lvl1pPr>
              <a:defRPr sz="3200"/>
            </a:lvl1pPr>
          </a:lstStyle>
          <a:p>
            <a:pPr rtl="0"/>
            <a:r>
              <a:rPr lang="fr"/>
              <a:t>Modifiez le style du titre</a:t>
            </a:r>
          </a:p>
        </p:txBody>
      </p:sp>
      <p:sp>
        <p:nvSpPr>
          <p:cNvPr id="8" name="Espace réservé du contenu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1393678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de contenu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5538937" y="548640"/>
            <a:ext cx="6093225" cy="1143000"/>
          </a:xfrm>
        </p:spPr>
        <p:txBody>
          <a:bodyPr rtlCol="0" anchor="b"/>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793885" cy="6858000"/>
          </a:xfrm>
          <a:blipFill dpi="0" rotWithShape="1">
            <a:blip r:embed="rId2">
              <a:alphaModFix amt="60000"/>
            </a:blip>
            <a:srcRect/>
            <a:stretch>
              <a:fillRect/>
            </a:stretch>
          </a:blipFill>
        </p:spPr>
        <p:txBody>
          <a:bodyPr rtlCol="0"/>
          <a:lstStyle/>
          <a:p>
            <a:pPr rtl="0"/>
            <a:endParaRPr lang="en-US" dirty="0"/>
          </a:p>
        </p:txBody>
      </p:sp>
      <p:sp>
        <p:nvSpPr>
          <p:cNvPr id="8" name="Espace réservé du contenu 7">
            <a:extLst>
              <a:ext uri="{FF2B5EF4-FFF2-40B4-BE49-F238E27FC236}">
                <a16:creationId xmlns:a16="http://schemas.microsoft.com/office/drawing/2014/main" id="{818B74D6-CD72-B859-C229-60DB988B25E3}"/>
              </a:ext>
            </a:extLst>
          </p:cNvPr>
          <p:cNvSpPr>
            <a:spLocks noGrp="1"/>
          </p:cNvSpPr>
          <p:nvPr>
            <p:ph sz="quarter" idx="14"/>
          </p:nvPr>
        </p:nvSpPr>
        <p:spPr>
          <a:xfrm>
            <a:off x="5538937" y="1828800"/>
            <a:ext cx="6071616" cy="4489704"/>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4" name="Espace réservé de la date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3002"/>
            <a:ext cx="3337584" cy="365125"/>
          </a:xfrm>
        </p:spPr>
        <p:txBody>
          <a:bodyPr rtlCol="0"/>
          <a:lstStyle/>
          <a:p>
            <a:pPr rtl="0"/>
            <a:r>
              <a:rPr lang="en-US"/>
              <a:t>14/02/2025</a:t>
            </a:r>
          </a:p>
        </p:txBody>
      </p:sp>
      <p:sp>
        <p:nvSpPr>
          <p:cNvPr id="9" name="Espace réservé du pied de page 8">
            <a:extLst>
              <a:ext uri="{FF2B5EF4-FFF2-40B4-BE49-F238E27FC236}">
                <a16:creationId xmlns:a16="http://schemas.microsoft.com/office/drawing/2014/main" id="{C65BFCB1-FAA8-D03A-3B62-DCB2CF1CA112}"/>
              </a:ext>
            </a:extLst>
          </p:cNvPr>
          <p:cNvSpPr>
            <a:spLocks noGrp="1"/>
          </p:cNvSpPr>
          <p:nvPr>
            <p:ph type="ftr" sz="quarter" idx="16"/>
          </p:nvPr>
        </p:nvSpPr>
        <p:spPr/>
        <p:txBody>
          <a:bodyPr rtlCol="0"/>
          <a:lstStyle/>
          <a:p>
            <a:pPr rtl="0"/>
            <a:r>
              <a:rPr lang="fr"/>
              <a:t>Texte de Pied de page</a:t>
            </a:r>
          </a:p>
        </p:txBody>
      </p:sp>
      <p:sp>
        <p:nvSpPr>
          <p:cNvPr id="10" name="Espace réservé du numéro de diapositive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1545248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u de la photo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6135624" cy="1143000"/>
          </a:xfrm>
        </p:spPr>
        <p:txBody>
          <a:bodyPr rtlCol="0" anchor="b"/>
          <a:lstStyle/>
          <a:p>
            <a:pPr rtl="0"/>
            <a:r>
              <a:rPr lang="fr"/>
              <a:t>Modifiez le style du titre</a:t>
            </a:r>
          </a:p>
        </p:txBody>
      </p:sp>
      <p:sp>
        <p:nvSpPr>
          <p:cNvPr id="8" name="Espace réservé du contenu 7">
            <a:extLst>
              <a:ext uri="{FF2B5EF4-FFF2-40B4-BE49-F238E27FC236}">
                <a16:creationId xmlns:a16="http://schemas.microsoft.com/office/drawing/2014/main" id="{07755DB3-9272-8E5E-039F-AC14A2C07898}"/>
              </a:ext>
            </a:extLst>
          </p:cNvPr>
          <p:cNvSpPr>
            <a:spLocks noGrp="1"/>
          </p:cNvSpPr>
          <p:nvPr>
            <p:ph sz="quarter" idx="14"/>
          </p:nvPr>
        </p:nvSpPr>
        <p:spPr>
          <a:xfrm>
            <a:off x="612774" y="1828800"/>
            <a:ext cx="6135624" cy="4489704"/>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7400544" y="0"/>
            <a:ext cx="4791456" cy="6858000"/>
          </a:xfrm>
          <a:blipFill dpi="0" rotWithShape="1">
            <a:blip r:embed="rId2">
              <a:alphaModFix amt="60000"/>
            </a:blip>
            <a:srcRect/>
            <a:stretch>
              <a:fillRect/>
            </a:stretch>
          </a:blipFill>
        </p:spPr>
        <p:txBody>
          <a:bodyPr rtlCol="0"/>
          <a:lstStyle/>
          <a:p>
            <a:pPr rtl="0"/>
            <a:endParaRPr lang="en-US"/>
          </a:p>
        </p:txBody>
      </p:sp>
      <p:sp>
        <p:nvSpPr>
          <p:cNvPr id="9" name="Espace réservé de la date 8">
            <a:extLst>
              <a:ext uri="{FF2B5EF4-FFF2-40B4-BE49-F238E27FC236}">
                <a16:creationId xmlns:a16="http://schemas.microsoft.com/office/drawing/2014/main" id="{81177663-FC76-DF36-EEB7-5BE4C6C82F3A}"/>
              </a:ext>
            </a:extLst>
          </p:cNvPr>
          <p:cNvSpPr>
            <a:spLocks noGrp="1"/>
          </p:cNvSpPr>
          <p:nvPr>
            <p:ph type="dt" sz="half" idx="15"/>
          </p:nvPr>
        </p:nvSpPr>
        <p:spPr/>
        <p:txBody>
          <a:bodyPr rtlCol="0"/>
          <a:lstStyle/>
          <a:p>
            <a:pPr rtl="0"/>
            <a:r>
              <a:rPr lang="en-US"/>
              <a:t>14/02/2025</a:t>
            </a:r>
          </a:p>
        </p:txBody>
      </p:sp>
      <p:sp>
        <p:nvSpPr>
          <p:cNvPr id="10" name="Espace réservé du pied de page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453002"/>
            <a:ext cx="2805405" cy="365125"/>
          </a:xfrm>
        </p:spPr>
        <p:txBody>
          <a:bodyPr rtlCol="0"/>
          <a:lstStyle/>
          <a:p>
            <a:pPr rtl="0"/>
            <a:r>
              <a:rPr lang="fr"/>
              <a:t>Exemple de texte de pied de page</a:t>
            </a:r>
          </a:p>
        </p:txBody>
      </p:sp>
      <p:sp>
        <p:nvSpPr>
          <p:cNvPr id="12" name="Espace réservé du numéro de diapositive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453002"/>
            <a:ext cx="429207" cy="365125"/>
          </a:xfrm>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262836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re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rtlCol="0" anchor="b">
            <a:normAutofit/>
          </a:bodyPr>
          <a:lstStyle>
            <a:lvl1pPr algn="l">
              <a:defRPr sz="7200"/>
            </a:lvl1pPr>
          </a:lstStyle>
          <a:p>
            <a:pPr rtl="0"/>
            <a:r>
              <a:rPr lang="fr"/>
              <a:t>Modifiez le style du titre</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p:nvPr>
        </p:nvSpPr>
        <p:spPr>
          <a:xfrm>
            <a:off x="658368" y="4617138"/>
            <a:ext cx="7375466" cy="1014984"/>
          </a:xfrm>
        </p:spPr>
        <p:txBody>
          <a:bodyPr rtlCol="0"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Modifiez le style des sous-titres du masque</a:t>
            </a:r>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358041004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de contenu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4745736" y="320040"/>
            <a:ext cx="6858000" cy="932688"/>
          </a:xfrm>
        </p:spPr>
        <p:txBody>
          <a:bodyPr rtlCol="0" anchor="b"/>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023360" cy="6858000"/>
          </a:xfrm>
          <a:blipFill dpi="0" rotWithShape="1">
            <a:blip r:embed="rId2">
              <a:alphaModFix amt="60000"/>
            </a:blip>
            <a:srcRect/>
            <a:stretch>
              <a:fillRect/>
            </a:stretch>
          </a:blipFill>
        </p:spPr>
        <p:txBody>
          <a:bodyPr rtlCol="0"/>
          <a:lstStyle/>
          <a:p>
            <a:pPr rtl="0"/>
            <a:endParaRPr lang="en-US"/>
          </a:p>
        </p:txBody>
      </p:sp>
      <p:sp>
        <p:nvSpPr>
          <p:cNvPr id="8" name="Espace réservé du contenu 7">
            <a:extLst>
              <a:ext uri="{FF2B5EF4-FFF2-40B4-BE49-F238E27FC236}">
                <a16:creationId xmlns:a16="http://schemas.microsoft.com/office/drawing/2014/main" id="{818B74D6-CD72-B859-C229-60DB988B25E3}"/>
              </a:ext>
            </a:extLst>
          </p:cNvPr>
          <p:cNvSpPr>
            <a:spLocks noGrp="1"/>
          </p:cNvSpPr>
          <p:nvPr>
            <p:ph sz="quarter" idx="14"/>
          </p:nvPr>
        </p:nvSpPr>
        <p:spPr>
          <a:xfrm>
            <a:off x="4745736" y="1380744"/>
            <a:ext cx="6858000" cy="4983480"/>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3" name="Espace réservé de la date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453002"/>
            <a:ext cx="3494314" cy="365125"/>
          </a:xfrm>
        </p:spPr>
        <p:txBody>
          <a:bodyPr rtlCol="0"/>
          <a:lstStyle/>
          <a:p>
            <a:pPr rtl="0"/>
            <a:r>
              <a:rPr lang="en-US"/>
              <a:t>14/02/2025</a:t>
            </a:r>
          </a:p>
        </p:txBody>
      </p:sp>
      <p:sp>
        <p:nvSpPr>
          <p:cNvPr id="4" name="Espace réservé du pied de page 3">
            <a:extLst>
              <a:ext uri="{FF2B5EF4-FFF2-40B4-BE49-F238E27FC236}">
                <a16:creationId xmlns:a16="http://schemas.microsoft.com/office/drawing/2014/main" id="{5446E4B5-B423-4137-0255-D68BAC85BE95}"/>
              </a:ext>
            </a:extLst>
          </p:cNvPr>
          <p:cNvSpPr>
            <a:spLocks noGrp="1"/>
          </p:cNvSpPr>
          <p:nvPr>
            <p:ph type="ftr" sz="quarter" idx="16"/>
          </p:nvPr>
        </p:nvSpPr>
        <p:spPr/>
        <p:txBody>
          <a:bodyPr rtlCol="0"/>
          <a:lstStyle/>
          <a:p>
            <a:pPr rtl="0"/>
            <a:r>
              <a:rPr lang="fr"/>
              <a:t>Exemple de Texte de Pied de page</a:t>
            </a:r>
          </a:p>
        </p:txBody>
      </p:sp>
      <p:sp>
        <p:nvSpPr>
          <p:cNvPr id="9" name="Espace réservé du numéro de diapositive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2852600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u de la photo 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6858000" cy="932688"/>
          </a:xfrm>
        </p:spPr>
        <p:txBody>
          <a:bodyPr rtlCol="0" anchor="b"/>
          <a:lstStyle/>
          <a:p>
            <a:pPr rtl="0"/>
            <a:r>
              <a:rPr lang="fr"/>
              <a:t>Modifiez le style du titre</a:t>
            </a:r>
          </a:p>
        </p:txBody>
      </p:sp>
      <p:sp>
        <p:nvSpPr>
          <p:cNvPr id="8" name="Espace réservé du contenu 7">
            <a:extLst>
              <a:ext uri="{FF2B5EF4-FFF2-40B4-BE49-F238E27FC236}">
                <a16:creationId xmlns:a16="http://schemas.microsoft.com/office/drawing/2014/main" id="{07755DB3-9272-8E5E-039F-AC14A2C07898}"/>
              </a:ext>
            </a:extLst>
          </p:cNvPr>
          <p:cNvSpPr>
            <a:spLocks noGrp="1"/>
          </p:cNvSpPr>
          <p:nvPr>
            <p:ph sz="quarter" idx="14"/>
          </p:nvPr>
        </p:nvSpPr>
        <p:spPr>
          <a:xfrm>
            <a:off x="612647" y="1380744"/>
            <a:ext cx="6858000" cy="4983480"/>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8091732" y="0"/>
            <a:ext cx="4100267" cy="6858000"/>
          </a:xfrm>
          <a:blipFill dpi="0" rotWithShape="1">
            <a:blip r:embed="rId2">
              <a:alphaModFix amt="60000"/>
            </a:blip>
            <a:srcRect/>
            <a:stretch>
              <a:fillRect/>
            </a:stretch>
          </a:blipFill>
        </p:spPr>
        <p:txBody>
          <a:bodyPr rtlCol="0"/>
          <a:lstStyle/>
          <a:p>
            <a:pPr rtl="0"/>
            <a:endParaRPr lang="en-US"/>
          </a:p>
        </p:txBody>
      </p:sp>
      <p:sp>
        <p:nvSpPr>
          <p:cNvPr id="4" name="Espace réservé de la date 3">
            <a:extLst>
              <a:ext uri="{FF2B5EF4-FFF2-40B4-BE49-F238E27FC236}">
                <a16:creationId xmlns:a16="http://schemas.microsoft.com/office/drawing/2014/main" id="{9F3CAD5B-18BB-E21E-3A4C-7BAACB8519A4}"/>
              </a:ext>
            </a:extLst>
          </p:cNvPr>
          <p:cNvSpPr>
            <a:spLocks noGrp="1"/>
          </p:cNvSpPr>
          <p:nvPr>
            <p:ph type="dt" sz="half" idx="15"/>
          </p:nvPr>
        </p:nvSpPr>
        <p:spPr/>
        <p:txBody>
          <a:bodyPr rtlCol="0"/>
          <a:lstStyle/>
          <a:p>
            <a:pPr rtl="0"/>
            <a:r>
              <a:rPr lang="en-US"/>
              <a:t>14/02/2025</a:t>
            </a:r>
          </a:p>
        </p:txBody>
      </p:sp>
      <p:sp>
        <p:nvSpPr>
          <p:cNvPr id="9" name="Espace réservé du pied de page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453002"/>
            <a:ext cx="2805405" cy="365125"/>
          </a:xfrm>
        </p:spPr>
        <p:txBody>
          <a:bodyPr rtlCol="0"/>
          <a:lstStyle/>
          <a:p>
            <a:pPr rtl="0"/>
            <a:r>
              <a:rPr lang="fr"/>
              <a:t>Texte de Pied de page</a:t>
            </a:r>
          </a:p>
        </p:txBody>
      </p:sp>
      <p:sp>
        <p:nvSpPr>
          <p:cNvPr id="10" name="Espace réservé du numéro de diapositive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453002"/>
            <a:ext cx="429207" cy="365125"/>
          </a:xfrm>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3625222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u de la photo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7253808" y="584339"/>
            <a:ext cx="4361688" cy="1527048"/>
          </a:xfrm>
        </p:spPr>
        <p:txBody>
          <a:bodyPr rtlCol="0" anchor="b"/>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dpi="0" rotWithShape="1">
            <a:blip r:embed="rId2">
              <a:alphaModFix amt="60000"/>
            </a:blip>
            <a:srcRect/>
            <a:stretch>
              <a:fillRect/>
            </a:stretch>
          </a:blipFill>
        </p:spPr>
        <p:txBody>
          <a:bodyPr rtlCol="0"/>
          <a:lstStyle/>
          <a:p>
            <a:pPr rtl="0"/>
            <a:endParaRPr lang="en-US"/>
          </a:p>
        </p:txBody>
      </p:sp>
      <p:sp>
        <p:nvSpPr>
          <p:cNvPr id="8" name="Espace réservé du contenu 7">
            <a:extLst>
              <a:ext uri="{FF2B5EF4-FFF2-40B4-BE49-F238E27FC236}">
                <a16:creationId xmlns:a16="http://schemas.microsoft.com/office/drawing/2014/main" id="{7FF0220E-48F8-B4D9-19DE-7B457C3C221C}"/>
              </a:ext>
            </a:extLst>
          </p:cNvPr>
          <p:cNvSpPr>
            <a:spLocks noGrp="1"/>
          </p:cNvSpPr>
          <p:nvPr>
            <p:ph sz="quarter" idx="14"/>
          </p:nvPr>
        </p:nvSpPr>
        <p:spPr>
          <a:xfrm>
            <a:off x="7253745" y="2212975"/>
            <a:ext cx="4362450" cy="4095750"/>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rtlCol="0"/>
          <a:lstStyle>
            <a:lvl1pPr>
              <a:defRPr>
                <a:solidFill>
                  <a:schemeClr val="tx1"/>
                </a:solidFill>
                <a:effectLst/>
              </a:defRPr>
            </a:lvl1pPr>
          </a:lstStyle>
          <a:p>
            <a:pPr rtl="0"/>
            <a:r>
              <a:rPr lang="en-US"/>
              <a:t>14/02/2025</a:t>
            </a:r>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fr"/>
              <a:t>Exemple de Texte de Pied de page</a:t>
            </a:r>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3227369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u de la photo 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4361688" cy="1527048"/>
          </a:xfrm>
        </p:spPr>
        <p:txBody>
          <a:bodyPr rtlCol="0" anchor="b"/>
          <a:lstStyle/>
          <a:p>
            <a:pPr rtl="0"/>
            <a:r>
              <a:rPr lang="fr"/>
              <a:t>Modifiez le style du titre</a:t>
            </a:r>
          </a:p>
        </p:txBody>
      </p:sp>
      <p:sp>
        <p:nvSpPr>
          <p:cNvPr id="8" name="Espace réservé du contenu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4360863" cy="4095750"/>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rtlCol="0"/>
          <a:lstStyle/>
          <a:p>
            <a:pPr rtl="0"/>
            <a:r>
              <a:rPr lang="en-US"/>
              <a:t>14/02/2025</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dpi="0" rotWithShape="1">
            <a:blip r:embed="rId2">
              <a:alphaModFix amt="60000"/>
            </a:blip>
            <a:srcRect/>
            <a:stretch>
              <a:fillRect/>
            </a:stretch>
          </a:blipFill>
        </p:spPr>
        <p:txBody>
          <a:bodyPr rtlCol="0"/>
          <a:lstStyle/>
          <a:p>
            <a:pPr rtl="0"/>
            <a:endParaRPr lang="en-US"/>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rtlCol="0"/>
          <a:lstStyle>
            <a:lvl1pPr>
              <a:defRPr>
                <a:solidFill>
                  <a:schemeClr val="tx1"/>
                </a:solidFill>
                <a:effectLst/>
              </a:defRPr>
            </a:lvl1pPr>
          </a:lstStyle>
          <a:p>
            <a:pPr rtl="0"/>
            <a:r>
              <a:rPr lang="fr"/>
              <a:t>Exemple de Texte de Pied de page</a:t>
            </a:r>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rtlCol="0"/>
          <a:lstStyle>
            <a:lvl1pPr>
              <a:defRPr>
                <a:solidFill>
                  <a:schemeClr val="tx1"/>
                </a:solidFill>
                <a:effectLst/>
              </a:defRPr>
            </a:lvl1pPr>
          </a:lstStyle>
          <a:p>
            <a:pPr rtl="0"/>
            <a:fld id="{CC057153-B650-4DEB-B370-79DDCFDCE934}" type="slidenum">
              <a:rPr lang="en-US" smtClean="0"/>
              <a:pPr/>
              <a:t>‹N°›</a:t>
            </a:fld>
            <a:endParaRPr lang="en-US"/>
          </a:p>
        </p:txBody>
      </p:sp>
    </p:spTree>
    <p:extLst>
      <p:ext uri="{BB962C8B-B14F-4D97-AF65-F5344CB8AC3E}">
        <p14:creationId xmlns:p14="http://schemas.microsoft.com/office/powerpoint/2010/main" val="2755760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u de la photo 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rtlCol="0" anchor="b"/>
          <a:lstStyle>
            <a:lvl1pPr>
              <a:defRPr sz="3200"/>
            </a:lvl1pPr>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492240" cy="6858000"/>
          </a:xfrm>
          <a:blipFill dpi="0" rotWithShape="1">
            <a:blip r:embed="rId2">
              <a:alphaModFix amt="60000"/>
            </a:blip>
            <a:srcRect/>
            <a:stretch>
              <a:fillRect/>
            </a:stretch>
          </a:blipFill>
        </p:spPr>
        <p:txBody>
          <a:bodyPr rtlCol="0"/>
          <a:lstStyle/>
          <a:p>
            <a:pPr rtl="0"/>
            <a:endParaRPr lang="en-US"/>
          </a:p>
        </p:txBody>
      </p:sp>
      <p:sp>
        <p:nvSpPr>
          <p:cNvPr id="8" name="Espace réservé du contenu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453002"/>
            <a:ext cx="1772029" cy="365125"/>
          </a:xfrm>
        </p:spPr>
        <p:txBody>
          <a:bodyPr rtlCol="0"/>
          <a:lstStyle>
            <a:lvl1pPr>
              <a:defRPr>
                <a:solidFill>
                  <a:schemeClr val="tx1"/>
                </a:solidFill>
                <a:effectLst/>
              </a:defRPr>
            </a:lvl1pPr>
          </a:lstStyle>
          <a:p>
            <a:pPr rtl="0"/>
            <a:r>
              <a:rPr lang="en-US"/>
              <a:t>14/02/2025</a:t>
            </a:r>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fr"/>
              <a:t>Exemple de Texte de Pied de page</a:t>
            </a:r>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3119057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u de la photo 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612648" y="320040"/>
            <a:ext cx="4572000" cy="932688"/>
          </a:xfrm>
        </p:spPr>
        <p:txBody>
          <a:bodyPr rtlCol="0" anchor="b"/>
          <a:lstStyle>
            <a:lvl1pPr>
              <a:defRPr sz="3200"/>
            </a:lvl1pPr>
          </a:lstStyle>
          <a:p>
            <a:pPr rtl="0"/>
            <a:r>
              <a:rPr lang="fr"/>
              <a:t>Modifiez le style du titre</a:t>
            </a:r>
          </a:p>
        </p:txBody>
      </p:sp>
      <p:sp>
        <p:nvSpPr>
          <p:cNvPr id="8" name="Espace réservé du contenu 7">
            <a:extLst>
              <a:ext uri="{FF2B5EF4-FFF2-40B4-BE49-F238E27FC236}">
                <a16:creationId xmlns:a16="http://schemas.microsoft.com/office/drawing/2014/main" id="{747AED59-1A26-9C13-8482-7857E7DEFE52}"/>
              </a:ext>
            </a:extLst>
          </p:cNvPr>
          <p:cNvSpPr>
            <a:spLocks noGrp="1"/>
          </p:cNvSpPr>
          <p:nvPr>
            <p:ph sz="quarter" idx="14"/>
          </p:nvPr>
        </p:nvSpPr>
        <p:spPr>
          <a:xfrm>
            <a:off x="612774" y="1380744"/>
            <a:ext cx="4572000" cy="4983480"/>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rtlCol="0"/>
          <a:lstStyle/>
          <a:p>
            <a:pPr rtl="0"/>
            <a:r>
              <a:rPr lang="en-US"/>
              <a:t>14/02/2025</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0" y="0"/>
            <a:ext cx="6274279" cy="6858000"/>
          </a:xfrm>
          <a:blipFill dpi="0" rotWithShape="1">
            <a:blip r:embed="rId2">
              <a:alphaModFix amt="60000"/>
            </a:blip>
            <a:srcRect/>
            <a:stretch>
              <a:fillRect/>
            </a:stretch>
          </a:blipFill>
        </p:spPr>
        <p:txBody>
          <a:bodyPr rtlCol="0"/>
          <a:lstStyle/>
          <a:p>
            <a:pPr rtl="0"/>
            <a:endParaRPr lang="en-US"/>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rtlCol="0"/>
          <a:lstStyle>
            <a:lvl1pPr>
              <a:defRPr>
                <a:solidFill>
                  <a:schemeClr val="tx1"/>
                </a:solidFill>
                <a:effectLst/>
              </a:defRPr>
            </a:lvl1pPr>
          </a:lstStyle>
          <a:p>
            <a:pPr rtl="0"/>
            <a:r>
              <a:rPr lang="fr"/>
              <a:t>Exemple de Texte de Pied de page</a:t>
            </a:r>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rtlCol="0"/>
          <a:lstStyle>
            <a:lvl1pPr>
              <a:defRPr>
                <a:solidFill>
                  <a:schemeClr val="tx1"/>
                </a:solidFill>
                <a:effectLst/>
              </a:defRPr>
            </a:lvl1pPr>
          </a:lstStyle>
          <a:p>
            <a:pPr rtl="0"/>
            <a:fld id="{CC057153-B650-4DEB-B370-79DDCFDCE934}" type="slidenum">
              <a:rPr lang="en-US" smtClean="0"/>
              <a:pPr/>
              <a:t>‹N°›</a:t>
            </a:fld>
            <a:endParaRPr lang="en-US"/>
          </a:p>
        </p:txBody>
      </p:sp>
    </p:spTree>
    <p:extLst>
      <p:ext uri="{BB962C8B-B14F-4D97-AF65-F5344CB8AC3E}">
        <p14:creationId xmlns:p14="http://schemas.microsoft.com/office/powerpoint/2010/main" val="2166034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u de la photo 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rtlCol="0" anchor="b">
            <a:normAutofit/>
          </a:bodyPr>
          <a:lstStyle>
            <a:lvl1pPr>
              <a:defRPr sz="3200"/>
            </a:lvl1pPr>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dpi="0" rotWithShape="1">
            <a:blip r:embed="rId2">
              <a:alphaModFix amt="60000"/>
            </a:blip>
            <a:srcRect/>
            <a:stretch>
              <a:fillRect/>
            </a:stretch>
          </a:blipFill>
        </p:spPr>
        <p:txBody>
          <a:bodyPr rtlCol="0"/>
          <a:lstStyle/>
          <a:p>
            <a:pPr rtl="0"/>
            <a:endParaRPr lang="en-US"/>
          </a:p>
        </p:txBody>
      </p:sp>
      <p:sp>
        <p:nvSpPr>
          <p:cNvPr id="8" name="Espace réservé du contenu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4" name="Espace réservé de la date 3">
            <a:extLst>
              <a:ext uri="{FF2B5EF4-FFF2-40B4-BE49-F238E27FC236}">
                <a16:creationId xmlns:a16="http://schemas.microsoft.com/office/drawing/2014/main" id="{15305F20-8340-4F06-2EA5-4D05FFED4587}"/>
              </a:ext>
            </a:extLst>
          </p:cNvPr>
          <p:cNvSpPr>
            <a:spLocks noGrp="1"/>
          </p:cNvSpPr>
          <p:nvPr>
            <p:ph type="dt" sz="half" idx="15"/>
          </p:nvPr>
        </p:nvSpPr>
        <p:spPr>
          <a:xfrm>
            <a:off x="8212663" y="6453002"/>
            <a:ext cx="922372" cy="365125"/>
          </a:xfrm>
        </p:spPr>
        <p:txBody>
          <a:bodyPr rtlCol="0"/>
          <a:lstStyle/>
          <a:p>
            <a:pPr rtl="0"/>
            <a:r>
              <a:rPr lang="en-US"/>
              <a:t>14/02/2025</a:t>
            </a:r>
          </a:p>
        </p:txBody>
      </p:sp>
      <p:sp>
        <p:nvSpPr>
          <p:cNvPr id="9" name="Espace réservé du pied de page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453002"/>
            <a:ext cx="2546891" cy="365125"/>
          </a:xfrm>
        </p:spPr>
        <p:txBody>
          <a:bodyPr rtlCol="0"/>
          <a:lstStyle/>
          <a:p>
            <a:pPr rtl="0"/>
            <a:r>
              <a:rPr lang="fr"/>
              <a:t>Exemple de texte de pied de page</a:t>
            </a:r>
          </a:p>
        </p:txBody>
      </p:sp>
      <p:sp>
        <p:nvSpPr>
          <p:cNvPr id="10" name="Espace réservé du numéro de diapositive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3740199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u de la photo 1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3401568" cy="1527048"/>
          </a:xfrm>
        </p:spPr>
        <p:txBody>
          <a:bodyPr rtlCol="0" anchor="b">
            <a:normAutofit/>
          </a:bodyPr>
          <a:lstStyle>
            <a:lvl1pPr>
              <a:defRPr sz="3200"/>
            </a:lvl1pPr>
          </a:lstStyle>
          <a:p>
            <a:pPr rtl="0"/>
            <a:r>
              <a:rPr lang="fr"/>
              <a:t>Modifiez le style du titre</a:t>
            </a:r>
          </a:p>
        </p:txBody>
      </p:sp>
      <p:sp>
        <p:nvSpPr>
          <p:cNvPr id="8" name="Espace réservé du contenu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3401568" cy="4095750"/>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1067625" cy="365125"/>
          </a:xfrm>
        </p:spPr>
        <p:txBody>
          <a:bodyPr rtlCol="0"/>
          <a:lstStyle/>
          <a:p>
            <a:pPr rtl="0"/>
            <a:r>
              <a:rPr lang="en-US"/>
              <a:t>14/02/2025</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blipFill dpi="0" rotWithShape="1">
            <a:blip r:embed="rId2">
              <a:alphaModFix amt="60000"/>
            </a:blip>
            <a:srcRect/>
            <a:stretch>
              <a:fillRect/>
            </a:stretch>
          </a:blipFill>
        </p:spPr>
        <p:txBody>
          <a:bodyPr rtlCol="0"/>
          <a:lstStyle/>
          <a:p>
            <a:pPr rtl="0"/>
            <a:endParaRPr lang="en-US"/>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453002"/>
            <a:ext cx="2805405" cy="365125"/>
          </a:xfrm>
        </p:spPr>
        <p:txBody>
          <a:bodyPr rtlCol="0"/>
          <a:lstStyle>
            <a:lvl1pPr>
              <a:defRPr>
                <a:solidFill>
                  <a:schemeClr val="tx1"/>
                </a:solidFill>
                <a:effectLst/>
              </a:defRPr>
            </a:lvl1pPr>
          </a:lstStyle>
          <a:p>
            <a:pPr rtl="0"/>
            <a:r>
              <a:rPr lang="fr"/>
              <a:t>Exemple de Texte de Pied de page</a:t>
            </a:r>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453002"/>
            <a:ext cx="429207" cy="365125"/>
          </a:xfrm>
        </p:spPr>
        <p:txBody>
          <a:bodyPr rtlCol="0"/>
          <a:lstStyle>
            <a:lvl1pPr>
              <a:defRPr>
                <a:solidFill>
                  <a:schemeClr val="tx1"/>
                </a:solidFill>
                <a:effectLst/>
              </a:defRPr>
            </a:lvl1pPr>
          </a:lstStyle>
          <a:p>
            <a:pPr rtl="0"/>
            <a:fld id="{CC057153-B650-4DEB-B370-79DDCFDCE934}" type="slidenum">
              <a:rPr lang="en-US" smtClean="0"/>
              <a:pPr/>
              <a:t>‹N°›</a:t>
            </a:fld>
            <a:endParaRPr lang="en-US"/>
          </a:p>
        </p:txBody>
      </p:sp>
    </p:spTree>
    <p:extLst>
      <p:ext uri="{BB962C8B-B14F-4D97-AF65-F5344CB8AC3E}">
        <p14:creationId xmlns:p14="http://schemas.microsoft.com/office/powerpoint/2010/main" val="2371041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u de la photo 1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rtlCol="0" anchor="b"/>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781365" cy="6858000"/>
          </a:xfrm>
          <a:blipFill dpi="0" rotWithShape="1">
            <a:blip r:embed="rId2">
              <a:alphaModFix amt="60000"/>
            </a:blip>
            <a:srcRect/>
            <a:stretch>
              <a:fillRect/>
            </a:stretch>
          </a:blipFill>
        </p:spPr>
        <p:txBody>
          <a:bodyPr rtlCol="0"/>
          <a:lstStyle/>
          <a:p>
            <a:pPr rtl="0"/>
            <a:endParaRPr lang="en-US"/>
          </a:p>
        </p:txBody>
      </p:sp>
      <p:sp>
        <p:nvSpPr>
          <p:cNvPr id="8" name="Espace réservé du contenu 7">
            <a:extLst>
              <a:ext uri="{FF2B5EF4-FFF2-40B4-BE49-F238E27FC236}">
                <a16:creationId xmlns:a16="http://schemas.microsoft.com/office/drawing/2014/main" id="{6E0D00CE-C191-6DE5-9D82-7EFB59BC3739}"/>
              </a:ext>
            </a:extLst>
          </p:cNvPr>
          <p:cNvSpPr>
            <a:spLocks noGrp="1"/>
          </p:cNvSpPr>
          <p:nvPr>
            <p:ph sz="quarter" idx="14"/>
          </p:nvPr>
        </p:nvSpPr>
        <p:spPr>
          <a:xfrm>
            <a:off x="8344096" y="3099816"/>
            <a:ext cx="3273552" cy="2953512"/>
          </a:xfrm>
        </p:spPr>
        <p:txBody>
          <a:bodyPr rtlCol="0">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453002"/>
            <a:ext cx="1003659" cy="365125"/>
          </a:xfrm>
        </p:spPr>
        <p:txBody>
          <a:bodyPr rtlCol="0"/>
          <a:lstStyle>
            <a:lvl1pPr>
              <a:defRPr>
                <a:solidFill>
                  <a:schemeClr val="tx1"/>
                </a:solidFill>
                <a:effectLst/>
              </a:defRPr>
            </a:lvl1pPr>
          </a:lstStyle>
          <a:p>
            <a:pPr rtl="0"/>
            <a:r>
              <a:rPr lang="en-US"/>
              <a:t>14/02/2025</a:t>
            </a:r>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453002"/>
            <a:ext cx="2335165" cy="365125"/>
          </a:xfrm>
        </p:spPr>
        <p:txBody>
          <a:bodyPr rtlCol="0"/>
          <a:lstStyle/>
          <a:p>
            <a:pPr rtl="0"/>
            <a:r>
              <a:rPr lang="fr"/>
              <a:t>Exemple de texte de pied de page</a:t>
            </a:r>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17027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u de la photo 1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rtlCol="0" anchor="t">
            <a:normAutofit/>
          </a:bodyPr>
          <a:lstStyle>
            <a:lvl1pPr>
              <a:defRPr sz="3200"/>
            </a:lvl1pPr>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dpi="0" rotWithShape="1">
            <a:blip r:embed="rId2">
              <a:alphaModFix amt="60000"/>
            </a:blip>
            <a:srcRect/>
            <a:stretch>
              <a:fillRect/>
            </a:stretch>
          </a:blipFill>
        </p:spPr>
        <p:txBody>
          <a:bodyPr rtlCol="0"/>
          <a:lstStyle/>
          <a:p>
            <a:pPr rtl="0"/>
            <a:endParaRPr lang="en-US"/>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14/02/2025</a:t>
            </a:r>
          </a:p>
        </p:txBody>
      </p:sp>
      <p:sp>
        <p:nvSpPr>
          <p:cNvPr id="8" name="Espace réservé du contenu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rtlCol="0">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fr"/>
              <a:t>Exemple de Texte de Pied de page</a:t>
            </a:r>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392365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r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rtlCol="0" anchor="b">
            <a:normAutofit/>
          </a:bodyPr>
          <a:lstStyle>
            <a:lvl1pPr algn="ctr">
              <a:defRPr sz="6000"/>
            </a:lvl1pPr>
          </a:lstStyle>
          <a:p>
            <a:pPr rtl="0"/>
            <a:r>
              <a:rPr lang="fr"/>
              <a:t>Modifiez le style du titre</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rtlCol="0">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Modifiez le style des sous-titres du masque</a:t>
            </a:r>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170063775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u de la photo 1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rtlCol="0" anchor="t">
            <a:normAutofit/>
          </a:bodyPr>
          <a:lstStyle>
            <a:lvl1pPr>
              <a:defRPr sz="3200"/>
            </a:lvl1pPr>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dpi="0" rotWithShape="1">
            <a:blip r:embed="rId2">
              <a:alphaModFix amt="60000"/>
            </a:blip>
            <a:srcRect/>
            <a:stretch>
              <a:fillRect/>
            </a:stretch>
          </a:blipFill>
        </p:spPr>
        <p:txBody>
          <a:bodyPr rtlCol="0"/>
          <a:lstStyle/>
          <a:p>
            <a:pPr rtl="0"/>
            <a:endParaRPr lang="en-US"/>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14/02/2025</a:t>
            </a:r>
          </a:p>
        </p:txBody>
      </p:sp>
      <p:sp>
        <p:nvSpPr>
          <p:cNvPr id="8" name="Espace réservé du contenu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rtlCol="0">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fr"/>
              <a:t>Exemple de Texte de Pied de page</a:t>
            </a:r>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1402084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u de la photo 1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rtlCol="0" anchor="t">
            <a:normAutofit/>
          </a:bodyPr>
          <a:lstStyle>
            <a:lvl1pPr>
              <a:defRPr sz="3200"/>
            </a:lvl1pPr>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dpi="0" rotWithShape="1">
            <a:blip r:embed="rId2">
              <a:alphaModFix amt="60000"/>
            </a:blip>
            <a:srcRect/>
            <a:stretch>
              <a:fillRect/>
            </a:stretch>
          </a:blipFill>
        </p:spPr>
        <p:txBody>
          <a:bodyPr rtlCol="0"/>
          <a:lstStyle/>
          <a:p>
            <a:pPr rtl="0"/>
            <a:endParaRPr lang="en-US"/>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p:spPr>
        <p:txBody>
          <a:bodyPr rtlCol="0"/>
          <a:lstStyle/>
          <a:p>
            <a:pPr rtl="0"/>
            <a:r>
              <a:rPr lang="en-US"/>
              <a:t>14/02/2025</a:t>
            </a:r>
          </a:p>
        </p:txBody>
      </p:sp>
      <p:sp>
        <p:nvSpPr>
          <p:cNvPr id="8" name="Espace réservé du contenu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rtlCol="0">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p:spPr>
        <p:txBody>
          <a:bodyPr rtlCol="0"/>
          <a:lstStyle/>
          <a:p>
            <a:pPr rtl="0"/>
            <a:r>
              <a:rPr lang="fr"/>
              <a:t>Exemple de Texte de Pied de page</a:t>
            </a:r>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2035779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u de la photo 1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rtlCol="0" anchor="ctr"/>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5" y="1828800"/>
            <a:ext cx="6172200" cy="4425696"/>
          </a:xfrm>
          <a:blipFill dpi="0" rotWithShape="1">
            <a:blip r:embed="rId2">
              <a:alphaModFix amt="60000"/>
            </a:blip>
            <a:srcRect/>
            <a:stretch>
              <a:fillRect/>
            </a:stretch>
          </a:blipFill>
        </p:spPr>
        <p:txBody>
          <a:bodyPr rtlCol="0"/>
          <a:lstStyle/>
          <a:p>
            <a:pPr rtl="0"/>
            <a:endParaRPr lang="en-US" dirty="0"/>
          </a:p>
        </p:txBody>
      </p:sp>
      <p:sp>
        <p:nvSpPr>
          <p:cNvPr id="8" name="Espace réservé du contenu 7">
            <a:extLst>
              <a:ext uri="{FF2B5EF4-FFF2-40B4-BE49-F238E27FC236}">
                <a16:creationId xmlns:a16="http://schemas.microsoft.com/office/drawing/2014/main" id="{C1897688-419F-6EB2-5CC1-DC14924E5FC3}"/>
              </a:ext>
            </a:extLst>
          </p:cNvPr>
          <p:cNvSpPr>
            <a:spLocks noGrp="1"/>
          </p:cNvSpPr>
          <p:nvPr>
            <p:ph sz="quarter" idx="14"/>
          </p:nvPr>
        </p:nvSpPr>
        <p:spPr>
          <a:xfrm>
            <a:off x="7327395" y="1828800"/>
            <a:ext cx="4251960" cy="4428871"/>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14/02/2025</a:t>
            </a:r>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fr"/>
              <a:t>Exemple de Texte de Pied de page</a:t>
            </a:r>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2440387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u de la photo 1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rtlCol="0">
            <a:normAutofit/>
          </a:bodyPr>
          <a:lstStyle>
            <a:lvl1pPr>
              <a:defRPr sz="3600"/>
            </a:lvl1pPr>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8" y="2290890"/>
            <a:ext cx="4672584" cy="4041648"/>
          </a:xfrm>
          <a:blipFill dpi="0" rotWithShape="1">
            <a:blip r:embed="rId2">
              <a:alphaModFix amt="60000"/>
            </a:blip>
            <a:srcRect/>
            <a:stretch>
              <a:fillRect/>
            </a:stretch>
          </a:blipFill>
        </p:spPr>
        <p:txBody>
          <a:bodyPr rtlCol="0"/>
          <a:lstStyle/>
          <a:p>
            <a:pPr rtl="0"/>
            <a:endParaRPr lang="en-US"/>
          </a:p>
        </p:txBody>
      </p:sp>
      <p:sp>
        <p:nvSpPr>
          <p:cNvPr id="8" name="Espace réservé du contenu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14/02/2025</a:t>
            </a:r>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fr"/>
              <a:t>Exemple de Texte de Pied de page</a:t>
            </a:r>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3015395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u de photo 1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rtlCol="0" anchor="t">
            <a:normAutofit/>
          </a:bodyPr>
          <a:lstStyle>
            <a:lvl1pPr>
              <a:defRPr sz="3200"/>
            </a:lvl1pPr>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p:nvPr>
        </p:nvSpPr>
        <p:spPr>
          <a:xfrm>
            <a:off x="731521" y="2295144"/>
            <a:ext cx="3490176" cy="4041648"/>
          </a:xfrm>
          <a:blipFill dpi="0" rotWithShape="1">
            <a:blip r:embed="rId2">
              <a:alphaModFix amt="60000"/>
            </a:blip>
            <a:srcRect/>
            <a:stretch>
              <a:fillRect/>
            </a:stretch>
          </a:blipFill>
        </p:spPr>
        <p:txBody>
          <a:bodyPr rtlCol="0"/>
          <a:lstStyle>
            <a:lvl1pPr marL="0" indent="0">
              <a:buNone/>
              <a:defRPr/>
            </a:lvl1pPr>
          </a:lstStyle>
          <a:p>
            <a:pPr rtl="0"/>
            <a:endParaRPr lang="en-US" dirty="0"/>
          </a:p>
        </p:txBody>
      </p:sp>
      <p:sp>
        <p:nvSpPr>
          <p:cNvPr id="8" name="Espace réservé du contenu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14/02/2025</a:t>
            </a:r>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fr"/>
              <a:t>Exemple de Texte de Pied de page</a:t>
            </a:r>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3836452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Grand nombre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539496" y="566928"/>
            <a:ext cx="10826496" cy="4334256"/>
          </a:xfrm>
        </p:spPr>
        <p:txBody>
          <a:bodyPr rtlCol="0" anchor="b">
            <a:normAutofit/>
          </a:bodyPr>
          <a:lstStyle>
            <a:lvl1pPr algn="l">
              <a:defRPr sz="23200">
                <a:solidFill>
                  <a:schemeClr val="accent1">
                    <a:lumMod val="75000"/>
                  </a:schemeClr>
                </a:solidFill>
              </a:defRPr>
            </a:lvl1pPr>
          </a:lstStyle>
          <a:p>
            <a:pPr rtl="0"/>
            <a:r>
              <a:rPr lang="fr"/>
              <a:t>## %</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p:nvPr>
        </p:nvSpPr>
        <p:spPr>
          <a:xfrm>
            <a:off x="694944" y="4718304"/>
            <a:ext cx="5897880" cy="1353312"/>
          </a:xfrm>
        </p:spPr>
        <p:txBody>
          <a:bodyPr rtlCol="0" anchor="t">
            <a:normAutofit/>
          </a:bodyPr>
          <a:lstStyle>
            <a:lvl1pPr marL="0" indent="0" algn="l">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Modifiez le style des sous-titres du masque</a:t>
            </a:r>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313710472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Grand nombre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rtlCol="0" anchor="b">
            <a:normAutofit/>
          </a:bodyPr>
          <a:lstStyle>
            <a:lvl1pPr algn="ctr">
              <a:defRPr sz="23200">
                <a:solidFill>
                  <a:schemeClr val="accent1">
                    <a:lumMod val="75000"/>
                  </a:schemeClr>
                </a:solidFill>
              </a:defRPr>
            </a:lvl1pPr>
          </a:lstStyle>
          <a:p>
            <a:pPr rtl="0"/>
            <a:r>
              <a:rPr lang="fr"/>
              <a:t>## %</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rtlCol="0" anchor="t">
            <a:normAutofit/>
          </a:bodyPr>
          <a:lstStyle>
            <a:lvl1pPr marL="0" indent="0" algn="ctr">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Modifiez le style des sous-titres du masque</a:t>
            </a:r>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291943685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Grand nombre 3">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3814EA-F598-EBFD-83D1-6782D7CBB598}"/>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rtlCol="0" anchor="b">
            <a:normAutofit/>
          </a:bodyPr>
          <a:lstStyle>
            <a:lvl1pPr algn="ctr">
              <a:defRPr sz="23200">
                <a:solidFill>
                  <a:schemeClr val="tx1"/>
                </a:solidFill>
              </a:defRPr>
            </a:lvl1pPr>
          </a:lstStyle>
          <a:p>
            <a:pPr rtl="0"/>
            <a:r>
              <a:rPr lang="fr"/>
              <a:t>## %</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rtlCol="0" anchor="t">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Modifiez le style des sous-titres du masque</a:t>
            </a:r>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14/02/2025</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a:t>‹N°›</a:t>
            </a:fld>
            <a:endParaRPr lang="en-US"/>
          </a:p>
        </p:txBody>
      </p:sp>
    </p:spTree>
    <p:extLst>
      <p:ext uri="{BB962C8B-B14F-4D97-AF65-F5344CB8AC3E}">
        <p14:creationId xmlns:p14="http://schemas.microsoft.com/office/powerpoint/2010/main" val="4156708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Énoncé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rtlCol="0"/>
          <a:lstStyle/>
          <a:p>
            <a:pPr rtl="0"/>
            <a:r>
              <a:rPr lang="fr"/>
              <a:t>Modifiez le style du titre</a:t>
            </a:r>
          </a:p>
        </p:txBody>
      </p:sp>
      <p:sp>
        <p:nvSpPr>
          <p:cNvPr id="3" name="Espace réservé de la date 2">
            <a:extLst>
              <a:ext uri="{FF2B5EF4-FFF2-40B4-BE49-F238E27FC236}">
                <a16:creationId xmlns:a16="http://schemas.microsoft.com/office/drawing/2014/main" id="{67F688C7-1128-9027-65E4-A17BBE7DDDF0}"/>
              </a:ext>
            </a:extLst>
          </p:cNvPr>
          <p:cNvSpPr>
            <a:spLocks noGrp="1"/>
          </p:cNvSpPr>
          <p:nvPr>
            <p:ph type="dt" sz="half" idx="10"/>
          </p:nvPr>
        </p:nvSpPr>
        <p:spPr/>
        <p:txBody>
          <a:bodyPr rtlCol="0"/>
          <a:lstStyle/>
          <a:p>
            <a:pPr rtl="0"/>
            <a:r>
              <a:rPr lang="en-US"/>
              <a:t>14/02/2025</a:t>
            </a:r>
          </a:p>
        </p:txBody>
      </p:sp>
      <p:sp>
        <p:nvSpPr>
          <p:cNvPr id="4" name="Espace réservé du pied de page 3">
            <a:extLst>
              <a:ext uri="{FF2B5EF4-FFF2-40B4-BE49-F238E27FC236}">
                <a16:creationId xmlns:a16="http://schemas.microsoft.com/office/drawing/2014/main" id="{3D56E87B-2252-4382-E6E7-15A81BCC8029}"/>
              </a:ext>
            </a:extLst>
          </p:cNvPr>
          <p:cNvSpPr>
            <a:spLocks noGrp="1"/>
          </p:cNvSpPr>
          <p:nvPr>
            <p:ph type="ftr" sz="quarter" idx="11"/>
          </p:nvPr>
        </p:nvSpPr>
        <p:spPr/>
        <p:txBody>
          <a:bodyPr rtlCol="0"/>
          <a:lstStyle/>
          <a:p>
            <a:pPr rtl="0"/>
            <a:r>
              <a:rPr lang="fr"/>
              <a:t>Exemple de Texte de Pied de page</a:t>
            </a:r>
          </a:p>
        </p:txBody>
      </p:sp>
      <p:sp>
        <p:nvSpPr>
          <p:cNvPr id="5" name="Espace réservé du numéro de diapositive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rtlCol="0"/>
          <a:lstStyle/>
          <a:p>
            <a:pPr rtl="0"/>
            <a:fld id="{CC057153-B650-4DEB-B370-79DDCFDCE934}" type="slidenum">
              <a:rPr lang="en-US" smtClean="0"/>
              <a:pPr/>
              <a:t>‹N°›</a:t>
            </a:fld>
            <a:endParaRPr lang="en-US"/>
          </a:p>
        </p:txBody>
      </p:sp>
      <p:sp>
        <p:nvSpPr>
          <p:cNvPr id="7" name="Espace réservé du contenu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rtlCol="0"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rtl="0"/>
            <a:r>
              <a:rPr lang="fr"/>
              <a:t>Cliquez pour modifier l’énoncé</a:t>
            </a:r>
          </a:p>
          <a:p>
            <a:pPr lvl="1" rtl="0"/>
            <a:r>
              <a:rPr lang="fr"/>
              <a:t>Deuxième niveau</a:t>
            </a:r>
          </a:p>
          <a:p>
            <a:pPr lvl="2" rtl="0"/>
            <a:r>
              <a:rPr lang="fr"/>
              <a:t>Troisième niveau</a:t>
            </a:r>
          </a:p>
          <a:p>
            <a:pPr lvl="3" rtl="0"/>
            <a:r>
              <a:rPr lang="fr"/>
              <a:t>Quatrième niveau</a:t>
            </a:r>
          </a:p>
          <a:p>
            <a:pPr lvl="4" rtl="0"/>
            <a:r>
              <a:rPr lang="fr"/>
              <a:t>Cinquième niveau</a:t>
            </a:r>
          </a:p>
        </p:txBody>
      </p:sp>
    </p:spTree>
    <p:extLst>
      <p:ext uri="{BB962C8B-B14F-4D97-AF65-F5344CB8AC3E}">
        <p14:creationId xmlns:p14="http://schemas.microsoft.com/office/powerpoint/2010/main" val="314753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Citation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188720"/>
            <a:ext cx="9198864" cy="3657600"/>
          </a:xfrm>
        </p:spPr>
        <p:txBody>
          <a:bodyPr rtlCol="0" anchor="ctr">
            <a:normAutofit/>
          </a:bodyPr>
          <a:lstStyle>
            <a:lvl1pPr marL="137160" indent="-137160" algn="l">
              <a:lnSpc>
                <a:spcPct val="100000"/>
              </a:lnSpc>
              <a:defRPr sz="4000" b="0"/>
            </a:lvl1pPr>
          </a:lstStyle>
          <a:p>
            <a:pPr rtl="0"/>
            <a:r>
              <a:rPr lang="fr"/>
              <a:t>Cliquez pour modifier la citation</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654972" y="5428752"/>
            <a:ext cx="9043508" cy="466344"/>
          </a:xfrm>
        </p:spPr>
        <p:txBody>
          <a:bodyPr rtlCol="0" anchor="ctr">
            <a:norm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Auteur de la citation</a:t>
            </a:r>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299031217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Photo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rtlCol="0" anchor="b">
            <a:normAutofit/>
          </a:bodyPr>
          <a:lstStyle>
            <a:lvl1pPr algn="l">
              <a:defRPr sz="4000"/>
            </a:lvl1pPr>
          </a:lstStyle>
          <a:p>
            <a:pPr rtl="0"/>
            <a:r>
              <a:rPr lang="fr"/>
              <a:t>Modifiez le style du titre</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rtlCol="0"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Modifiez le style des sous-titres du masque</a:t>
            </a:r>
          </a:p>
        </p:txBody>
      </p:sp>
      <p:sp>
        <p:nvSpPr>
          <p:cNvPr id="11" name="Espace réservé d’image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60000"/>
            </a:blip>
            <a:srcRect/>
            <a:stretch>
              <a:fillRect/>
            </a:stretch>
          </a:blipFill>
        </p:spPr>
        <p:txBody>
          <a:bodyPr rtlCol="0"/>
          <a:lstStyle/>
          <a:p>
            <a:pPr rtl="0"/>
            <a:endParaRPr lang="en-US"/>
          </a:p>
        </p:txBody>
      </p:sp>
      <p:sp>
        <p:nvSpPr>
          <p:cNvPr id="7" name="Espace réservé de la date 6">
            <a:extLst>
              <a:ext uri="{FF2B5EF4-FFF2-40B4-BE49-F238E27FC236}">
                <a16:creationId xmlns:a16="http://schemas.microsoft.com/office/drawing/2014/main" id="{1AA6C9C7-A264-237A-7F3C-46E6A7A9646D}"/>
              </a:ext>
            </a:extLst>
          </p:cNvPr>
          <p:cNvSpPr>
            <a:spLocks noGrp="1"/>
          </p:cNvSpPr>
          <p:nvPr>
            <p:ph type="dt" sz="half" idx="14"/>
          </p:nvPr>
        </p:nvSpPr>
        <p:spPr/>
        <p:txBody>
          <a:bodyPr rtlCol="0"/>
          <a:lstStyle/>
          <a:p>
            <a:pPr rtl="0"/>
            <a:r>
              <a:rPr lang="en-US"/>
              <a:t>14/02/2025</a:t>
            </a:r>
          </a:p>
        </p:txBody>
      </p:sp>
      <p:sp>
        <p:nvSpPr>
          <p:cNvPr id="8" name="Espace réservé du pied de page 7">
            <a:extLst>
              <a:ext uri="{FF2B5EF4-FFF2-40B4-BE49-F238E27FC236}">
                <a16:creationId xmlns:a16="http://schemas.microsoft.com/office/drawing/2014/main" id="{1B5B8C48-05E9-5280-3F6A-22F8BCBB477E}"/>
              </a:ext>
            </a:extLst>
          </p:cNvPr>
          <p:cNvSpPr>
            <a:spLocks noGrp="1"/>
          </p:cNvSpPr>
          <p:nvPr>
            <p:ph type="ftr" sz="quarter" idx="15"/>
          </p:nvPr>
        </p:nvSpPr>
        <p:spPr/>
        <p:txBody>
          <a:bodyPr rtlCol="0"/>
          <a:lstStyle/>
          <a:p>
            <a:pPr rtl="0"/>
            <a:r>
              <a:rPr lang="fr"/>
              <a:t>Exemple de Texte de Pied de page</a:t>
            </a:r>
          </a:p>
        </p:txBody>
      </p:sp>
      <p:sp>
        <p:nvSpPr>
          <p:cNvPr id="9" name="Espace réservé du numéro de diapositive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81730519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Citation 2">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E66BBE-3119-84C9-214F-FCCB3DF5A6F1}"/>
              </a:ext>
            </a:extLst>
          </p:cNvPr>
          <p:cNvSpPr/>
          <p:nvPr userDrawn="1"/>
        </p:nvSpPr>
        <p:spPr>
          <a:xfrm>
            <a:off x="0" y="1"/>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344168"/>
            <a:ext cx="9198864" cy="3291840"/>
          </a:xfrm>
        </p:spPr>
        <p:txBody>
          <a:bodyPr rtlCol="0" anchor="ctr">
            <a:normAutofit/>
          </a:bodyPr>
          <a:lstStyle>
            <a:lvl1pPr marL="137160" indent="-137160" algn="l">
              <a:lnSpc>
                <a:spcPct val="100000"/>
              </a:lnSpc>
              <a:defRPr sz="4000" b="0"/>
            </a:lvl1pPr>
          </a:lstStyle>
          <a:p>
            <a:pPr rtl="0"/>
            <a:r>
              <a:rPr lang="fr"/>
              <a:t>Cliquez pour modifier la citation</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655064" y="5349240"/>
            <a:ext cx="9043416" cy="466344"/>
          </a:xfrm>
        </p:spPr>
        <p:txBody>
          <a:bodyPr rtlCol="0" anchor="ctr">
            <a:normAutofit/>
          </a:bodyPr>
          <a:lstStyle>
            <a:lvl1pPr marL="0" indent="0" algn="l">
              <a:buNone/>
              <a:defRPr sz="2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Auteur de la citation</a:t>
            </a:r>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34295227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Citation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12648" y="1234440"/>
            <a:ext cx="8961120" cy="3169920"/>
          </a:xfrm>
        </p:spPr>
        <p:txBody>
          <a:bodyPr rtlCol="0" anchor="ctr">
            <a:normAutofit/>
          </a:bodyPr>
          <a:lstStyle>
            <a:lvl1pPr marL="137160" indent="-137160" algn="l">
              <a:lnSpc>
                <a:spcPct val="100000"/>
              </a:lnSpc>
              <a:defRPr sz="4400" b="0"/>
            </a:lvl1pPr>
          </a:lstStyle>
          <a:p>
            <a:pPr rtl="0"/>
            <a:r>
              <a:rPr lang="fr"/>
              <a:t>Cliquez pour modifier la citation</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766651" y="5669280"/>
            <a:ext cx="8807117" cy="466344"/>
          </a:xfrm>
        </p:spPr>
        <p:txBody>
          <a:bodyPr rtlCol="0" anchor="ctr">
            <a:norm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Auteur de la citation</a:t>
            </a:r>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267311365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rtlCol="0"/>
          <a:lstStyle/>
          <a:p>
            <a:pPr rtl="0"/>
            <a:r>
              <a:rPr lang="fr"/>
              <a:t>Modifiez le style du titre</a:t>
            </a:r>
          </a:p>
        </p:txBody>
      </p:sp>
      <p:sp>
        <p:nvSpPr>
          <p:cNvPr id="9" name="Espace réservé du texte 8">
            <a:extLst>
              <a:ext uri="{FF2B5EF4-FFF2-40B4-BE49-F238E27FC236}">
                <a16:creationId xmlns:a16="http://schemas.microsoft.com/office/drawing/2014/main" id="{84DC103C-4E45-07FA-2734-5BAE2624DC48}"/>
              </a:ext>
            </a:extLst>
          </p:cNvPr>
          <p:cNvSpPr>
            <a:spLocks noGrp="1"/>
          </p:cNvSpPr>
          <p:nvPr>
            <p:ph type="body" sz="quarter" idx="13"/>
          </p:nvPr>
        </p:nvSpPr>
        <p:spPr>
          <a:xfrm>
            <a:off x="612775" y="1825625"/>
            <a:ext cx="5181600" cy="4351338"/>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11" name="Espace réservé du texte 10">
            <a:extLst>
              <a:ext uri="{FF2B5EF4-FFF2-40B4-BE49-F238E27FC236}">
                <a16:creationId xmlns:a16="http://schemas.microsoft.com/office/drawing/2014/main" id="{288F1ED9-CE64-0191-F909-FDC002A7456F}"/>
              </a:ext>
            </a:extLst>
          </p:cNvPr>
          <p:cNvSpPr>
            <a:spLocks noGrp="1"/>
          </p:cNvSpPr>
          <p:nvPr>
            <p:ph type="body" sz="quarter" idx="14"/>
          </p:nvPr>
        </p:nvSpPr>
        <p:spPr>
          <a:xfrm>
            <a:off x="6172200" y="1825625"/>
            <a:ext cx="5181600" cy="4351338"/>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14/02/2025</a:t>
            </a:r>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fr"/>
              <a:t>Exemple de Texte de Pied de page</a:t>
            </a:r>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3575930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rtlCol="0"/>
          <a:lstStyle/>
          <a:p>
            <a:pPr rtl="0"/>
            <a:r>
              <a:rPr lang="fr"/>
              <a:t>Modifiez le style du titre</a:t>
            </a:r>
          </a:p>
        </p:txBody>
      </p:sp>
      <p:sp>
        <p:nvSpPr>
          <p:cNvPr id="3" name="Espace réservé du texte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rtlCol="0"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Modifiez les styles du texte</a:t>
            </a:r>
          </a:p>
        </p:txBody>
      </p:sp>
      <p:sp>
        <p:nvSpPr>
          <p:cNvPr id="11" name="Espace réservé du texte 10">
            <a:extLst>
              <a:ext uri="{FF2B5EF4-FFF2-40B4-BE49-F238E27FC236}">
                <a16:creationId xmlns:a16="http://schemas.microsoft.com/office/drawing/2014/main" id="{F86E5640-DE07-46FE-2EFB-FCD8C5238DC9}"/>
              </a:ext>
            </a:extLst>
          </p:cNvPr>
          <p:cNvSpPr>
            <a:spLocks noGrp="1"/>
          </p:cNvSpPr>
          <p:nvPr>
            <p:ph type="body" sz="quarter" idx="13"/>
          </p:nvPr>
        </p:nvSpPr>
        <p:spPr>
          <a:xfrm>
            <a:off x="609600" y="2387600"/>
            <a:ext cx="5157788" cy="3763963"/>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u texte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rtlCol="0"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Modifiez les styles du texte</a:t>
            </a:r>
          </a:p>
        </p:txBody>
      </p:sp>
      <p:sp>
        <p:nvSpPr>
          <p:cNvPr id="13" name="Espace réservé du texte 12">
            <a:extLst>
              <a:ext uri="{FF2B5EF4-FFF2-40B4-BE49-F238E27FC236}">
                <a16:creationId xmlns:a16="http://schemas.microsoft.com/office/drawing/2014/main" id="{20D5795C-6228-AA6F-1CF7-AD7010686BC6}"/>
              </a:ext>
            </a:extLst>
          </p:cNvPr>
          <p:cNvSpPr>
            <a:spLocks noGrp="1"/>
          </p:cNvSpPr>
          <p:nvPr>
            <p:ph type="body" sz="quarter" idx="14"/>
          </p:nvPr>
        </p:nvSpPr>
        <p:spPr>
          <a:xfrm>
            <a:off x="6172200" y="2387600"/>
            <a:ext cx="5183188" cy="3763963"/>
          </a:xfr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7" name="Espace réservé de la date 6">
            <a:extLst>
              <a:ext uri="{FF2B5EF4-FFF2-40B4-BE49-F238E27FC236}">
                <a16:creationId xmlns:a16="http://schemas.microsoft.com/office/drawing/2014/main" id="{4E3B3581-658A-8487-F9CB-E79F2BFF27E4}"/>
              </a:ext>
            </a:extLst>
          </p:cNvPr>
          <p:cNvSpPr>
            <a:spLocks noGrp="1"/>
          </p:cNvSpPr>
          <p:nvPr>
            <p:ph type="dt" sz="half" idx="10"/>
          </p:nvPr>
        </p:nvSpPr>
        <p:spPr/>
        <p:txBody>
          <a:bodyPr rtlCol="0"/>
          <a:lstStyle/>
          <a:p>
            <a:pPr rtl="0"/>
            <a:r>
              <a:rPr lang="en-US"/>
              <a:t>14/02/2025</a:t>
            </a:r>
          </a:p>
        </p:txBody>
      </p:sp>
      <p:sp>
        <p:nvSpPr>
          <p:cNvPr id="8" name="Espace réservé du pied de page 7">
            <a:extLst>
              <a:ext uri="{FF2B5EF4-FFF2-40B4-BE49-F238E27FC236}">
                <a16:creationId xmlns:a16="http://schemas.microsoft.com/office/drawing/2014/main" id="{949D76D8-9033-26CF-BF4C-AECCC685C177}"/>
              </a:ext>
            </a:extLst>
          </p:cNvPr>
          <p:cNvSpPr>
            <a:spLocks noGrp="1"/>
          </p:cNvSpPr>
          <p:nvPr>
            <p:ph type="ftr" sz="quarter" idx="11"/>
          </p:nvPr>
        </p:nvSpPr>
        <p:spPr/>
        <p:txBody>
          <a:bodyPr rtlCol="0"/>
          <a:lstStyle/>
          <a:p>
            <a:pPr rtl="0"/>
            <a:r>
              <a:rPr lang="fr"/>
              <a:t>Exemple de Texte de Pied de page</a:t>
            </a:r>
          </a:p>
        </p:txBody>
      </p:sp>
      <p:sp>
        <p:nvSpPr>
          <p:cNvPr id="9" name="Espace réservé du numéro de diapositive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2558700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6A9F42-7FF7-F803-C075-BC4968D35E34}"/>
              </a:ext>
            </a:extLst>
          </p:cNvPr>
          <p:cNvSpPr>
            <a:spLocks noGrp="1"/>
          </p:cNvSpPr>
          <p:nvPr>
            <p:ph type="title"/>
          </p:nvPr>
        </p:nvSpPr>
        <p:spPr/>
        <p:txBody>
          <a:bodyPr rtlCol="0"/>
          <a:lstStyle/>
          <a:p>
            <a:pPr rtl="0"/>
            <a:r>
              <a:rPr lang="fr"/>
              <a:t>Modifiez le style du titre</a:t>
            </a:r>
          </a:p>
        </p:txBody>
      </p:sp>
      <p:sp>
        <p:nvSpPr>
          <p:cNvPr id="3" name="Espace réservé de la date 2">
            <a:extLst>
              <a:ext uri="{FF2B5EF4-FFF2-40B4-BE49-F238E27FC236}">
                <a16:creationId xmlns:a16="http://schemas.microsoft.com/office/drawing/2014/main" id="{E89E8268-7232-2944-F1BD-399F9419B563}"/>
              </a:ext>
            </a:extLst>
          </p:cNvPr>
          <p:cNvSpPr>
            <a:spLocks noGrp="1"/>
          </p:cNvSpPr>
          <p:nvPr>
            <p:ph type="dt" sz="half" idx="10"/>
          </p:nvPr>
        </p:nvSpPr>
        <p:spPr/>
        <p:txBody>
          <a:bodyPr rtlCol="0"/>
          <a:lstStyle/>
          <a:p>
            <a:pPr rtl="0"/>
            <a:r>
              <a:rPr lang="en-US"/>
              <a:t>14/02/2025</a:t>
            </a:r>
          </a:p>
        </p:txBody>
      </p:sp>
      <p:sp>
        <p:nvSpPr>
          <p:cNvPr id="4" name="Espace réservé du pied de page 3">
            <a:extLst>
              <a:ext uri="{FF2B5EF4-FFF2-40B4-BE49-F238E27FC236}">
                <a16:creationId xmlns:a16="http://schemas.microsoft.com/office/drawing/2014/main" id="{6B968DDD-323F-89A1-84E3-DDBA626D9386}"/>
              </a:ext>
            </a:extLst>
          </p:cNvPr>
          <p:cNvSpPr>
            <a:spLocks noGrp="1"/>
          </p:cNvSpPr>
          <p:nvPr>
            <p:ph type="ftr" sz="quarter" idx="11"/>
          </p:nvPr>
        </p:nvSpPr>
        <p:spPr/>
        <p:txBody>
          <a:bodyPr rtlCol="0"/>
          <a:lstStyle/>
          <a:p>
            <a:pPr rtl="0"/>
            <a:r>
              <a:rPr lang="fr"/>
              <a:t>Exemple de Texte de Pied de page</a:t>
            </a:r>
          </a:p>
        </p:txBody>
      </p:sp>
      <p:sp>
        <p:nvSpPr>
          <p:cNvPr id="5" name="Espace réservé du numéro de diapositive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2329755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9BC4D82-0182-501C-9231-46767680476E}"/>
              </a:ext>
            </a:extLst>
          </p:cNvPr>
          <p:cNvSpPr>
            <a:spLocks noGrp="1"/>
          </p:cNvSpPr>
          <p:nvPr>
            <p:ph type="dt" sz="half" idx="10"/>
          </p:nvPr>
        </p:nvSpPr>
        <p:spPr/>
        <p:txBody>
          <a:bodyPr rtlCol="0"/>
          <a:lstStyle/>
          <a:p>
            <a:pPr rtl="0"/>
            <a:r>
              <a:rPr lang="en-US"/>
              <a:t>14/02/2025</a:t>
            </a:r>
          </a:p>
        </p:txBody>
      </p:sp>
      <p:sp>
        <p:nvSpPr>
          <p:cNvPr id="3" name="Espace réservé du pied de page 2">
            <a:extLst>
              <a:ext uri="{FF2B5EF4-FFF2-40B4-BE49-F238E27FC236}">
                <a16:creationId xmlns:a16="http://schemas.microsoft.com/office/drawing/2014/main" id="{10EAA6C9-A7F3-19F1-D17C-A1D83FAF553F}"/>
              </a:ext>
            </a:extLst>
          </p:cNvPr>
          <p:cNvSpPr>
            <a:spLocks noGrp="1"/>
          </p:cNvSpPr>
          <p:nvPr>
            <p:ph type="ftr" sz="quarter" idx="11"/>
          </p:nvPr>
        </p:nvSpPr>
        <p:spPr/>
        <p:txBody>
          <a:bodyPr rtlCol="0"/>
          <a:lstStyle/>
          <a:p>
            <a:pPr rtl="0"/>
            <a:r>
              <a:rPr lang="fr"/>
              <a:t>Exemple de Texte de Pied de page</a:t>
            </a:r>
          </a:p>
        </p:txBody>
      </p:sp>
      <p:sp>
        <p:nvSpPr>
          <p:cNvPr id="4" name="Espace réservé du numéro de diapositive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597839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rtlCol="0" anchor="t">
            <a:normAutofit/>
          </a:bodyPr>
          <a:lstStyle>
            <a:lvl1pPr>
              <a:defRPr sz="2800"/>
            </a:lvl1pPr>
          </a:lstStyle>
          <a:p>
            <a:pPr rtl="0"/>
            <a:r>
              <a:rPr lang="fr"/>
              <a:t>Modifiez le style du titre</a:t>
            </a:r>
          </a:p>
        </p:txBody>
      </p:sp>
      <p:sp>
        <p:nvSpPr>
          <p:cNvPr id="4" name="Espace réservé du texte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rtlCol="0"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Modifiez les styles du texte</a:t>
            </a:r>
          </a:p>
        </p:txBody>
      </p:sp>
      <p:sp>
        <p:nvSpPr>
          <p:cNvPr id="3" name="Espace réservé du contenu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rtlCol="0">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e la date 4">
            <a:extLst>
              <a:ext uri="{FF2B5EF4-FFF2-40B4-BE49-F238E27FC236}">
                <a16:creationId xmlns:a16="http://schemas.microsoft.com/office/drawing/2014/main" id="{93F05638-7A56-469A-825A-1DFA600254C8}"/>
              </a:ext>
            </a:extLst>
          </p:cNvPr>
          <p:cNvSpPr>
            <a:spLocks noGrp="1"/>
          </p:cNvSpPr>
          <p:nvPr>
            <p:ph type="dt" sz="half" idx="10"/>
          </p:nvPr>
        </p:nvSpPr>
        <p:spPr/>
        <p:txBody>
          <a:bodyPr rtlCol="0"/>
          <a:lstStyle/>
          <a:p>
            <a:pPr rtl="0"/>
            <a:r>
              <a:rPr lang="en-US"/>
              <a:t>14/02/2025</a:t>
            </a:r>
          </a:p>
        </p:txBody>
      </p:sp>
      <p:sp>
        <p:nvSpPr>
          <p:cNvPr id="6" name="Espace réservé du pied de page 5">
            <a:extLst>
              <a:ext uri="{FF2B5EF4-FFF2-40B4-BE49-F238E27FC236}">
                <a16:creationId xmlns:a16="http://schemas.microsoft.com/office/drawing/2014/main" id="{9C85A215-184B-2105-0279-ED02F6445831}"/>
              </a:ext>
            </a:extLst>
          </p:cNvPr>
          <p:cNvSpPr>
            <a:spLocks noGrp="1"/>
          </p:cNvSpPr>
          <p:nvPr>
            <p:ph type="ftr" sz="quarter" idx="11"/>
          </p:nvPr>
        </p:nvSpPr>
        <p:spPr/>
        <p:txBody>
          <a:bodyPr rtlCol="0"/>
          <a:lstStyle/>
          <a:p>
            <a:pPr rtl="0"/>
            <a:r>
              <a:rPr lang="fr"/>
              <a:t>Exemple de Texte de Pied de page</a:t>
            </a:r>
          </a:p>
        </p:txBody>
      </p:sp>
      <p:sp>
        <p:nvSpPr>
          <p:cNvPr id="7" name="Espace réservé du numéro de diapositive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4271559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B06A09-98CF-FAC2-3708-AECC4360C651}"/>
              </a:ext>
            </a:extLst>
          </p:cNvPr>
          <p:cNvSpPr>
            <a:spLocks noGrp="1"/>
          </p:cNvSpPr>
          <p:nvPr>
            <p:ph type="title"/>
          </p:nvPr>
        </p:nvSpPr>
        <p:spPr>
          <a:xfrm>
            <a:off x="612648" y="557784"/>
            <a:ext cx="3595634" cy="2212313"/>
          </a:xfrm>
        </p:spPr>
        <p:txBody>
          <a:bodyPr rtlCol="0" anchor="t">
            <a:normAutofit/>
          </a:bodyPr>
          <a:lstStyle>
            <a:lvl1pPr>
              <a:defRPr sz="2800"/>
            </a:lvl1pPr>
          </a:lstStyle>
          <a:p>
            <a:pPr rtl="0"/>
            <a:r>
              <a:rPr lang="fr"/>
              <a:t>Modifiez le style du titre</a:t>
            </a:r>
          </a:p>
        </p:txBody>
      </p:sp>
      <p:sp>
        <p:nvSpPr>
          <p:cNvPr id="4" name="Espace réservé du texte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585586" cy="3434638"/>
          </a:xfrm>
        </p:spPr>
        <p:txBody>
          <a:bodyPr rtlCol="0"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Modifiez les styles du texte</a:t>
            </a:r>
          </a:p>
        </p:txBody>
      </p:sp>
      <p:sp>
        <p:nvSpPr>
          <p:cNvPr id="3" name="Espace réservé d’image 2">
            <a:extLst>
              <a:ext uri="{FF2B5EF4-FFF2-40B4-BE49-F238E27FC236}">
                <a16:creationId xmlns:a16="http://schemas.microsoft.com/office/drawing/2014/main" id="{9571C769-CEC8-962A-01E6-15B0E056791E}"/>
              </a:ext>
            </a:extLst>
          </p:cNvPr>
          <p:cNvSpPr>
            <a:spLocks noGrp="1"/>
          </p:cNvSpPr>
          <p:nvPr>
            <p:ph type="pic" idx="1"/>
          </p:nvPr>
        </p:nvSpPr>
        <p:spPr>
          <a:xfrm>
            <a:off x="5063319" y="557784"/>
            <a:ext cx="6519080" cy="5779007"/>
          </a:xfrm>
          <a:blipFill dpi="0" rotWithShape="1">
            <a:blip r:embed="rId2">
              <a:alphaModFix amt="60000"/>
            </a:blip>
            <a:srcRect/>
            <a:stretch>
              <a:fillRect/>
            </a:stretch>
          </a:blipFill>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
              <a:t>Cliquez sur l’icône pour ajouter une image</a:t>
            </a:r>
          </a:p>
        </p:txBody>
      </p:sp>
      <p:sp>
        <p:nvSpPr>
          <p:cNvPr id="5" name="Espace réservé de la date 4">
            <a:extLst>
              <a:ext uri="{FF2B5EF4-FFF2-40B4-BE49-F238E27FC236}">
                <a16:creationId xmlns:a16="http://schemas.microsoft.com/office/drawing/2014/main" id="{920B235E-39C7-4C78-20EF-DB48ECD9CB90}"/>
              </a:ext>
            </a:extLst>
          </p:cNvPr>
          <p:cNvSpPr>
            <a:spLocks noGrp="1"/>
          </p:cNvSpPr>
          <p:nvPr>
            <p:ph type="dt" sz="half" idx="10"/>
          </p:nvPr>
        </p:nvSpPr>
        <p:spPr/>
        <p:txBody>
          <a:bodyPr rtlCol="0"/>
          <a:lstStyle/>
          <a:p>
            <a:pPr rtl="0"/>
            <a:r>
              <a:rPr lang="en-US"/>
              <a:t>14/02/2025</a:t>
            </a:r>
          </a:p>
        </p:txBody>
      </p:sp>
      <p:sp>
        <p:nvSpPr>
          <p:cNvPr id="6" name="Espace réservé du pied de page 5">
            <a:extLst>
              <a:ext uri="{FF2B5EF4-FFF2-40B4-BE49-F238E27FC236}">
                <a16:creationId xmlns:a16="http://schemas.microsoft.com/office/drawing/2014/main" id="{7FDC75DA-9A78-9AB9-7171-95A08CC51C56}"/>
              </a:ext>
            </a:extLst>
          </p:cNvPr>
          <p:cNvSpPr>
            <a:spLocks noGrp="1"/>
          </p:cNvSpPr>
          <p:nvPr>
            <p:ph type="ftr" sz="quarter" idx="11"/>
          </p:nvPr>
        </p:nvSpPr>
        <p:spPr/>
        <p:txBody>
          <a:bodyPr rtlCol="0"/>
          <a:lstStyle/>
          <a:p>
            <a:pPr rtl="0"/>
            <a:r>
              <a:rPr lang="fr"/>
              <a:t>Exemple de Texte de Pied de page</a:t>
            </a:r>
          </a:p>
        </p:txBody>
      </p:sp>
      <p:sp>
        <p:nvSpPr>
          <p:cNvPr id="7" name="Espace réservé du numéro de diapositive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3486745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a:xfrm>
            <a:off x="614676" y="1847088"/>
            <a:ext cx="7342307" cy="1133856"/>
          </a:xfrm>
        </p:spPr>
        <p:txBody>
          <a:bodyPr rtlCol="0" anchor="b">
            <a:noAutofit/>
          </a:bodyPr>
          <a:lstStyle>
            <a:lvl1pPr>
              <a:defRPr sz="6000"/>
            </a:lvl1pPr>
          </a:lstStyle>
          <a:p>
            <a:pPr rtl="0"/>
            <a:r>
              <a:rPr lang="fr"/>
              <a:t>Modifiez le style du titre</a:t>
            </a:r>
          </a:p>
        </p:txBody>
      </p:sp>
      <p:sp>
        <p:nvSpPr>
          <p:cNvPr id="8" name="Espace réservé du contenu 7">
            <a:extLst>
              <a:ext uri="{FF2B5EF4-FFF2-40B4-BE49-F238E27FC236}">
                <a16:creationId xmlns:a16="http://schemas.microsoft.com/office/drawing/2014/main" id="{C7E1FCC9-2D1D-9C6B-8C9A-E3D0A77DBEF0}"/>
              </a:ext>
            </a:extLst>
          </p:cNvPr>
          <p:cNvSpPr>
            <a:spLocks noGrp="1"/>
          </p:cNvSpPr>
          <p:nvPr>
            <p:ph sz="quarter" idx="13"/>
          </p:nvPr>
        </p:nvSpPr>
        <p:spPr>
          <a:xfrm>
            <a:off x="612775" y="3594099"/>
            <a:ext cx="10890374" cy="2743200"/>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3675780476"/>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rtlCol="0" anchor="b">
            <a:noAutofit/>
          </a:bodyPr>
          <a:lstStyle>
            <a:lvl1pPr>
              <a:defRPr sz="6000"/>
            </a:lvl1pPr>
          </a:lstStyle>
          <a:p>
            <a:pPr rtl="0"/>
            <a:r>
              <a:rPr lang="fr"/>
              <a:t>Modifiez le style du titre</a:t>
            </a:r>
          </a:p>
        </p:txBody>
      </p:sp>
      <p:sp>
        <p:nvSpPr>
          <p:cNvPr id="7" name="Espace réservé du contenu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8430639" cy="1279615"/>
          </a:xfrm>
        </p:spPr>
        <p:txBody>
          <a:bodyPr rtlCol="0">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187540125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Photo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rtlCol="0" anchor="b">
            <a:normAutofit/>
          </a:bodyPr>
          <a:lstStyle>
            <a:lvl1pPr algn="l">
              <a:defRPr sz="5400"/>
            </a:lvl1pPr>
          </a:lstStyle>
          <a:p>
            <a:pPr rtl="0"/>
            <a:r>
              <a:rPr lang="fr"/>
              <a:t>Modifiez le style du titre</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rtlCol="0"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Modifiez le style des sous-titres du masque</a:t>
            </a:r>
          </a:p>
        </p:txBody>
      </p:sp>
      <p:sp>
        <p:nvSpPr>
          <p:cNvPr id="11" name="Espace réservé d’image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dpi="0" rotWithShape="1">
            <a:blip r:embed="rId2">
              <a:alphaModFix amt="60000"/>
            </a:blip>
            <a:srcRect/>
            <a:stretch>
              <a:fillRect/>
            </a:stretch>
          </a:blipFill>
        </p:spPr>
        <p:txBody>
          <a:bodyPr rtlCol="0"/>
          <a:lstStyle/>
          <a:p>
            <a:pPr rtl="0"/>
            <a:endParaRPr lang="en-US"/>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453002"/>
            <a:ext cx="1707625" cy="365125"/>
          </a:xfrm>
        </p:spPr>
        <p:txBody>
          <a:bodyPr rtlCol="0"/>
          <a:lstStyle>
            <a:lvl1pPr>
              <a:defRPr>
                <a:solidFill>
                  <a:schemeClr val="tx1"/>
                </a:solidFill>
                <a:effectLst/>
              </a:defRPr>
            </a:lvl1pPr>
          </a:lstStyle>
          <a:p>
            <a:pPr rtl="0"/>
            <a:r>
              <a:rPr lang="en-US"/>
              <a:t>14/02/2025</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211083306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Photo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p:nvPr>
        </p:nvSpPr>
        <p:spPr>
          <a:xfrm>
            <a:off x="365760" y="411480"/>
            <a:ext cx="4654296" cy="3739896"/>
          </a:xfrm>
        </p:spPr>
        <p:txBody>
          <a:bodyPr rtlCol="0" anchor="t">
            <a:normAutofit/>
          </a:bodyPr>
          <a:lstStyle>
            <a:lvl1pPr algn="l">
              <a:defRPr sz="5200"/>
            </a:lvl1pPr>
          </a:lstStyle>
          <a:p>
            <a:pPr rtl="0"/>
            <a:r>
              <a:rPr lang="fr"/>
              <a:t>Modifiez le style du titre</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p:nvPr>
        </p:nvSpPr>
        <p:spPr>
          <a:xfrm>
            <a:off x="365760" y="4873752"/>
            <a:ext cx="4206240" cy="1380744"/>
          </a:xfrm>
        </p:spPr>
        <p:txBody>
          <a:bodyPr rtlCol="0"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Modifiez le style des sous-titres du masque</a:t>
            </a:r>
          </a:p>
        </p:txBody>
      </p:sp>
      <p:sp>
        <p:nvSpPr>
          <p:cNvPr id="11" name="Espace réservé d’image 10">
            <a:extLst>
              <a:ext uri="{FF2B5EF4-FFF2-40B4-BE49-F238E27FC236}">
                <a16:creationId xmlns:a16="http://schemas.microsoft.com/office/drawing/2014/main" id="{B24A208E-BD69-BB12-21B8-DA405B501FA8}"/>
              </a:ext>
            </a:extLst>
          </p:cNvPr>
          <p:cNvSpPr>
            <a:spLocks noGrp="1"/>
          </p:cNvSpPr>
          <p:nvPr>
            <p:ph type="pic" sz="quarter" idx="13"/>
          </p:nvPr>
        </p:nvSpPr>
        <p:spPr>
          <a:xfrm>
            <a:off x="5596128" y="0"/>
            <a:ext cx="6595872" cy="6858000"/>
          </a:xfrm>
          <a:blipFill dpi="0" rotWithShape="1">
            <a:blip r:embed="rId2">
              <a:alphaModFix amt="60000"/>
            </a:blip>
            <a:srcRect/>
            <a:stretch>
              <a:fillRect/>
            </a:stretch>
          </a:blipFill>
        </p:spPr>
        <p:txBody>
          <a:bodyPr rtlCol="0"/>
          <a:lstStyle/>
          <a:p>
            <a:pPr rtl="0"/>
            <a:endParaRPr lang="en-US"/>
          </a:p>
        </p:txBody>
      </p:sp>
      <p:sp>
        <p:nvSpPr>
          <p:cNvPr id="7" name="Espace réservé de la date 6">
            <a:extLst>
              <a:ext uri="{FF2B5EF4-FFF2-40B4-BE49-F238E27FC236}">
                <a16:creationId xmlns:a16="http://schemas.microsoft.com/office/drawing/2014/main" id="{F991F941-2D53-CC10-7947-62237A245FE0}"/>
              </a:ext>
            </a:extLst>
          </p:cNvPr>
          <p:cNvSpPr>
            <a:spLocks noGrp="1"/>
          </p:cNvSpPr>
          <p:nvPr>
            <p:ph type="dt" sz="half" idx="14"/>
          </p:nvPr>
        </p:nvSpPr>
        <p:spPr>
          <a:xfrm>
            <a:off x="137160" y="6453002"/>
            <a:ext cx="1951777" cy="365125"/>
          </a:xfrm>
        </p:spPr>
        <p:txBody>
          <a:bodyPr rtlCol="0"/>
          <a:lstStyle/>
          <a:p>
            <a:pPr rtl="0"/>
            <a:r>
              <a:rPr lang="en-US"/>
              <a:t>14/02/2025</a:t>
            </a:r>
          </a:p>
        </p:txBody>
      </p:sp>
      <p:sp>
        <p:nvSpPr>
          <p:cNvPr id="8" name="Espace réservé du pied de page 7">
            <a:extLst>
              <a:ext uri="{FF2B5EF4-FFF2-40B4-BE49-F238E27FC236}">
                <a16:creationId xmlns:a16="http://schemas.microsoft.com/office/drawing/2014/main" id="{9A6E6A4C-6C55-068A-43AA-78DB4D1D643B}"/>
              </a:ext>
            </a:extLst>
          </p:cNvPr>
          <p:cNvSpPr>
            <a:spLocks noGrp="1"/>
          </p:cNvSpPr>
          <p:nvPr>
            <p:ph type="ftr" sz="quarter" idx="15"/>
          </p:nvPr>
        </p:nvSpPr>
        <p:spPr>
          <a:xfrm>
            <a:off x="2088937" y="6453002"/>
            <a:ext cx="2805405" cy="365125"/>
          </a:xfrm>
        </p:spPr>
        <p:txBody>
          <a:bodyPr rtlCol="0"/>
          <a:lstStyle/>
          <a:p>
            <a:pPr rtl="0"/>
            <a:r>
              <a:rPr lang="fr"/>
              <a:t>Exemple de Texte de Pied de page</a:t>
            </a:r>
          </a:p>
        </p:txBody>
      </p:sp>
      <p:sp>
        <p:nvSpPr>
          <p:cNvPr id="9" name="Espace réservé du numéro de diapositive 8">
            <a:extLst>
              <a:ext uri="{FF2B5EF4-FFF2-40B4-BE49-F238E27FC236}">
                <a16:creationId xmlns:a16="http://schemas.microsoft.com/office/drawing/2014/main" id="{C1A2CCFF-14A7-08A8-4465-732CD8928728}"/>
              </a:ext>
            </a:extLst>
          </p:cNvPr>
          <p:cNvSpPr>
            <a:spLocks noGrp="1"/>
          </p:cNvSpPr>
          <p:nvPr>
            <p:ph type="sldNum" sz="quarter" idx="16"/>
          </p:nvPr>
        </p:nvSpPr>
        <p:spPr>
          <a:xfrm>
            <a:off x="4844578" y="6453002"/>
            <a:ext cx="429207" cy="365125"/>
          </a:xfrm>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43440871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tête de section">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rtlCol="0" anchor="b">
            <a:normAutofit/>
          </a:bodyPr>
          <a:lstStyle>
            <a:lvl1pPr algn="l">
              <a:defRPr sz="7400"/>
            </a:lvl1pPr>
          </a:lstStyle>
          <a:p>
            <a:pPr rtl="0"/>
            <a:r>
              <a:rPr lang="fr"/>
              <a:t>Modifiez le style du titre</a:t>
            </a:r>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14/02/2025</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25187971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dre du jou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rtlCol="0" anchor="b">
            <a:normAutofit/>
          </a:bodyPr>
          <a:lstStyle>
            <a:lvl1pPr>
              <a:defRPr sz="4400"/>
            </a:lvl1pPr>
          </a:lstStyle>
          <a:p>
            <a:pPr rtl="0"/>
            <a:r>
              <a:rPr lang="fr"/>
              <a:t>Modifiez le style du titre</a:t>
            </a:r>
          </a:p>
        </p:txBody>
      </p:sp>
      <p:sp>
        <p:nvSpPr>
          <p:cNvPr id="7" name="Espace réservé du contenu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rtlCol="0">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3" name="Espace réservé de la date 2">
            <a:extLst>
              <a:ext uri="{FF2B5EF4-FFF2-40B4-BE49-F238E27FC236}">
                <a16:creationId xmlns:a16="http://schemas.microsoft.com/office/drawing/2014/main" id="{6CC77F2D-39D2-22F7-CF0B-39D63EBF00B7}"/>
              </a:ext>
            </a:extLst>
          </p:cNvPr>
          <p:cNvSpPr>
            <a:spLocks noGrp="1"/>
          </p:cNvSpPr>
          <p:nvPr>
            <p:ph type="dt" sz="half" idx="10"/>
          </p:nvPr>
        </p:nvSpPr>
        <p:spPr/>
        <p:txBody>
          <a:bodyPr rtlCol="0"/>
          <a:lstStyle/>
          <a:p>
            <a:pPr rtl="0"/>
            <a:r>
              <a:rPr lang="en-US"/>
              <a:t>14/02/2025</a:t>
            </a:r>
          </a:p>
        </p:txBody>
      </p:sp>
      <p:sp>
        <p:nvSpPr>
          <p:cNvPr id="4" name="Espace réservé du pied de page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lstStyle/>
          <a:p>
            <a:pPr rtl="0"/>
            <a:r>
              <a:rPr lang="fr"/>
              <a:t>Exemple de Texte de Pied de page</a:t>
            </a:r>
          </a:p>
        </p:txBody>
      </p:sp>
      <p:sp>
        <p:nvSpPr>
          <p:cNvPr id="5" name="Espace réservé du numéro de diapositive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352577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de l’ordre du jou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4019F8-742E-9EEF-F591-C9666AC32AF1}"/>
              </a:ext>
            </a:extLst>
          </p:cNvPr>
          <p:cNvSpPr>
            <a:spLocks noGrp="1"/>
          </p:cNvSpPr>
          <p:nvPr>
            <p:ph type="title"/>
          </p:nvPr>
        </p:nvSpPr>
        <p:spPr>
          <a:xfrm>
            <a:off x="6858000" y="1161288"/>
            <a:ext cx="4663440" cy="1554480"/>
          </a:xfrm>
        </p:spPr>
        <p:txBody>
          <a:bodyPr rtlCol="0" anchor="b">
            <a:normAutofit/>
          </a:bodyPr>
          <a:lstStyle>
            <a:lvl1pPr>
              <a:defRPr sz="4000"/>
            </a:lvl1pPr>
          </a:lstStyle>
          <a:p>
            <a:pPr rtl="0"/>
            <a:r>
              <a:rPr lang="fr"/>
              <a:t>Modifiez le style du titre</a:t>
            </a:r>
          </a:p>
        </p:txBody>
      </p:sp>
      <p:sp>
        <p:nvSpPr>
          <p:cNvPr id="8" name="Espace réservé d’image 7">
            <a:extLst>
              <a:ext uri="{FF2B5EF4-FFF2-40B4-BE49-F238E27FC236}">
                <a16:creationId xmlns:a16="http://schemas.microsoft.com/office/drawing/2014/main" id="{9AC20259-235D-F9C3-3788-C1457976F5AC}"/>
              </a:ext>
            </a:extLst>
          </p:cNvPr>
          <p:cNvSpPr>
            <a:spLocks noGrp="1"/>
          </p:cNvSpPr>
          <p:nvPr>
            <p:ph type="pic" sz="quarter" idx="14"/>
          </p:nvPr>
        </p:nvSpPr>
        <p:spPr>
          <a:xfrm>
            <a:off x="0" y="0"/>
            <a:ext cx="6099048" cy="6858000"/>
          </a:xfrm>
          <a:blipFill dpi="0" rotWithShape="1">
            <a:blip r:embed="rId2">
              <a:alphaModFix amt="60000"/>
            </a:blip>
            <a:srcRect/>
            <a:stretch>
              <a:fillRect/>
            </a:stretch>
          </a:blipFill>
        </p:spPr>
        <p:txBody>
          <a:bodyPr rtlCol="0"/>
          <a:lstStyle/>
          <a:p>
            <a:pPr rtl="0"/>
            <a:endParaRPr lang="en-US"/>
          </a:p>
        </p:txBody>
      </p:sp>
      <p:sp>
        <p:nvSpPr>
          <p:cNvPr id="7" name="Espace réservé du contenu 6">
            <a:extLst>
              <a:ext uri="{FF2B5EF4-FFF2-40B4-BE49-F238E27FC236}">
                <a16:creationId xmlns:a16="http://schemas.microsoft.com/office/drawing/2014/main" id="{28C8B19A-6FC1-2B71-0BFB-9274CBF396B9}"/>
              </a:ext>
            </a:extLst>
          </p:cNvPr>
          <p:cNvSpPr>
            <a:spLocks noGrp="1"/>
          </p:cNvSpPr>
          <p:nvPr>
            <p:ph sz="quarter" idx="13"/>
          </p:nvPr>
        </p:nvSpPr>
        <p:spPr>
          <a:xfrm>
            <a:off x="6858000" y="2825496"/>
            <a:ext cx="4663440" cy="3337560"/>
          </a:xfrm>
        </p:spPr>
        <p:txBody>
          <a:bodyPr rtlCol="0">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3" name="Espace réservé de la date 2">
            <a:extLst>
              <a:ext uri="{FF2B5EF4-FFF2-40B4-BE49-F238E27FC236}">
                <a16:creationId xmlns:a16="http://schemas.microsoft.com/office/drawing/2014/main" id="{6CC77F2D-39D2-22F7-CF0B-39D63EBF00B7}"/>
              </a:ext>
            </a:extLst>
          </p:cNvPr>
          <p:cNvSpPr>
            <a:spLocks noGrp="1"/>
          </p:cNvSpPr>
          <p:nvPr>
            <p:ph type="dt" sz="half" idx="10"/>
          </p:nvPr>
        </p:nvSpPr>
        <p:spPr>
          <a:xfrm>
            <a:off x="6857999" y="6453002"/>
            <a:ext cx="1996689" cy="365125"/>
          </a:xfrm>
        </p:spPr>
        <p:txBody>
          <a:bodyPr rtlCol="0"/>
          <a:lstStyle/>
          <a:p>
            <a:pPr rtl="0"/>
            <a:r>
              <a:rPr lang="en-US"/>
              <a:t>14/02/2025</a:t>
            </a:r>
            <a:endParaRPr lang="en-US" dirty="0"/>
          </a:p>
        </p:txBody>
      </p:sp>
      <p:sp>
        <p:nvSpPr>
          <p:cNvPr id="4" name="Espace réservé du pied de page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lstStyle/>
          <a:p>
            <a:pPr rtl="0"/>
            <a:r>
              <a:rPr lang="fr"/>
              <a:t>Exemple de Texte de Pied de page</a:t>
            </a:r>
          </a:p>
        </p:txBody>
      </p:sp>
      <p:sp>
        <p:nvSpPr>
          <p:cNvPr id="5" name="Espace réservé du numéro de diapositive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lstStyle/>
          <a:p>
            <a:pPr rtl="0"/>
            <a:fld id="{CC057153-B650-4DEB-B370-79DDCFDCE934}" type="slidenum">
              <a:rPr lang="en-US" smtClean="0"/>
              <a:t>‹N°›</a:t>
            </a:fld>
            <a:endParaRPr lang="en-US"/>
          </a:p>
        </p:txBody>
      </p:sp>
    </p:spTree>
    <p:extLst>
      <p:ext uri="{BB962C8B-B14F-4D97-AF65-F5344CB8AC3E}">
        <p14:creationId xmlns:p14="http://schemas.microsoft.com/office/powerpoint/2010/main" val="17375992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pPr rtl="0"/>
            <a:r>
              <a:rPr lang="fr"/>
              <a:t>Modifiez le style du titre</a:t>
            </a:r>
          </a:p>
        </p:txBody>
      </p:sp>
      <p:sp>
        <p:nvSpPr>
          <p:cNvPr id="3" name="Espace réservé du texte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4" name="Espace réservé de la date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pPr rtl="0"/>
            <a:r>
              <a:rPr lang="en-US"/>
              <a:t>14/02/2025</a:t>
            </a:r>
          </a:p>
        </p:txBody>
      </p:sp>
      <p:sp>
        <p:nvSpPr>
          <p:cNvPr id="5" name="Espace réservé du pied de page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pPr rtl="0"/>
            <a:r>
              <a:rPr lang="fr"/>
              <a:t>Exemple de Texte de Pied de page</a:t>
            </a:r>
          </a:p>
        </p:txBody>
      </p:sp>
      <p:sp>
        <p:nvSpPr>
          <p:cNvPr id="6" name="Espace réservé du numéro de diapositive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pPr rtl="0"/>
            <a:fld id="{CC057153-B650-4DEB-B370-79DDCFDCE934}" type="slidenum">
              <a:rPr lang="en-US" smtClean="0"/>
              <a:t>‹N°›</a:t>
            </a:fld>
            <a:endParaRPr lang="en-US"/>
          </a:p>
        </p:txBody>
      </p:sp>
    </p:spTree>
    <p:extLst>
      <p:ext uri="{BB962C8B-B14F-4D97-AF65-F5344CB8AC3E}">
        <p14:creationId xmlns:p14="http://schemas.microsoft.com/office/powerpoint/2010/main" val="1744973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93A7A7-52F6-4330-A360-1224EAEDA76D}"/>
              </a:ext>
            </a:extLst>
          </p:cNvPr>
          <p:cNvSpPr>
            <a:spLocks noGrp="1"/>
          </p:cNvSpPr>
          <p:nvPr>
            <p:ph type="ctrTitle"/>
          </p:nvPr>
        </p:nvSpPr>
        <p:spPr>
          <a:xfrm>
            <a:off x="618008" y="854239"/>
            <a:ext cx="10524913" cy="3592629"/>
          </a:xfrm>
        </p:spPr>
        <p:txBody>
          <a:bodyPr anchor="b">
            <a:normAutofit/>
          </a:bodyPr>
          <a:lstStyle/>
          <a:p>
            <a:r>
              <a:rPr lang="fr-FR" sz="6100" dirty="0"/>
              <a:t>Atelier Pratique</a:t>
            </a:r>
            <a:br>
              <a:rPr lang="fr-FR" sz="6100" dirty="0"/>
            </a:br>
            <a:r>
              <a:rPr lang="fr-FR" sz="6100" dirty="0"/>
              <a:t>Editeur de Mise en Page </a:t>
            </a:r>
            <a:br>
              <a:rPr lang="fr-FR" sz="6100" dirty="0"/>
            </a:br>
            <a:r>
              <a:rPr lang="fr-FR" sz="6100" dirty="0"/>
              <a:t>Wise Up Papyrus</a:t>
            </a:r>
          </a:p>
        </p:txBody>
      </p:sp>
      <p:sp>
        <p:nvSpPr>
          <p:cNvPr id="3" name="Sous-titre 2">
            <a:extLst>
              <a:ext uri="{FF2B5EF4-FFF2-40B4-BE49-F238E27FC236}">
                <a16:creationId xmlns:a16="http://schemas.microsoft.com/office/drawing/2014/main" id="{62A3148A-F5EB-193A-5133-3D60F6FBBA3B}"/>
              </a:ext>
            </a:extLst>
          </p:cNvPr>
          <p:cNvSpPr>
            <a:spLocks noGrp="1"/>
          </p:cNvSpPr>
          <p:nvPr>
            <p:ph type="subTitle" idx="1"/>
          </p:nvPr>
        </p:nvSpPr>
        <p:spPr>
          <a:xfrm>
            <a:off x="658367" y="4617138"/>
            <a:ext cx="10186842" cy="1741132"/>
          </a:xfrm>
        </p:spPr>
        <p:txBody>
          <a:bodyPr anchor="t">
            <a:noAutofit/>
          </a:bodyPr>
          <a:lstStyle/>
          <a:p>
            <a:r>
              <a:rPr lang="fr-FR" sz="3600" dirty="0"/>
              <a:t>Apprenez à créer et modifier vos documents efficacement avec l’application !</a:t>
            </a:r>
          </a:p>
        </p:txBody>
      </p:sp>
    </p:spTree>
    <p:extLst>
      <p:ext uri="{BB962C8B-B14F-4D97-AF65-F5344CB8AC3E}">
        <p14:creationId xmlns:p14="http://schemas.microsoft.com/office/powerpoint/2010/main" val="305157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0A3360-124F-9E09-8916-607325F91D14}"/>
              </a:ext>
            </a:extLst>
          </p:cNvPr>
          <p:cNvSpPr>
            <a:spLocks noGrp="1"/>
          </p:cNvSpPr>
          <p:nvPr>
            <p:ph type="title"/>
          </p:nvPr>
        </p:nvSpPr>
        <p:spPr>
          <a:xfrm>
            <a:off x="5538937" y="548640"/>
            <a:ext cx="6093225" cy="1143000"/>
          </a:xfrm>
        </p:spPr>
        <p:txBody>
          <a:bodyPr vert="horz" lIns="91440" tIns="45720" rIns="91440" bIns="45720" rtlCol="0" anchor="b">
            <a:normAutofit/>
          </a:bodyPr>
          <a:lstStyle/>
          <a:p>
            <a:r>
              <a:rPr lang="fr" sz="2800" b="1" kern="1200">
                <a:latin typeface="+mj-lt"/>
                <a:ea typeface="+mj-ea"/>
                <a:cs typeface="+mj-cs"/>
              </a:rPr>
              <a:t>Ajout des éléments de facturation et gestion des propriétés</a:t>
            </a:r>
          </a:p>
        </p:txBody>
      </p:sp>
      <p:pic>
        <p:nvPicPr>
          <p:cNvPr id="4" name="Espace réservé du contenu 3" descr="E-banking Online Electronic Banking Téléphone mobile">
            <a:extLst>
              <a:ext uri="{FF2B5EF4-FFF2-40B4-BE49-F238E27FC236}">
                <a16:creationId xmlns:a16="http://schemas.microsoft.com/office/drawing/2014/main" id="{FDC08E6F-E781-43C9-B947-0D98BDB32B5F}"/>
              </a:ext>
            </a:extLst>
          </p:cNvPr>
          <p:cNvPicPr>
            <a:picLocks noGrp="1" noChangeAspect="1"/>
          </p:cNvPicPr>
          <p:nvPr>
            <p:ph type="pic" sz="quarter" idx="13"/>
          </p:nvPr>
        </p:nvPicPr>
        <p:blipFill>
          <a:blip r:embed="rId3"/>
          <a:srcRect l="17302" r="12797"/>
          <a:stretch>
            <a:fillRect/>
          </a:stretch>
        </p:blipFill>
        <p:spPr>
          <a:xfrm>
            <a:off x="20" y="1"/>
            <a:ext cx="4793865" cy="6858000"/>
          </a:xfrm>
          <a:prstGeom prst="rect">
            <a:avLst/>
          </a:prstGeom>
          <a:noFill/>
        </p:spPr>
      </p:pic>
      <p:sp>
        <p:nvSpPr>
          <p:cNvPr id="5" name="ZoneTexte 4">
            <a:extLst>
              <a:ext uri="{FF2B5EF4-FFF2-40B4-BE49-F238E27FC236}">
                <a16:creationId xmlns:a16="http://schemas.microsoft.com/office/drawing/2014/main" id="{FAFADA1E-5967-4443-BE02-E66C6CD373A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38937" y="1828800"/>
            <a:ext cx="6071616" cy="4489704"/>
          </a:xfrm>
          <a:prstGeom prst="rect">
            <a:avLst/>
          </a:prstGeom>
        </p:spPr>
        <p:txBody>
          <a:bodyPr>
            <a:normAutofit/>
          </a:bodyPr>
          <a:lstStyle/>
          <a:p>
            <a:pPr marL="0" indent="0">
              <a:spcBef>
                <a:spcPts val="2500"/>
              </a:spcBef>
              <a:spcAft>
                <a:spcPts val="600"/>
              </a:spcAft>
              <a:buFont typeface="Arial" panose="020B0604020202020204" pitchFamily="34" charset="0"/>
              <a:buNone/>
            </a:pPr>
            <a:r>
              <a:rPr lang="fr-FR" sz="1400" b="1"/>
              <a:t>Récupération des champs</a:t>
            </a:r>
          </a:p>
          <a:p>
            <a:pPr marL="0" lvl="1" indent="0">
              <a:spcBef>
                <a:spcPts val="1000"/>
              </a:spcBef>
              <a:spcAft>
                <a:spcPts val="600"/>
              </a:spcAft>
              <a:buFont typeface="Arial" panose="020B0604020202020204" pitchFamily="34" charset="0"/>
              <a:buNone/>
            </a:pPr>
            <a:r>
              <a:rPr lang="fr-FR" sz="1400"/>
              <a:t>Les champs nécessaires sont extraits des listes des champs et des tiers payeurs pour la facturation.</a:t>
            </a:r>
          </a:p>
          <a:p>
            <a:pPr marL="0" indent="0">
              <a:spcBef>
                <a:spcPts val="2500"/>
              </a:spcBef>
              <a:spcAft>
                <a:spcPts val="600"/>
              </a:spcAft>
              <a:buFont typeface="Arial" panose="020B0604020202020204" pitchFamily="34" charset="0"/>
              <a:buNone/>
            </a:pPr>
            <a:r>
              <a:rPr lang="fr-FR" sz="1400" b="1"/>
              <a:t>Paramètres de facturation</a:t>
            </a:r>
          </a:p>
          <a:p>
            <a:pPr marL="0" lvl="1" indent="0">
              <a:spcBef>
                <a:spcPts val="1000"/>
              </a:spcBef>
              <a:spcAft>
                <a:spcPts val="600"/>
              </a:spcAft>
              <a:buFont typeface="Arial" panose="020B0604020202020204" pitchFamily="34" charset="0"/>
              <a:buNone/>
            </a:pPr>
            <a:r>
              <a:rPr lang="fr-FR" sz="1400"/>
              <a:t>Désactivation des options comme ajustement automatique, retour à la ligne automatique et multi-ligne selon les champs sélectionnés.</a:t>
            </a:r>
          </a:p>
        </p:txBody>
      </p:sp>
    </p:spTree>
    <p:extLst>
      <p:ext uri="{BB962C8B-B14F-4D97-AF65-F5344CB8AC3E}">
        <p14:creationId xmlns:p14="http://schemas.microsoft.com/office/powerpoint/2010/main" val="185790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1EB3B7-8578-0F67-FF04-6D575D1A9DBA}"/>
              </a:ext>
            </a:extLst>
          </p:cNvPr>
          <p:cNvSpPr>
            <a:spLocks noGrp="1"/>
          </p:cNvSpPr>
          <p:nvPr>
            <p:ph type="ctrTitle"/>
          </p:nvPr>
        </p:nvSpPr>
        <p:spPr>
          <a:xfrm>
            <a:off x="274320" y="1801368"/>
            <a:ext cx="7772400" cy="4572000"/>
          </a:xfrm>
        </p:spPr>
        <p:txBody>
          <a:bodyPr anchor="b">
            <a:normAutofit/>
          </a:bodyPr>
          <a:lstStyle/>
          <a:p>
            <a:r>
              <a:rPr lang="fr-FR" sz="6800"/>
              <a:t>Mise en forme et personnalisation du document</a:t>
            </a:r>
          </a:p>
        </p:txBody>
      </p:sp>
    </p:spTree>
    <p:extLst>
      <p:ext uri="{BB962C8B-B14F-4D97-AF65-F5344CB8AC3E}">
        <p14:creationId xmlns:p14="http://schemas.microsoft.com/office/powerpoint/2010/main" val="2824294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5524C3-587C-2703-6CEA-C003B1EA948A}"/>
              </a:ext>
            </a:extLst>
          </p:cNvPr>
          <p:cNvSpPr>
            <a:spLocks noGrp="1"/>
          </p:cNvSpPr>
          <p:nvPr>
            <p:ph type="title"/>
          </p:nvPr>
        </p:nvSpPr>
        <p:spPr>
          <a:xfrm>
            <a:off x="8343102" y="1078992"/>
            <a:ext cx="3273552" cy="1942773"/>
          </a:xfrm>
        </p:spPr>
        <p:txBody>
          <a:bodyPr vert="horz" lIns="91440" tIns="45720" rIns="91440" bIns="45720" rtlCol="0" anchor="b">
            <a:normAutofit/>
          </a:bodyPr>
          <a:lstStyle/>
          <a:p>
            <a:r>
              <a:rPr lang="fr" sz="3300" b="1" kern="1200">
                <a:latin typeface="+mj-lt"/>
                <a:ea typeface="+mj-ea"/>
                <a:cs typeface="+mj-cs"/>
              </a:rPr>
              <a:t>Gestion des marges et propriétés du rapport</a:t>
            </a:r>
          </a:p>
        </p:txBody>
      </p:sp>
      <p:pic>
        <p:nvPicPr>
          <p:cNvPr id="4" name="Espace réservé du contenu 3" descr="Rapport de pointage de crédit">
            <a:extLst>
              <a:ext uri="{FF2B5EF4-FFF2-40B4-BE49-F238E27FC236}">
                <a16:creationId xmlns:a16="http://schemas.microsoft.com/office/drawing/2014/main" id="{2458CF20-AA73-4B9B-A241-7EDD2213D577}"/>
              </a:ext>
            </a:extLst>
          </p:cNvPr>
          <p:cNvPicPr>
            <a:picLocks noGrp="1" noChangeAspect="1"/>
          </p:cNvPicPr>
          <p:nvPr>
            <p:ph type="pic" sz="quarter" idx="13"/>
          </p:nvPr>
        </p:nvPicPr>
        <p:blipFill>
          <a:blip r:embed="rId3"/>
          <a:stretch/>
        </p:blipFill>
        <p:spPr>
          <a:xfrm>
            <a:off x="0" y="510988"/>
            <a:ext cx="7781365" cy="5836023"/>
          </a:xfrm>
          <a:prstGeom prst="rect">
            <a:avLst/>
          </a:prstGeom>
          <a:noFill/>
        </p:spPr>
      </p:pic>
      <p:sp>
        <p:nvSpPr>
          <p:cNvPr id="5" name="ZoneTexte 4">
            <a:extLst>
              <a:ext uri="{FF2B5EF4-FFF2-40B4-BE49-F238E27FC236}">
                <a16:creationId xmlns:a16="http://schemas.microsoft.com/office/drawing/2014/main" id="{536EEE6E-6C27-4B6A-8454-C11D87C51B7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44096" y="3099816"/>
            <a:ext cx="3273552" cy="2953512"/>
          </a:xfrm>
          <a:prstGeom prst="rect">
            <a:avLst/>
          </a:prstGeom>
        </p:spPr>
        <p:txBody>
          <a:bodyPr>
            <a:normAutofit/>
          </a:bodyPr>
          <a:lstStyle/>
          <a:p>
            <a:pPr marL="0" indent="0">
              <a:lnSpc>
                <a:spcPct val="90000"/>
              </a:lnSpc>
              <a:spcBef>
                <a:spcPts val="2500"/>
              </a:spcBef>
              <a:spcAft>
                <a:spcPts val="600"/>
              </a:spcAft>
              <a:buNone/>
            </a:pPr>
            <a:r>
              <a:rPr lang="fr-FR" sz="1100" b="1"/>
              <a:t>Accès au concepteur</a:t>
            </a:r>
          </a:p>
          <a:p>
            <a:pPr marL="0" lvl="1" indent="0">
              <a:lnSpc>
                <a:spcPct val="90000"/>
              </a:lnSpc>
              <a:spcBef>
                <a:spcPts val="1000"/>
              </a:spcBef>
              <a:spcAft>
                <a:spcPts val="600"/>
              </a:spcAft>
              <a:buNone/>
            </a:pPr>
            <a:r>
              <a:rPr lang="fr-FR" sz="1100"/>
              <a:t>Pour modifier les marges, commencez par accéder au concepteur de rapports.</a:t>
            </a:r>
          </a:p>
          <a:p>
            <a:pPr marL="0" indent="0">
              <a:lnSpc>
                <a:spcPct val="90000"/>
              </a:lnSpc>
              <a:spcBef>
                <a:spcPts val="2500"/>
              </a:spcBef>
              <a:spcAft>
                <a:spcPts val="600"/>
              </a:spcAft>
              <a:buNone/>
            </a:pPr>
            <a:r>
              <a:rPr lang="fr-FR" sz="1100" b="1"/>
              <a:t>Sélection du rapport</a:t>
            </a:r>
          </a:p>
          <a:p>
            <a:pPr marL="0" lvl="1" indent="0">
              <a:lnSpc>
                <a:spcPct val="90000"/>
              </a:lnSpc>
              <a:spcBef>
                <a:spcPts val="1000"/>
              </a:spcBef>
              <a:spcAft>
                <a:spcPts val="600"/>
              </a:spcAft>
              <a:buNone/>
            </a:pPr>
            <a:r>
              <a:rPr lang="fr-FR" sz="1100"/>
              <a:t>Cliquez sur Report1 pour appliquer les réglages au document en cours.</a:t>
            </a:r>
          </a:p>
          <a:p>
            <a:pPr marL="0" indent="0">
              <a:lnSpc>
                <a:spcPct val="90000"/>
              </a:lnSpc>
              <a:spcBef>
                <a:spcPts val="2500"/>
              </a:spcBef>
              <a:spcAft>
                <a:spcPts val="600"/>
              </a:spcAft>
              <a:buNone/>
            </a:pPr>
            <a:r>
              <a:rPr lang="fr-FR" sz="1100" b="1"/>
              <a:t>Réglage des marges</a:t>
            </a:r>
          </a:p>
          <a:p>
            <a:pPr marL="0" lvl="1" indent="0">
              <a:lnSpc>
                <a:spcPct val="90000"/>
              </a:lnSpc>
              <a:spcBef>
                <a:spcPts val="1000"/>
              </a:spcBef>
              <a:spcAft>
                <a:spcPts val="600"/>
              </a:spcAft>
              <a:buNone/>
            </a:pPr>
            <a:r>
              <a:rPr lang="fr-FR" sz="1100"/>
              <a:t>Utilisez l’icône clé à molette dans le tableau des propriétés pour ajuster les marges.</a:t>
            </a:r>
          </a:p>
        </p:txBody>
      </p:sp>
    </p:spTree>
    <p:extLst>
      <p:ext uri="{BB962C8B-B14F-4D97-AF65-F5344CB8AC3E}">
        <p14:creationId xmlns:p14="http://schemas.microsoft.com/office/powerpoint/2010/main" val="3678260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3B786D-D1FB-1DC6-145E-4F946D7FE761}"/>
              </a:ext>
            </a:extLst>
          </p:cNvPr>
          <p:cNvSpPr>
            <a:spLocks noGrp="1"/>
          </p:cNvSpPr>
          <p:nvPr>
            <p:ph type="title"/>
          </p:nvPr>
        </p:nvSpPr>
        <p:spPr>
          <a:xfrm>
            <a:off x="8212663" y="583413"/>
            <a:ext cx="3401568" cy="1527048"/>
          </a:xfrm>
        </p:spPr>
        <p:txBody>
          <a:bodyPr vert="horz" lIns="91440" tIns="45720" rIns="91440" bIns="45720" rtlCol="0" anchor="b">
            <a:normAutofit/>
          </a:bodyPr>
          <a:lstStyle/>
          <a:p>
            <a:r>
              <a:rPr lang="fr" sz="2500" b="1" kern="1200">
                <a:latin typeface="+mj-lt"/>
                <a:ea typeface="+mj-ea"/>
                <a:cs typeface="+mj-cs"/>
              </a:rPr>
              <a:t>Mise en page couleur, police et paramètres avancés</a:t>
            </a:r>
          </a:p>
        </p:txBody>
      </p:sp>
      <p:pic>
        <p:nvPicPr>
          <p:cNvPr id="4" name="Espace réservé du contenu 3" descr="Bouquet de fleurs, dahlias, asters, sedum, verge d’or et fausse tête de dragon Allemagne, Eifel.">
            <a:extLst>
              <a:ext uri="{FF2B5EF4-FFF2-40B4-BE49-F238E27FC236}">
                <a16:creationId xmlns:a16="http://schemas.microsoft.com/office/drawing/2014/main" id="{D3062FE3-6486-4AF3-A661-D0F842C1C190}"/>
              </a:ext>
            </a:extLst>
          </p:cNvPr>
          <p:cNvPicPr>
            <a:picLocks noGrp="1" noChangeAspect="1"/>
          </p:cNvPicPr>
          <p:nvPr>
            <p:ph type="pic" sz="quarter" idx="13"/>
          </p:nvPr>
        </p:nvPicPr>
        <p:blipFill>
          <a:blip r:embed="rId3"/>
          <a:srcRect l="14433" r="11748" b="-1"/>
          <a:stretch>
            <a:fillRect/>
          </a:stretch>
        </p:blipFill>
        <p:spPr>
          <a:xfrm>
            <a:off x="20" y="10"/>
            <a:ext cx="7584124" cy="6857990"/>
          </a:xfrm>
          <a:prstGeom prst="rect">
            <a:avLst/>
          </a:prstGeom>
          <a:noFill/>
        </p:spPr>
      </p:pic>
      <p:sp>
        <p:nvSpPr>
          <p:cNvPr id="5" name="ZoneTexte 4">
            <a:extLst>
              <a:ext uri="{FF2B5EF4-FFF2-40B4-BE49-F238E27FC236}">
                <a16:creationId xmlns:a16="http://schemas.microsoft.com/office/drawing/2014/main" id="{22EF4B53-AA63-4188-8780-B7165C5EB11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212790" y="2212975"/>
            <a:ext cx="3401568" cy="4095750"/>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fr-FR" sz="1300" b="1"/>
              <a:t>Mise en page couleur et police</a:t>
            </a:r>
          </a:p>
          <a:p>
            <a:pPr marL="0" lvl="1" indent="0">
              <a:lnSpc>
                <a:spcPct val="90000"/>
              </a:lnSpc>
              <a:spcBef>
                <a:spcPts val="1000"/>
              </a:spcBef>
              <a:spcAft>
                <a:spcPts val="600"/>
              </a:spcAft>
              <a:buFont typeface="Arial" panose="020B0604020202020204" pitchFamily="34" charset="0"/>
              <a:buNone/>
            </a:pPr>
            <a:r>
              <a:rPr lang="fr-FR" sz="1300"/>
              <a:t>La mise en page inclut l’utilisation de couleurs et de polices pour améliorer l’apparence visuelle et la lisibilité du contenu.</a:t>
            </a:r>
          </a:p>
          <a:p>
            <a:pPr marL="0" indent="0">
              <a:lnSpc>
                <a:spcPct val="90000"/>
              </a:lnSpc>
              <a:spcBef>
                <a:spcPts val="2500"/>
              </a:spcBef>
              <a:spcAft>
                <a:spcPts val="600"/>
              </a:spcAft>
              <a:buFont typeface="Arial" panose="020B0604020202020204" pitchFamily="34" charset="0"/>
              <a:buNone/>
            </a:pPr>
            <a:r>
              <a:rPr lang="fr-FR" sz="1300" b="1"/>
              <a:t>Paramètres avancés</a:t>
            </a:r>
          </a:p>
          <a:p>
            <a:pPr marL="0" lvl="1" indent="0">
              <a:lnSpc>
                <a:spcPct val="90000"/>
              </a:lnSpc>
              <a:spcBef>
                <a:spcPts val="1000"/>
              </a:spcBef>
              <a:spcAft>
                <a:spcPts val="600"/>
              </a:spcAft>
              <a:buFont typeface="Arial" panose="020B0604020202020204" pitchFamily="34" charset="0"/>
              <a:buNone/>
            </a:pPr>
            <a:r>
              <a:rPr lang="fr-FR" sz="1300"/>
              <a:t>Les paramètres permettent de personnaliser et d’ajuster les fonctionnalités selon les besoins spécifiques de l’utilisateur.</a:t>
            </a:r>
          </a:p>
          <a:p>
            <a:pPr marL="0" indent="0">
              <a:lnSpc>
                <a:spcPct val="90000"/>
              </a:lnSpc>
              <a:spcBef>
                <a:spcPts val="2500"/>
              </a:spcBef>
              <a:spcAft>
                <a:spcPts val="600"/>
              </a:spcAft>
              <a:buFont typeface="Arial" panose="020B0604020202020204" pitchFamily="34" charset="0"/>
              <a:buNone/>
            </a:pPr>
            <a:r>
              <a:rPr lang="fr-FR" sz="1300" b="1"/>
              <a:t>Gestion de base de données</a:t>
            </a:r>
          </a:p>
          <a:p>
            <a:pPr marL="0" lvl="1" indent="0">
              <a:lnSpc>
                <a:spcPct val="90000"/>
              </a:lnSpc>
              <a:spcBef>
                <a:spcPts val="1000"/>
              </a:spcBef>
              <a:spcAft>
                <a:spcPts val="600"/>
              </a:spcAft>
              <a:buFont typeface="Arial" panose="020B0604020202020204" pitchFamily="34" charset="0"/>
              <a:buNone/>
            </a:pPr>
            <a:r>
              <a:rPr lang="fr-FR" sz="1300"/>
              <a:t>La gestion de base de données assure le stockage et l’organisation efficaces des informations utilisées dans le système.</a:t>
            </a:r>
          </a:p>
        </p:txBody>
      </p:sp>
    </p:spTree>
    <p:extLst>
      <p:ext uri="{BB962C8B-B14F-4D97-AF65-F5344CB8AC3E}">
        <p14:creationId xmlns:p14="http://schemas.microsoft.com/office/powerpoint/2010/main" val="2767935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464188-DEF7-EF3C-0CEB-0E0FDCBFC791}"/>
              </a:ext>
            </a:extLst>
          </p:cNvPr>
          <p:cNvSpPr>
            <a:spLocks noGrp="1"/>
          </p:cNvSpPr>
          <p:nvPr>
            <p:ph type="title"/>
          </p:nvPr>
        </p:nvSpPr>
        <p:spPr>
          <a:xfrm>
            <a:off x="612647" y="320040"/>
            <a:ext cx="6858000" cy="932688"/>
          </a:xfrm>
        </p:spPr>
        <p:txBody>
          <a:bodyPr vert="horz" lIns="91440" tIns="45720" rIns="91440" bIns="45720" rtlCol="0" anchor="b">
            <a:normAutofit/>
          </a:bodyPr>
          <a:lstStyle/>
          <a:p>
            <a:r>
              <a:rPr lang="fr" sz="2800" b="1" kern="1200">
                <a:latin typeface="+mj-lt"/>
                <a:ea typeface="+mj-ea"/>
                <a:cs typeface="+mj-cs"/>
              </a:rPr>
              <a:t>Ajout de blocs, couleurs de fond et textes enrichis</a:t>
            </a:r>
          </a:p>
        </p:txBody>
      </p:sp>
      <p:sp>
        <p:nvSpPr>
          <p:cNvPr id="5" name="ZoneTexte 4">
            <a:extLst>
              <a:ext uri="{FF2B5EF4-FFF2-40B4-BE49-F238E27FC236}">
                <a16:creationId xmlns:a16="http://schemas.microsoft.com/office/drawing/2014/main" id="{826055DA-005C-4B49-8F11-F42525BCA63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1380744"/>
            <a:ext cx="6858000"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fr-FR" sz="1400" b="1"/>
              <a:t>Ajout de blocs colorés</a:t>
            </a:r>
          </a:p>
          <a:p>
            <a:pPr marL="0" lvl="1" indent="0">
              <a:spcBef>
                <a:spcPts val="1000"/>
              </a:spcBef>
              <a:spcAft>
                <a:spcPts val="600"/>
              </a:spcAft>
              <a:buFont typeface="Arial" panose="020B0604020202020204" pitchFamily="34" charset="0"/>
              <a:buNone/>
            </a:pPr>
            <a:r>
              <a:rPr lang="fr-FR" sz="1400"/>
              <a:t>Il est possible d’ajouter un bloc rectangulaire avec une couleur de fond personnalisée pour améliorer la mise en forme visuelle.</a:t>
            </a:r>
          </a:p>
          <a:p>
            <a:pPr marL="0" indent="0">
              <a:spcBef>
                <a:spcPts val="2500"/>
              </a:spcBef>
              <a:spcAft>
                <a:spcPts val="600"/>
              </a:spcAft>
              <a:buFont typeface="Arial" panose="020B0604020202020204" pitchFamily="34" charset="0"/>
              <a:buNone/>
            </a:pPr>
            <a:r>
              <a:rPr lang="fr-FR" sz="1400" b="1"/>
              <a:t>Positionnement des blocs</a:t>
            </a:r>
          </a:p>
          <a:p>
            <a:pPr marL="0" lvl="1" indent="0">
              <a:spcBef>
                <a:spcPts val="1000"/>
              </a:spcBef>
              <a:spcAft>
                <a:spcPts val="600"/>
              </a:spcAft>
              <a:buFont typeface="Arial" panose="020B0604020202020204" pitchFamily="34" charset="0"/>
              <a:buNone/>
            </a:pPr>
            <a:r>
              <a:rPr lang="fr-FR" sz="1400"/>
              <a:t>Le bloc peut être placé précisément sur des sections spécifiques comme Total HT, TVA ou TTC pour organiser les informations.</a:t>
            </a:r>
          </a:p>
          <a:p>
            <a:pPr marL="0" indent="0">
              <a:spcBef>
                <a:spcPts val="2500"/>
              </a:spcBef>
              <a:spcAft>
                <a:spcPts val="600"/>
              </a:spcAft>
              <a:buFont typeface="Arial" panose="020B0604020202020204" pitchFamily="34" charset="0"/>
              <a:buNone/>
            </a:pPr>
            <a:r>
              <a:rPr lang="fr-FR" sz="1400" b="1"/>
              <a:t>Utilisation du clic droit</a:t>
            </a:r>
          </a:p>
          <a:p>
            <a:pPr marL="0" lvl="1" indent="0">
              <a:spcBef>
                <a:spcPts val="1000"/>
              </a:spcBef>
              <a:spcAft>
                <a:spcPts val="600"/>
              </a:spcAft>
              <a:buFont typeface="Arial" panose="020B0604020202020204" pitchFamily="34" charset="0"/>
              <a:buNone/>
            </a:pPr>
            <a:r>
              <a:rPr lang="fr-FR" sz="1400"/>
              <a:t>L’option clic droit permet d’accéder à des fonctionnalités comme modifier l’arrière-plan pour personnaliser l’apparence.</a:t>
            </a:r>
          </a:p>
          <a:p>
            <a:pPr marL="0" indent="0">
              <a:spcBef>
                <a:spcPts val="2500"/>
              </a:spcBef>
              <a:spcAft>
                <a:spcPts val="600"/>
              </a:spcAft>
              <a:buFont typeface="Arial" panose="020B0604020202020204" pitchFamily="34" charset="0"/>
              <a:buNone/>
            </a:pPr>
            <a:r>
              <a:rPr lang="fr-FR" sz="1400" b="1"/>
              <a:t>Insertion de texte enrichi</a:t>
            </a:r>
          </a:p>
          <a:p>
            <a:pPr marL="0" lvl="1" indent="0">
              <a:spcBef>
                <a:spcPts val="1000"/>
              </a:spcBef>
              <a:spcAft>
                <a:spcPts val="600"/>
              </a:spcAft>
              <a:buFont typeface="Arial" panose="020B0604020202020204" pitchFamily="34" charset="0"/>
              <a:buNone/>
            </a:pPr>
            <a:r>
              <a:rPr lang="fr-FR" sz="1400"/>
              <a:t>Ajouter du texte enrichi permet d’inclure du contenu formaté avec des options de mise en page avancée.</a:t>
            </a:r>
          </a:p>
        </p:txBody>
      </p:sp>
      <p:pic>
        <p:nvPicPr>
          <p:cNvPr id="4" name="Espace réservé du contenu 3" descr="Miami Beach Palmiers de Floride">
            <a:extLst>
              <a:ext uri="{FF2B5EF4-FFF2-40B4-BE49-F238E27FC236}">
                <a16:creationId xmlns:a16="http://schemas.microsoft.com/office/drawing/2014/main" id="{3147939D-CE67-4508-95BA-E004D53470B9}"/>
              </a:ext>
            </a:extLst>
          </p:cNvPr>
          <p:cNvPicPr>
            <a:picLocks noGrp="1" noChangeAspect="1"/>
          </p:cNvPicPr>
          <p:nvPr>
            <p:ph type="pic" sz="quarter" idx="13"/>
          </p:nvPr>
        </p:nvPicPr>
        <p:blipFill>
          <a:blip r:embed="rId3"/>
          <a:srcRect l="15635" r="24577"/>
          <a:stretch>
            <a:fillRect/>
          </a:stretch>
        </p:blipFill>
        <p:spPr>
          <a:xfrm>
            <a:off x="8091732" y="10"/>
            <a:ext cx="4100267" cy="6857990"/>
          </a:xfrm>
          <a:prstGeom prst="rect">
            <a:avLst/>
          </a:prstGeom>
          <a:noFill/>
        </p:spPr>
      </p:pic>
    </p:spTree>
    <p:extLst>
      <p:ext uri="{BB962C8B-B14F-4D97-AF65-F5344CB8AC3E}">
        <p14:creationId xmlns:p14="http://schemas.microsoft.com/office/powerpoint/2010/main" val="704226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5B10F9-BDE8-9D69-6740-DD14B215D559}"/>
              </a:ext>
            </a:extLst>
          </p:cNvPr>
          <p:cNvSpPr>
            <a:spLocks noGrp="1"/>
          </p:cNvSpPr>
          <p:nvPr>
            <p:ph type="ctrTitle"/>
          </p:nvPr>
        </p:nvSpPr>
        <p:spPr>
          <a:xfrm>
            <a:off x="274320" y="1801368"/>
            <a:ext cx="7772400" cy="4572000"/>
          </a:xfrm>
        </p:spPr>
        <p:txBody>
          <a:bodyPr anchor="b">
            <a:normAutofit/>
          </a:bodyPr>
          <a:lstStyle/>
          <a:p>
            <a:r>
              <a:rPr lang="fr-FR"/>
              <a:t>Gestion des bandes et répétitions d’informations</a:t>
            </a:r>
          </a:p>
        </p:txBody>
      </p:sp>
    </p:spTree>
    <p:extLst>
      <p:ext uri="{BB962C8B-B14F-4D97-AF65-F5344CB8AC3E}">
        <p14:creationId xmlns:p14="http://schemas.microsoft.com/office/powerpoint/2010/main" val="2897894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7EF031-3FBA-0990-6A80-CA635A50186C}"/>
              </a:ext>
            </a:extLst>
          </p:cNvPr>
          <p:cNvSpPr>
            <a:spLocks noGrp="1"/>
          </p:cNvSpPr>
          <p:nvPr>
            <p:ph type="title"/>
          </p:nvPr>
        </p:nvSpPr>
        <p:spPr>
          <a:xfrm>
            <a:off x="612648" y="553616"/>
            <a:ext cx="3595634" cy="1757505"/>
          </a:xfrm>
        </p:spPr>
        <p:txBody>
          <a:bodyPr vert="horz" lIns="91440" tIns="45720" rIns="91440" bIns="45720" rtlCol="0" anchor="t">
            <a:normAutofit/>
          </a:bodyPr>
          <a:lstStyle/>
          <a:p>
            <a:r>
              <a:rPr lang="fr" b="1" kern="1200">
                <a:latin typeface="+mj-lt"/>
                <a:ea typeface="+mj-ea"/>
                <a:cs typeface="+mj-cs"/>
              </a:rPr>
              <a:t>Création d’entêtes et pieds de page personnalisés</a:t>
            </a:r>
          </a:p>
        </p:txBody>
      </p:sp>
      <p:sp>
        <p:nvSpPr>
          <p:cNvPr id="5" name="ZoneTexte 4">
            <a:extLst>
              <a:ext uri="{FF2B5EF4-FFF2-40B4-BE49-F238E27FC236}">
                <a16:creationId xmlns:a16="http://schemas.microsoft.com/office/drawing/2014/main" id="{6777C7E4-646E-4D21-A9A3-7BA23239E66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8" y="2311121"/>
            <a:ext cx="3595634" cy="3993263"/>
          </a:xfrm>
          <a:prstGeom prst="rect">
            <a:avLst/>
          </a:prstGeom>
        </p:spPr>
        <p:txBody>
          <a:bodyPr>
            <a:normAutofit/>
          </a:bodyPr>
          <a:lstStyle/>
          <a:p>
            <a:pPr marL="0" indent="0">
              <a:lnSpc>
                <a:spcPct val="90000"/>
              </a:lnSpc>
              <a:spcBef>
                <a:spcPts val="2500"/>
              </a:spcBef>
              <a:spcAft>
                <a:spcPts val="600"/>
              </a:spcAft>
              <a:buNone/>
            </a:pPr>
            <a:r>
              <a:rPr lang="fr-FR" sz="1400" b="1"/>
              <a:t>Entête de page répétée</a:t>
            </a:r>
          </a:p>
          <a:p>
            <a:pPr marL="0" lvl="1" indent="0">
              <a:lnSpc>
                <a:spcPct val="90000"/>
              </a:lnSpc>
              <a:spcBef>
                <a:spcPts val="1000"/>
              </a:spcBef>
              <a:spcAft>
                <a:spcPts val="600"/>
              </a:spcAft>
              <a:buNone/>
            </a:pPr>
            <a:r>
              <a:rPr lang="fr-FR" sz="1400"/>
              <a:t>L’entête de page affiche des informations répétées sur chaque page sauf la première.</a:t>
            </a:r>
          </a:p>
          <a:p>
            <a:pPr marL="0" indent="0">
              <a:lnSpc>
                <a:spcPct val="90000"/>
              </a:lnSpc>
              <a:spcBef>
                <a:spcPts val="2500"/>
              </a:spcBef>
              <a:spcAft>
                <a:spcPts val="600"/>
              </a:spcAft>
              <a:buNone/>
            </a:pPr>
            <a:r>
              <a:rPr lang="fr-FR" sz="1400" b="1"/>
              <a:t>Utilisation du bloc Report Header</a:t>
            </a:r>
          </a:p>
          <a:p>
            <a:pPr marL="0" lvl="1" indent="0">
              <a:lnSpc>
                <a:spcPct val="90000"/>
              </a:lnSpc>
              <a:spcBef>
                <a:spcPts val="1000"/>
              </a:spcBef>
              <a:spcAft>
                <a:spcPts val="600"/>
              </a:spcAft>
              <a:buNone/>
            </a:pPr>
            <a:r>
              <a:rPr lang="fr-FR" sz="1400"/>
              <a:t>Le bloc Report Header contient les libellés tels que référence, désignation, quantité et prix.</a:t>
            </a:r>
          </a:p>
          <a:p>
            <a:pPr marL="0" indent="0">
              <a:lnSpc>
                <a:spcPct val="90000"/>
              </a:lnSpc>
              <a:spcBef>
                <a:spcPts val="2500"/>
              </a:spcBef>
              <a:spcAft>
                <a:spcPts val="600"/>
              </a:spcAft>
              <a:buNone/>
            </a:pPr>
            <a:r>
              <a:rPr lang="fr-FR" sz="1400" b="1"/>
              <a:t>Pied de rapport personnalisé</a:t>
            </a:r>
          </a:p>
          <a:p>
            <a:pPr marL="0" lvl="1" indent="0">
              <a:lnSpc>
                <a:spcPct val="90000"/>
              </a:lnSpc>
              <a:spcBef>
                <a:spcPts val="1000"/>
              </a:spcBef>
              <a:spcAft>
                <a:spcPts val="600"/>
              </a:spcAft>
              <a:buNone/>
            </a:pPr>
            <a:r>
              <a:rPr lang="fr-FR" sz="1400"/>
              <a:t>Le pied de rapport affiche des informations en bas du document, distinct du pied de page.</a:t>
            </a:r>
          </a:p>
        </p:txBody>
      </p:sp>
      <p:pic>
        <p:nvPicPr>
          <p:cNvPr id="4" name="Espace réservé du contenu 3">
            <a:extLst>
              <a:ext uri="{FF2B5EF4-FFF2-40B4-BE49-F238E27FC236}">
                <a16:creationId xmlns:a16="http://schemas.microsoft.com/office/drawing/2014/main" id="{6962B118-51B4-4669-897F-164BDBD32821}"/>
              </a:ext>
            </a:extLst>
          </p:cNvPr>
          <p:cNvPicPr>
            <a:picLocks noGrp="1" noChangeAspect="1"/>
          </p:cNvPicPr>
          <p:nvPr>
            <p:ph idx="1"/>
            <p:extLst>
              <p:ext uri="{E7BDC344-281C-4309-B0C6-D0EE65EED2A8}">
                <p202:designPr xmlns:p202="http://schemas.microsoft.com/office/powerpoint/2020/02/main">
                  <p202:designTagLst>
                    <p202:designTag name="ARCH:1:CLS" val="ConstrainedImage"/>
                    <p202:designTag name="ARCH:1:VSVAR" val="Large"/>
                  </p202:designTagLst>
                </p202:designPr>
              </p:ext>
            </p:extLst>
          </p:nvPr>
        </p:nvPicPr>
        <p:blipFill>
          <a:blip r:embed="rId3"/>
          <a:stretch>
            <a:fillRect/>
          </a:stretch>
        </p:blipFill>
        <p:spPr>
          <a:xfrm>
            <a:off x="5134708" y="1394438"/>
            <a:ext cx="6440258" cy="4073462"/>
          </a:xfrm>
          <a:prstGeom prst="rect">
            <a:avLst/>
          </a:prstGeom>
          <a:noFill/>
        </p:spPr>
      </p:pic>
    </p:spTree>
    <p:extLst>
      <p:ext uri="{BB962C8B-B14F-4D97-AF65-F5344CB8AC3E}">
        <p14:creationId xmlns:p14="http://schemas.microsoft.com/office/powerpoint/2010/main" val="356548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54C1C6-BDBF-5EF8-147A-C16DD04F1275}"/>
              </a:ext>
            </a:extLst>
          </p:cNvPr>
          <p:cNvSpPr>
            <a:spLocks noGrp="1"/>
          </p:cNvSpPr>
          <p:nvPr>
            <p:ph type="title"/>
          </p:nvPr>
        </p:nvSpPr>
        <p:spPr>
          <a:xfrm>
            <a:off x="612648" y="583413"/>
            <a:ext cx="4361688" cy="1527048"/>
          </a:xfrm>
        </p:spPr>
        <p:txBody>
          <a:bodyPr vert="horz" lIns="91440" tIns="45720" rIns="91440" bIns="45720" rtlCol="0" anchor="b">
            <a:normAutofit/>
          </a:bodyPr>
          <a:lstStyle/>
          <a:p>
            <a:r>
              <a:rPr lang="fr" sz="2800" b="1" kern="1200">
                <a:latin typeface="+mj-lt"/>
                <a:ea typeface="+mj-ea"/>
                <a:cs typeface="+mj-cs"/>
              </a:rPr>
              <a:t>Paramétrage des répétitions et affichage conditionnel</a:t>
            </a:r>
          </a:p>
        </p:txBody>
      </p:sp>
      <p:sp>
        <p:nvSpPr>
          <p:cNvPr id="5" name="ZoneTexte 4">
            <a:extLst>
              <a:ext uri="{FF2B5EF4-FFF2-40B4-BE49-F238E27FC236}">
                <a16:creationId xmlns:a16="http://schemas.microsoft.com/office/drawing/2014/main" id="{53C2D59E-9617-4851-815F-434F47046CD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775" y="2212975"/>
            <a:ext cx="4360863" cy="4095750"/>
          </a:xfrm>
          <a:prstGeom prst="rect">
            <a:avLst/>
          </a:prstGeom>
        </p:spPr>
        <p:txBody>
          <a:bodyPr>
            <a:normAutofit/>
          </a:bodyPr>
          <a:lstStyle/>
          <a:p>
            <a:pPr marL="0" indent="0">
              <a:spcBef>
                <a:spcPts val="2500"/>
              </a:spcBef>
              <a:spcAft>
                <a:spcPts val="600"/>
              </a:spcAft>
              <a:buFont typeface="Arial" panose="020B0604020202020204" pitchFamily="34" charset="0"/>
              <a:buNone/>
            </a:pPr>
            <a:r>
              <a:rPr lang="fr-FR" sz="1400" b="1"/>
              <a:t>Placement du ReportFooter</a:t>
            </a:r>
          </a:p>
          <a:p>
            <a:pPr marL="0" lvl="1" indent="0">
              <a:spcBef>
                <a:spcPts val="1000"/>
              </a:spcBef>
              <a:spcAft>
                <a:spcPts val="600"/>
              </a:spcAft>
              <a:buFont typeface="Arial" panose="020B0604020202020204" pitchFamily="34" charset="0"/>
              <a:buNone/>
            </a:pPr>
            <a:r>
              <a:rPr lang="fr-FR" sz="1400"/>
              <a:t>Cocher l’option imprimer en bas pour positionner le ReportFooter en pied de document.</a:t>
            </a:r>
          </a:p>
          <a:p>
            <a:pPr marL="0" indent="0">
              <a:spcBef>
                <a:spcPts val="2500"/>
              </a:spcBef>
              <a:spcAft>
                <a:spcPts val="600"/>
              </a:spcAft>
              <a:buFont typeface="Arial" panose="020B0604020202020204" pitchFamily="34" charset="0"/>
              <a:buNone/>
            </a:pPr>
            <a:r>
              <a:rPr lang="fr-FR" sz="1400" b="1"/>
              <a:t>Affichage conditionnel du ReportFooter</a:t>
            </a:r>
          </a:p>
          <a:p>
            <a:pPr marL="0" lvl="1" indent="0">
              <a:spcBef>
                <a:spcPts val="1000"/>
              </a:spcBef>
              <a:spcAft>
                <a:spcPts val="600"/>
              </a:spcAft>
              <a:buFont typeface="Arial" panose="020B0604020202020204" pitchFamily="34" charset="0"/>
              <a:buNone/>
            </a:pPr>
            <a:r>
              <a:rPr lang="fr-FR" sz="1400"/>
              <a:t>Le ReportFooter s’affiche uniquement sur la dernière page du document.</a:t>
            </a:r>
          </a:p>
          <a:p>
            <a:pPr marL="0" indent="0">
              <a:spcBef>
                <a:spcPts val="2500"/>
              </a:spcBef>
              <a:spcAft>
                <a:spcPts val="600"/>
              </a:spcAft>
              <a:buFont typeface="Arial" panose="020B0604020202020204" pitchFamily="34" charset="0"/>
              <a:buNone/>
            </a:pPr>
            <a:r>
              <a:rPr lang="fr-FR" sz="1400" b="1"/>
              <a:t>Report page en fin de page</a:t>
            </a:r>
          </a:p>
          <a:p>
            <a:pPr marL="0" lvl="1" indent="0">
              <a:spcBef>
                <a:spcPts val="1000"/>
              </a:spcBef>
              <a:spcAft>
                <a:spcPts val="600"/>
              </a:spcAft>
              <a:buFont typeface="Arial" panose="020B0604020202020204" pitchFamily="34" charset="0"/>
              <a:buNone/>
            </a:pPr>
            <a:r>
              <a:rPr lang="fr-FR" sz="1400"/>
              <a:t>Le Report page apparaît à la fin de chaque page pour un affichage cohérent.</a:t>
            </a:r>
          </a:p>
        </p:txBody>
      </p:sp>
      <p:pic>
        <p:nvPicPr>
          <p:cNvPr id="4" name="Espace réservé du contenu 3" descr="Deux hommes habillés de vêtements de mode et de maquillage ultra-tendance.">
            <a:extLst>
              <a:ext uri="{FF2B5EF4-FFF2-40B4-BE49-F238E27FC236}">
                <a16:creationId xmlns:a16="http://schemas.microsoft.com/office/drawing/2014/main" id="{B7A35C47-0466-4D60-B228-9632E6E9DAE2}"/>
              </a:ext>
            </a:extLst>
          </p:cNvPr>
          <p:cNvPicPr>
            <a:picLocks noGrp="1" noChangeAspect="1"/>
          </p:cNvPicPr>
          <p:nvPr>
            <p:ph type="pic" sz="quarter" idx="13"/>
          </p:nvPr>
        </p:nvPicPr>
        <p:blipFill>
          <a:blip r:embed="rId3"/>
          <a:srcRect b="26596"/>
          <a:stretch>
            <a:fillRect/>
          </a:stretch>
        </p:blipFill>
        <p:spPr>
          <a:xfrm>
            <a:off x="5745480" y="10"/>
            <a:ext cx="6446520" cy="6857990"/>
          </a:xfrm>
          <a:prstGeom prst="rect">
            <a:avLst/>
          </a:prstGeom>
          <a:noFill/>
        </p:spPr>
      </p:pic>
    </p:spTree>
    <p:extLst>
      <p:ext uri="{BB962C8B-B14F-4D97-AF65-F5344CB8AC3E}">
        <p14:creationId xmlns:p14="http://schemas.microsoft.com/office/powerpoint/2010/main" val="1308174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816AB0-55AF-66B1-ADD0-91E3BA027016}"/>
              </a:ext>
            </a:extLst>
          </p:cNvPr>
          <p:cNvSpPr>
            <a:spLocks noGrp="1"/>
          </p:cNvSpPr>
          <p:nvPr>
            <p:ph type="title"/>
          </p:nvPr>
        </p:nvSpPr>
        <p:spPr>
          <a:xfrm>
            <a:off x="8212663" y="583413"/>
            <a:ext cx="3401568" cy="1527048"/>
          </a:xfrm>
        </p:spPr>
        <p:txBody>
          <a:bodyPr vert="horz" lIns="91440" tIns="45720" rIns="91440" bIns="45720" rtlCol="0" anchor="b">
            <a:normAutofit/>
          </a:bodyPr>
          <a:lstStyle/>
          <a:p>
            <a:r>
              <a:rPr lang="fr" b="1" kern="1200">
                <a:latin typeface="+mj-lt"/>
                <a:ea typeface="+mj-ea"/>
                <a:cs typeface="+mj-cs"/>
              </a:rPr>
              <a:t>Ajout de lignes et gestion des libellés</a:t>
            </a:r>
          </a:p>
        </p:txBody>
      </p:sp>
      <p:pic>
        <p:nvPicPr>
          <p:cNvPr id="4" name="Espace réservé du contenu 3" descr="Un écran d’ordinateur portable sur le bureau d’une usine industrielle.">
            <a:extLst>
              <a:ext uri="{FF2B5EF4-FFF2-40B4-BE49-F238E27FC236}">
                <a16:creationId xmlns:a16="http://schemas.microsoft.com/office/drawing/2014/main" id="{C4D7D3E6-A1F3-47EC-9410-5BA3C1E000C8}"/>
              </a:ext>
            </a:extLst>
          </p:cNvPr>
          <p:cNvPicPr>
            <a:picLocks noGrp="1" noChangeAspect="1"/>
          </p:cNvPicPr>
          <p:nvPr>
            <p:ph type="pic" sz="quarter" idx="13"/>
          </p:nvPr>
        </p:nvPicPr>
        <p:blipFill>
          <a:blip r:embed="rId3"/>
          <a:srcRect l="13501" r="12680" b="-1"/>
          <a:stretch>
            <a:fillRect/>
          </a:stretch>
        </p:blipFill>
        <p:spPr>
          <a:xfrm>
            <a:off x="20" y="10"/>
            <a:ext cx="7584124" cy="6857990"/>
          </a:xfrm>
          <a:prstGeom prst="rect">
            <a:avLst/>
          </a:prstGeom>
          <a:noFill/>
        </p:spPr>
      </p:pic>
      <p:sp>
        <p:nvSpPr>
          <p:cNvPr id="5" name="ZoneTexte 4">
            <a:extLst>
              <a:ext uri="{FF2B5EF4-FFF2-40B4-BE49-F238E27FC236}">
                <a16:creationId xmlns:a16="http://schemas.microsoft.com/office/drawing/2014/main" id="{128CBA0A-B9AC-4349-8813-5205B67DC2B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212790" y="2212975"/>
            <a:ext cx="3401568" cy="4095750"/>
          </a:xfrm>
          <a:prstGeom prst="rect">
            <a:avLst/>
          </a:prstGeom>
        </p:spPr>
        <p:txBody>
          <a:bodyPr>
            <a:normAutofit/>
          </a:bodyPr>
          <a:lstStyle/>
          <a:p>
            <a:pPr marL="0" indent="0">
              <a:spcBef>
                <a:spcPts val="2500"/>
              </a:spcBef>
              <a:spcAft>
                <a:spcPts val="600"/>
              </a:spcAft>
              <a:buFont typeface="Arial" panose="020B0604020202020204" pitchFamily="34" charset="0"/>
              <a:buNone/>
            </a:pPr>
            <a:r>
              <a:rPr lang="fr-FR" sz="1400" b="1"/>
              <a:t>Ajouter une nouvelle ligne</a:t>
            </a:r>
          </a:p>
          <a:p>
            <a:pPr marL="0" lvl="1" indent="0">
              <a:spcBef>
                <a:spcPts val="1000"/>
              </a:spcBef>
              <a:spcAft>
                <a:spcPts val="600"/>
              </a:spcAft>
              <a:buFont typeface="Arial" panose="020B0604020202020204" pitchFamily="34" charset="0"/>
              <a:buNone/>
            </a:pPr>
            <a:r>
              <a:rPr lang="fr-FR" sz="1400"/>
              <a:t>Insérer une nouvelle ligne dans un tableau ou formulaire pour saisir des données supplémentaires.</a:t>
            </a:r>
          </a:p>
          <a:p>
            <a:pPr marL="0" indent="0">
              <a:spcBef>
                <a:spcPts val="2500"/>
              </a:spcBef>
              <a:spcAft>
                <a:spcPts val="600"/>
              </a:spcAft>
              <a:buFont typeface="Arial" panose="020B0604020202020204" pitchFamily="34" charset="0"/>
              <a:buNone/>
            </a:pPr>
            <a:r>
              <a:rPr lang="fr-FR" sz="1400" b="1"/>
              <a:t>Gestion des libellés</a:t>
            </a:r>
          </a:p>
          <a:p>
            <a:pPr marL="0" lvl="1" indent="0">
              <a:spcBef>
                <a:spcPts val="1000"/>
              </a:spcBef>
              <a:spcAft>
                <a:spcPts val="600"/>
              </a:spcAft>
              <a:buFont typeface="Arial" panose="020B0604020202020204" pitchFamily="34" charset="0"/>
              <a:buNone/>
            </a:pPr>
            <a:r>
              <a:rPr lang="fr-FR" sz="1400"/>
              <a:t>Nommer les libellés en fonction du champ de détail correspondant pour clarifier les données saisies.</a:t>
            </a:r>
          </a:p>
        </p:txBody>
      </p:sp>
    </p:spTree>
    <p:extLst>
      <p:ext uri="{BB962C8B-B14F-4D97-AF65-F5344CB8AC3E}">
        <p14:creationId xmlns:p14="http://schemas.microsoft.com/office/powerpoint/2010/main" val="391011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14308C-DDAD-CE14-34CF-5319F196AD98}"/>
              </a:ext>
            </a:extLst>
          </p:cNvPr>
          <p:cNvSpPr>
            <a:spLocks noGrp="1"/>
          </p:cNvSpPr>
          <p:nvPr>
            <p:ph type="ctrTitle"/>
          </p:nvPr>
        </p:nvSpPr>
        <p:spPr>
          <a:xfrm>
            <a:off x="274320" y="1801368"/>
            <a:ext cx="7772400" cy="4572000"/>
          </a:xfrm>
        </p:spPr>
        <p:txBody>
          <a:bodyPr anchor="b">
            <a:normAutofit/>
          </a:bodyPr>
          <a:lstStyle/>
          <a:p>
            <a:r>
              <a:rPr lang="fr-FR" sz="6800"/>
              <a:t>Champs calculés, scripts et mise en forme conditionnelle</a:t>
            </a:r>
          </a:p>
        </p:txBody>
      </p:sp>
    </p:spTree>
    <p:extLst>
      <p:ext uri="{BB962C8B-B14F-4D97-AF65-F5344CB8AC3E}">
        <p14:creationId xmlns:p14="http://schemas.microsoft.com/office/powerpoint/2010/main" val="2007569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2CD08-8418-167E-4DAD-584A44A0875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A274C66-8454-B685-36A4-AB130487951C}"/>
              </a:ext>
            </a:extLst>
          </p:cNvPr>
          <p:cNvSpPr>
            <a:spLocks noGrp="1"/>
          </p:cNvSpPr>
          <p:nvPr>
            <p:ph type="title"/>
          </p:nvPr>
        </p:nvSpPr>
        <p:spPr>
          <a:xfrm>
            <a:off x="612648" y="583413"/>
            <a:ext cx="4835652" cy="597687"/>
          </a:xfrm>
        </p:spPr>
        <p:txBody>
          <a:bodyPr vert="horz" lIns="91440" tIns="45720" rIns="91440" bIns="45720" rtlCol="0" anchor="b">
            <a:normAutofit/>
          </a:bodyPr>
          <a:lstStyle/>
          <a:p>
            <a:r>
              <a:rPr lang="fr" sz="2800" b="1" kern="1200" dirty="0">
                <a:latin typeface="+mj-lt"/>
                <a:ea typeface="+mj-ea"/>
                <a:cs typeface="+mj-cs"/>
              </a:rPr>
              <a:t>Objectifs Principaux</a:t>
            </a:r>
          </a:p>
        </p:txBody>
      </p:sp>
      <p:sp>
        <p:nvSpPr>
          <p:cNvPr id="5" name="ZoneTexte 4">
            <a:extLst>
              <a:ext uri="{FF2B5EF4-FFF2-40B4-BE49-F238E27FC236}">
                <a16:creationId xmlns:a16="http://schemas.microsoft.com/office/drawing/2014/main" id="{52DB917C-F7DA-7CFE-0B98-1457EA1F4A8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1317625"/>
            <a:ext cx="4835653" cy="1387475"/>
          </a:xfrm>
          <a:prstGeom prst="rect">
            <a:avLst/>
          </a:prstGeom>
        </p:spPr>
        <p:txBody>
          <a:bodyPr>
            <a:noAutofit/>
          </a:bodyPr>
          <a:lstStyle/>
          <a:p>
            <a:r>
              <a:rPr lang="fr-FR" sz="1600" b="1" dirty="0"/>
              <a:t>Wise Up Papyrus </a:t>
            </a:r>
            <a:r>
              <a:rPr lang="fr-FR" sz="1600" dirty="0"/>
              <a:t>est un éditeur de mise en page avancé conçu pour personnaliser, structurer et générer des documents commerciaux issus de Sage 100c Gestion Commerciale.</a:t>
            </a:r>
          </a:p>
        </p:txBody>
      </p:sp>
      <p:pic>
        <p:nvPicPr>
          <p:cNvPr id="7" name="Espace réservé du contenu 3" descr="Rapport de pointage de crédit">
            <a:extLst>
              <a:ext uri="{FF2B5EF4-FFF2-40B4-BE49-F238E27FC236}">
                <a16:creationId xmlns:a16="http://schemas.microsoft.com/office/drawing/2014/main" id="{4E04B117-4BAE-C0C4-9E60-D33556B9E09A}"/>
              </a:ext>
            </a:extLst>
          </p:cNvPr>
          <p:cNvPicPr>
            <a:picLocks noGrp="1" noChangeAspect="1"/>
          </p:cNvPicPr>
          <p:nvPr>
            <p:ph type="pic" sz="quarter" idx="13"/>
          </p:nvPr>
        </p:nvPicPr>
        <p:blipFill>
          <a:blip r:embed="rId3"/>
          <a:srcRect l="14748" r="14748"/>
          <a:stretch/>
        </p:blipFill>
        <p:spPr>
          <a:xfrm>
            <a:off x="5745163" y="0"/>
            <a:ext cx="6446837" cy="6858000"/>
          </a:xfrm>
          <a:prstGeom prst="rect">
            <a:avLst/>
          </a:prstGeom>
          <a:noFill/>
        </p:spPr>
      </p:pic>
      <p:sp>
        <p:nvSpPr>
          <p:cNvPr id="8" name="ZoneTexte 7">
            <a:extLst>
              <a:ext uri="{FF2B5EF4-FFF2-40B4-BE49-F238E27FC236}">
                <a16:creationId xmlns:a16="http://schemas.microsoft.com/office/drawing/2014/main" id="{FDCC585F-3223-880E-C0FC-B870CC0120A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6" y="2841625"/>
            <a:ext cx="4835654" cy="3432962"/>
          </a:xfrm>
          <a:prstGeom prst="rect">
            <a:avLst/>
          </a:prstGeom>
        </p:spPr>
        <p:txBody>
          <a:bodyPr>
            <a:noAutofit/>
          </a:bodyPr>
          <a:lstStyle/>
          <a:p>
            <a:r>
              <a:rPr lang="fr-FR" sz="1600" b="1" dirty="0"/>
              <a:t>Objectifs principaux :</a:t>
            </a:r>
          </a:p>
          <a:p>
            <a:pPr marL="285750" indent="-285750">
              <a:buFont typeface="Arial" panose="020B0604020202020204" pitchFamily="34" charset="0"/>
              <a:buChar char="•"/>
            </a:pPr>
            <a:r>
              <a:rPr lang="fr-FR" sz="1600" dirty="0"/>
              <a:t>Mettre en forme les documents de gestion</a:t>
            </a:r>
            <a:br>
              <a:rPr lang="fr-FR" sz="1600" dirty="0"/>
            </a:br>
            <a:r>
              <a:rPr lang="fr-FR" sz="1600" dirty="0"/>
              <a:t>(factures, devis, bons de livraison, etc.)</a:t>
            </a:r>
          </a:p>
          <a:p>
            <a:pPr marL="285750" indent="-285750">
              <a:buFont typeface="Arial" panose="020B0604020202020204" pitchFamily="34" charset="0"/>
              <a:buChar char="•"/>
            </a:pPr>
            <a:r>
              <a:rPr lang="fr-FR" sz="1600" dirty="0"/>
              <a:t>Appliquer une charte graphique personnalisée</a:t>
            </a:r>
            <a:br>
              <a:rPr lang="fr-FR" sz="1600" dirty="0"/>
            </a:br>
            <a:r>
              <a:rPr lang="fr-FR" sz="1600" dirty="0"/>
              <a:t>(logos, couleurs, typographie…)</a:t>
            </a:r>
          </a:p>
          <a:p>
            <a:pPr marL="285750" indent="-285750">
              <a:buFont typeface="Arial" panose="020B0604020202020204" pitchFamily="34" charset="0"/>
              <a:buChar char="•"/>
            </a:pPr>
            <a:r>
              <a:rPr lang="fr-FR" sz="1600" dirty="0"/>
              <a:t>Organiser les données issues de Sage dans des modèles prêts à l’emploi</a:t>
            </a:r>
          </a:p>
          <a:p>
            <a:pPr marL="285750" indent="-285750">
              <a:buFont typeface="Arial" panose="020B0604020202020204" pitchFamily="34" charset="0"/>
              <a:buChar char="•"/>
            </a:pPr>
            <a:r>
              <a:rPr lang="fr-FR" sz="1600" dirty="0"/>
              <a:t>Générer des documents </a:t>
            </a:r>
            <a:r>
              <a:rPr lang="fr-FR" sz="1600" b="1" dirty="0"/>
              <a:t>multi formats</a:t>
            </a:r>
            <a:r>
              <a:rPr lang="fr-FR" sz="1600" dirty="0"/>
              <a:t> (PDF, Word, etc.)</a:t>
            </a:r>
          </a:p>
          <a:p>
            <a:pPr marL="285750" indent="-285750">
              <a:buFont typeface="Arial" panose="020B0604020202020204" pitchFamily="34" charset="0"/>
              <a:buChar char="•"/>
            </a:pPr>
            <a:r>
              <a:rPr lang="fr-FR" sz="1600" dirty="0"/>
              <a:t>Faciliter l’</a:t>
            </a:r>
            <a:r>
              <a:rPr lang="fr-FR" sz="1600" b="1" dirty="0"/>
              <a:t>envoi ou l’export</a:t>
            </a:r>
            <a:r>
              <a:rPr lang="fr-FR" sz="1600" dirty="0"/>
              <a:t> de ces documents</a:t>
            </a:r>
          </a:p>
        </p:txBody>
      </p:sp>
    </p:spTree>
    <p:extLst>
      <p:ext uri="{BB962C8B-B14F-4D97-AF65-F5344CB8AC3E}">
        <p14:creationId xmlns:p14="http://schemas.microsoft.com/office/powerpoint/2010/main" val="3657745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21826-2574-BAE4-57BA-AC380BFEFA46}"/>
              </a:ext>
            </a:extLst>
          </p:cNvPr>
          <p:cNvSpPr>
            <a:spLocks noGrp="1"/>
          </p:cNvSpPr>
          <p:nvPr>
            <p:ph type="title"/>
          </p:nvPr>
        </p:nvSpPr>
        <p:spPr>
          <a:xfrm>
            <a:off x="612648" y="320040"/>
            <a:ext cx="4572000" cy="932688"/>
          </a:xfrm>
        </p:spPr>
        <p:txBody>
          <a:bodyPr vert="horz" lIns="91440" tIns="45720" rIns="91440" bIns="45720" rtlCol="0" anchor="b">
            <a:normAutofit/>
          </a:bodyPr>
          <a:lstStyle/>
          <a:p>
            <a:r>
              <a:rPr lang="fr" sz="2500" b="1" kern="1200">
                <a:latin typeface="+mj-lt"/>
                <a:ea typeface="+mj-ea"/>
                <a:cs typeface="+mj-cs"/>
              </a:rPr>
              <a:t>Application de conditions sur l’affichage des champs</a:t>
            </a:r>
          </a:p>
        </p:txBody>
      </p:sp>
      <p:sp>
        <p:nvSpPr>
          <p:cNvPr id="5" name="ZoneTexte 4">
            <a:extLst>
              <a:ext uri="{FF2B5EF4-FFF2-40B4-BE49-F238E27FC236}">
                <a16:creationId xmlns:a16="http://schemas.microsoft.com/office/drawing/2014/main" id="{0E1C7094-7894-4569-A9B1-372F58CF949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774" y="1380744"/>
            <a:ext cx="4572000"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fr-FR" sz="1400" b="1"/>
              <a:t>Mise en forme conditionnelle</a:t>
            </a:r>
          </a:p>
          <a:p>
            <a:pPr marL="0" lvl="1" indent="0">
              <a:spcBef>
                <a:spcPts val="1000"/>
              </a:spcBef>
              <a:spcAft>
                <a:spcPts val="600"/>
              </a:spcAft>
              <a:buFont typeface="Arial" panose="020B0604020202020204" pitchFamily="34" charset="0"/>
              <a:buNone/>
            </a:pPr>
            <a:r>
              <a:rPr lang="fr-FR" sz="1400"/>
              <a:t>La mise en forme conditionnelle permet de modifier l’affichage des champs selon des critères spécifiques.</a:t>
            </a:r>
          </a:p>
          <a:p>
            <a:pPr marL="0" indent="0">
              <a:spcBef>
                <a:spcPts val="2500"/>
              </a:spcBef>
              <a:spcAft>
                <a:spcPts val="600"/>
              </a:spcAft>
              <a:buFont typeface="Arial" panose="020B0604020202020204" pitchFamily="34" charset="0"/>
              <a:buNone/>
            </a:pPr>
            <a:r>
              <a:rPr lang="fr-FR" sz="1400" b="1"/>
              <a:t>Exemple de condition d’affichage</a:t>
            </a:r>
          </a:p>
          <a:p>
            <a:pPr marL="0" lvl="1" indent="0">
              <a:spcBef>
                <a:spcPts val="1000"/>
              </a:spcBef>
              <a:spcAft>
                <a:spcPts val="600"/>
              </a:spcAft>
              <a:buFont typeface="Arial" panose="020B0604020202020204" pitchFamily="34" charset="0"/>
              <a:buNone/>
            </a:pPr>
            <a:r>
              <a:rPr lang="fr-FR" sz="1400"/>
              <a:t>Ne pas afficher la colonne remise si sa valeur est égale à zéro pour un affichage clair.</a:t>
            </a:r>
          </a:p>
          <a:p>
            <a:pPr marL="0" indent="0">
              <a:spcBef>
                <a:spcPts val="2500"/>
              </a:spcBef>
              <a:spcAft>
                <a:spcPts val="600"/>
              </a:spcAft>
              <a:buFont typeface="Arial" panose="020B0604020202020204" pitchFamily="34" charset="0"/>
              <a:buNone/>
            </a:pPr>
            <a:r>
              <a:rPr lang="fr-FR" sz="1400" b="1"/>
              <a:t>Éditeur d’expression de champ</a:t>
            </a:r>
          </a:p>
          <a:p>
            <a:pPr marL="0" lvl="1" indent="0">
              <a:spcBef>
                <a:spcPts val="1000"/>
              </a:spcBef>
              <a:spcAft>
                <a:spcPts val="600"/>
              </a:spcAft>
              <a:buFont typeface="Arial" panose="020B0604020202020204" pitchFamily="34" charset="0"/>
              <a:buNone/>
            </a:pPr>
            <a:r>
              <a:rPr lang="fr-FR" sz="1400"/>
              <a:t>Cliquer sur le carré visible à droite du champ pour ouvrir l’éditeur d’expression et définir les conditions.</a:t>
            </a:r>
          </a:p>
        </p:txBody>
      </p:sp>
      <p:pic>
        <p:nvPicPr>
          <p:cNvPr id="4" name="Espace réservé du contenu 3">
            <a:extLst>
              <a:ext uri="{FF2B5EF4-FFF2-40B4-BE49-F238E27FC236}">
                <a16:creationId xmlns:a16="http://schemas.microsoft.com/office/drawing/2014/main" id="{5278BF3F-316B-481A-8D75-DC6C22C68BC1}"/>
              </a:ext>
            </a:extLst>
          </p:cNvPr>
          <p:cNvPicPr>
            <a:picLocks noGrp="1" noChangeAspect="1"/>
          </p:cNvPicPr>
          <p:nvPr>
            <p:ph type="pic" sz="quarter" idx="13"/>
            <p:extLst>
              <p:ext uri="{E7BDC344-281C-4309-B0C6-D0EE65EED2A8}">
                <p202:designPr xmlns:p202="http://schemas.microsoft.com/office/powerpoint/2020/02/main">
                  <p202:designTagLst>
                    <p202:designTag name="ARCH:1:CLS" val="ConstrainedImage"/>
                    <p202:designTag name="ARCH:1:VSVAR" val="Large"/>
                  </p202:designTagLst>
                </p202:designPr>
              </p:ext>
            </p:extLst>
          </p:nvPr>
        </p:nvPicPr>
        <p:blipFill>
          <a:blip r:embed="rId3"/>
          <a:stretch/>
        </p:blipFill>
        <p:spPr>
          <a:xfrm>
            <a:off x="5917720" y="1648673"/>
            <a:ext cx="6274279" cy="3560653"/>
          </a:xfrm>
          <a:prstGeom prst="rect">
            <a:avLst/>
          </a:prstGeom>
          <a:noFill/>
        </p:spPr>
      </p:pic>
    </p:spTree>
    <p:extLst>
      <p:ext uri="{BB962C8B-B14F-4D97-AF65-F5344CB8AC3E}">
        <p14:creationId xmlns:p14="http://schemas.microsoft.com/office/powerpoint/2010/main" val="785392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740585-4EF0-07FF-A9CF-C55EAF9AA02C}"/>
              </a:ext>
            </a:extLst>
          </p:cNvPr>
          <p:cNvSpPr>
            <a:spLocks noGrp="1"/>
          </p:cNvSpPr>
          <p:nvPr>
            <p:ph type="title"/>
          </p:nvPr>
        </p:nvSpPr>
        <p:spPr>
          <a:xfrm>
            <a:off x="321733" y="561425"/>
            <a:ext cx="2953618" cy="1892808"/>
          </a:xfrm>
        </p:spPr>
        <p:txBody>
          <a:bodyPr vert="horz" lIns="91440" tIns="45720" rIns="91440" bIns="45720" rtlCol="0" anchor="t">
            <a:normAutofit/>
          </a:bodyPr>
          <a:lstStyle/>
          <a:p>
            <a:r>
              <a:rPr lang="fr" sz="3000" b="1" kern="1200">
                <a:latin typeface="+mj-lt"/>
                <a:ea typeface="+mj-ea"/>
                <a:cs typeface="+mj-cs"/>
              </a:rPr>
              <a:t>Mise en forme conditionnelle selon la valeur des champs</a:t>
            </a:r>
          </a:p>
        </p:txBody>
      </p:sp>
      <p:pic>
        <p:nvPicPr>
          <p:cNvPr id="4" name="Espace réservé du contenu 3">
            <a:extLst>
              <a:ext uri="{FF2B5EF4-FFF2-40B4-BE49-F238E27FC236}">
                <a16:creationId xmlns:a16="http://schemas.microsoft.com/office/drawing/2014/main" id="{69989F13-5198-457A-8A41-6BA5F41B262A}"/>
              </a:ext>
            </a:extLst>
          </p:cNvPr>
          <p:cNvPicPr>
            <a:picLocks noGrp="1" noChangeAspect="1"/>
          </p:cNvPicPr>
          <p:nvPr>
            <p:ph type="pic" sz="quarter" idx="13"/>
            <p:extLst>
              <p:ext uri="{E7BDC344-281C-4309-B0C6-D0EE65EED2A8}">
                <p202:designPr xmlns:p202="http://schemas.microsoft.com/office/powerpoint/2020/02/main">
                  <p202:designTagLst>
                    <p202:designTag name="ARCH:1:CLS" val="ConstrainedImage"/>
                    <p202:designTag name="ARCH:1:VSVAR" val="Large"/>
                  </p202:designTagLst>
                </p202:designPr>
              </p:ext>
            </p:extLst>
          </p:nvPr>
        </p:nvPicPr>
        <p:blipFill>
          <a:blip r:embed="rId3"/>
          <a:stretch/>
        </p:blipFill>
        <p:spPr>
          <a:xfrm>
            <a:off x="-1" y="3551545"/>
            <a:ext cx="12192000" cy="2834640"/>
          </a:xfrm>
          <a:prstGeom prst="rect">
            <a:avLst/>
          </a:prstGeom>
          <a:noFill/>
        </p:spPr>
      </p:pic>
      <p:sp>
        <p:nvSpPr>
          <p:cNvPr id="5" name="ZoneTexte 4">
            <a:extLst>
              <a:ext uri="{FF2B5EF4-FFF2-40B4-BE49-F238E27FC236}">
                <a16:creationId xmlns:a16="http://schemas.microsoft.com/office/drawing/2014/main" id="{D7977E8C-5539-4973-8D45-B7BDA84E01F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77640" y="561425"/>
            <a:ext cx="7772400" cy="2240280"/>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fr-FR" sz="900" b="1"/>
              <a:t>Application des conditions</a:t>
            </a:r>
          </a:p>
          <a:p>
            <a:pPr marL="0" lvl="1" indent="0">
              <a:lnSpc>
                <a:spcPct val="90000"/>
              </a:lnSpc>
              <a:spcBef>
                <a:spcPts val="1000"/>
              </a:spcBef>
              <a:spcAft>
                <a:spcPts val="600"/>
              </a:spcAft>
              <a:buFont typeface="Arial" panose="020B0604020202020204" pitchFamily="34" charset="0"/>
              <a:buNone/>
            </a:pPr>
            <a:r>
              <a:rPr lang="fr-FR" sz="900"/>
              <a:t>La mise en forme conditionnelle applique des styles selon les valeurs spécifiques des champs dans un document ou tableau.</a:t>
            </a:r>
          </a:p>
          <a:p>
            <a:pPr marL="0" indent="0">
              <a:lnSpc>
                <a:spcPct val="90000"/>
              </a:lnSpc>
              <a:spcBef>
                <a:spcPts val="2500"/>
              </a:spcBef>
              <a:spcAft>
                <a:spcPts val="600"/>
              </a:spcAft>
              <a:buFont typeface="Arial" panose="020B0604020202020204" pitchFamily="34" charset="0"/>
              <a:buNone/>
            </a:pPr>
            <a:r>
              <a:rPr lang="fr-FR" sz="900" b="1"/>
              <a:t>Exemple pratique</a:t>
            </a:r>
          </a:p>
          <a:p>
            <a:pPr marL="0" lvl="1" indent="0">
              <a:lnSpc>
                <a:spcPct val="90000"/>
              </a:lnSpc>
              <a:spcBef>
                <a:spcPts val="1000"/>
              </a:spcBef>
              <a:spcAft>
                <a:spcPts val="600"/>
              </a:spcAft>
              <a:buFont typeface="Arial" panose="020B0604020202020204" pitchFamily="34" charset="0"/>
              <a:buNone/>
            </a:pPr>
            <a:r>
              <a:rPr lang="fr-FR" sz="900"/>
              <a:t>Si le champ référence article vaut 'ztitre', le texte désignation devient en gras avec une police de taille 11.</a:t>
            </a:r>
          </a:p>
          <a:p>
            <a:pPr marL="0" indent="0">
              <a:lnSpc>
                <a:spcPct val="90000"/>
              </a:lnSpc>
              <a:spcBef>
                <a:spcPts val="2500"/>
              </a:spcBef>
              <a:spcAft>
                <a:spcPts val="600"/>
              </a:spcAft>
              <a:buFont typeface="Arial" panose="020B0604020202020204" pitchFamily="34" charset="0"/>
              <a:buNone/>
            </a:pPr>
            <a:r>
              <a:rPr lang="fr-FR" sz="900" b="1"/>
              <a:t>Champs calculés</a:t>
            </a:r>
          </a:p>
          <a:p>
            <a:pPr marL="0" lvl="1" indent="0">
              <a:lnSpc>
                <a:spcPct val="90000"/>
              </a:lnSpc>
              <a:spcBef>
                <a:spcPts val="1000"/>
              </a:spcBef>
              <a:spcAft>
                <a:spcPts val="600"/>
              </a:spcAft>
              <a:buFont typeface="Arial" panose="020B0604020202020204" pitchFamily="34" charset="0"/>
              <a:buNone/>
            </a:pPr>
            <a:r>
              <a:rPr lang="fr-FR" sz="900"/>
              <a:t>Il est possible d’ajouter des champs calculés pour enrichir les conditions de mise en forme selon des valeurs dynamiques.</a:t>
            </a:r>
          </a:p>
        </p:txBody>
      </p:sp>
    </p:spTree>
    <p:extLst>
      <p:ext uri="{BB962C8B-B14F-4D97-AF65-F5344CB8AC3E}">
        <p14:creationId xmlns:p14="http://schemas.microsoft.com/office/powerpoint/2010/main" val="3104331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4BB40D-0682-4F36-35E8-58FFBFFA123F}"/>
              </a:ext>
            </a:extLst>
          </p:cNvPr>
          <p:cNvSpPr>
            <a:spLocks noGrp="1"/>
          </p:cNvSpPr>
          <p:nvPr>
            <p:ph type="ctrTitle"/>
          </p:nvPr>
        </p:nvSpPr>
        <p:spPr>
          <a:xfrm>
            <a:off x="274320" y="1801368"/>
            <a:ext cx="7772400" cy="4572000"/>
          </a:xfrm>
        </p:spPr>
        <p:txBody>
          <a:bodyPr anchor="b">
            <a:normAutofit/>
          </a:bodyPr>
          <a:lstStyle/>
          <a:p>
            <a:r>
              <a:rPr lang="fr-FR"/>
              <a:t>Fonctions avancées : groupes, tris et code-barres</a:t>
            </a:r>
          </a:p>
        </p:txBody>
      </p:sp>
    </p:spTree>
    <p:extLst>
      <p:ext uri="{BB962C8B-B14F-4D97-AF65-F5344CB8AC3E}">
        <p14:creationId xmlns:p14="http://schemas.microsoft.com/office/powerpoint/2010/main" val="264441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8DF786-7544-AC9C-7D90-09805489E30D}"/>
              </a:ext>
            </a:extLst>
          </p:cNvPr>
          <p:cNvSpPr>
            <a:spLocks noGrp="1"/>
          </p:cNvSpPr>
          <p:nvPr>
            <p:ph type="title"/>
          </p:nvPr>
        </p:nvSpPr>
        <p:spPr>
          <a:xfrm>
            <a:off x="612648" y="548639"/>
            <a:ext cx="4672584" cy="1453896"/>
          </a:xfrm>
        </p:spPr>
        <p:txBody>
          <a:bodyPr vert="horz" lIns="91440" tIns="45720" rIns="91440" bIns="45720" rtlCol="0" anchor="t">
            <a:normAutofit/>
          </a:bodyPr>
          <a:lstStyle/>
          <a:p>
            <a:r>
              <a:rPr lang="fr" b="1" kern="1200">
                <a:latin typeface="+mj-lt"/>
                <a:ea typeface="+mj-ea"/>
                <a:cs typeface="+mj-cs"/>
              </a:rPr>
              <a:t>Ajout de groupes, tris et sous-groupes</a:t>
            </a:r>
          </a:p>
        </p:txBody>
      </p:sp>
      <p:pic>
        <p:nvPicPr>
          <p:cNvPr id="4" name="Espace réservé du contenu 3">
            <a:extLst>
              <a:ext uri="{FF2B5EF4-FFF2-40B4-BE49-F238E27FC236}">
                <a16:creationId xmlns:a16="http://schemas.microsoft.com/office/drawing/2014/main" id="{0A3E36FF-EDD4-40E6-8B95-62FFA3605DC8}"/>
              </a:ext>
            </a:extLst>
          </p:cNvPr>
          <p:cNvPicPr>
            <a:picLocks noGrp="1" noChangeAspect="1"/>
          </p:cNvPicPr>
          <p:nvPr>
            <p:ph type="pic" sz="quarter" idx="13"/>
            <p:extLst>
              <p:ext uri="{E7BDC344-281C-4309-B0C6-D0EE65EED2A8}">
                <p202:designPr xmlns:p202="http://schemas.microsoft.com/office/powerpoint/2020/02/main">
                  <p202:designTagLst>
                    <p202:designTag name="ARCH:1:CLS" val="ConstrainedImage"/>
                    <p202:designTag name="ARCH:1:VSVAR" val="Large"/>
                  </p202:designTagLst>
                </p202:designPr>
              </p:ext>
            </p:extLst>
          </p:nvPr>
        </p:nvPicPr>
        <p:blipFill>
          <a:blip r:embed="rId3"/>
          <a:stretch/>
        </p:blipFill>
        <p:spPr>
          <a:xfrm>
            <a:off x="911720" y="2290890"/>
            <a:ext cx="4074440" cy="4041648"/>
          </a:xfrm>
          <a:prstGeom prst="rect">
            <a:avLst/>
          </a:prstGeom>
          <a:noFill/>
        </p:spPr>
      </p:pic>
      <p:sp>
        <p:nvSpPr>
          <p:cNvPr id="5" name="ZoneTexte 4">
            <a:extLst>
              <a:ext uri="{FF2B5EF4-FFF2-40B4-BE49-F238E27FC236}">
                <a16:creationId xmlns:a16="http://schemas.microsoft.com/office/drawing/2014/main" id="{EB7D8182-D8F4-4841-A69D-EC70C9A4339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fr-FR" sz="1400" b="1"/>
              <a:t>Ajout de groupes et tris</a:t>
            </a:r>
          </a:p>
          <a:p>
            <a:pPr marL="0" lvl="1" indent="0">
              <a:spcBef>
                <a:spcPts val="1000"/>
              </a:spcBef>
              <a:spcAft>
                <a:spcPts val="600"/>
              </a:spcAft>
              <a:buFont typeface="Arial" panose="020B0604020202020204" pitchFamily="34" charset="0"/>
              <a:buNone/>
            </a:pPr>
            <a:r>
              <a:rPr lang="fr-FR" sz="1400"/>
              <a:t>Ajouter un groupe avec le code famille et un tri sur la référence article pour organiser les données.</a:t>
            </a:r>
          </a:p>
          <a:p>
            <a:pPr marL="0" indent="0">
              <a:spcBef>
                <a:spcPts val="2500"/>
              </a:spcBef>
              <a:spcAft>
                <a:spcPts val="600"/>
              </a:spcAft>
              <a:buFont typeface="Arial" panose="020B0604020202020204" pitchFamily="34" charset="0"/>
              <a:buNone/>
            </a:pPr>
            <a:r>
              <a:rPr lang="fr-FR" sz="1400" b="1"/>
              <a:t>Personnalisation de l’affichage</a:t>
            </a:r>
          </a:p>
          <a:p>
            <a:pPr marL="0" lvl="1" indent="0">
              <a:spcBef>
                <a:spcPts val="1000"/>
              </a:spcBef>
              <a:spcAft>
                <a:spcPts val="600"/>
              </a:spcAft>
              <a:buFont typeface="Arial" panose="020B0604020202020204" pitchFamily="34" charset="0"/>
              <a:buNone/>
            </a:pPr>
            <a:r>
              <a:rPr lang="fr-FR" sz="1400"/>
              <a:t>Décocher l’option afficher en entête pour ajuster la visibilité dans le document final.</a:t>
            </a:r>
          </a:p>
          <a:p>
            <a:pPr marL="0" indent="0">
              <a:spcBef>
                <a:spcPts val="2500"/>
              </a:spcBef>
              <a:spcAft>
                <a:spcPts val="600"/>
              </a:spcAft>
              <a:buFont typeface="Arial" panose="020B0604020202020204" pitchFamily="34" charset="0"/>
              <a:buNone/>
            </a:pPr>
            <a:r>
              <a:rPr lang="fr-FR" sz="1400" b="1"/>
              <a:t>Groupes de pied et totaux</a:t>
            </a:r>
          </a:p>
          <a:p>
            <a:pPr marL="0" lvl="1" indent="0">
              <a:spcBef>
                <a:spcPts val="1000"/>
              </a:spcBef>
              <a:spcAft>
                <a:spcPts val="600"/>
              </a:spcAft>
              <a:buFont typeface="Arial" panose="020B0604020202020204" pitchFamily="34" charset="0"/>
              <a:buNone/>
            </a:pPr>
            <a:r>
              <a:rPr lang="fr-FR" sz="1400"/>
              <a:t>Créer un groupe de pied pour ajouter des totaux et résumer les données de chaque groupe.</a:t>
            </a:r>
          </a:p>
          <a:p>
            <a:pPr marL="0" indent="0">
              <a:spcBef>
                <a:spcPts val="2500"/>
              </a:spcBef>
              <a:spcAft>
                <a:spcPts val="600"/>
              </a:spcAft>
              <a:buFont typeface="Arial" panose="020B0604020202020204" pitchFamily="34" charset="0"/>
              <a:buNone/>
            </a:pPr>
            <a:r>
              <a:rPr lang="fr-FR" sz="1400" b="1"/>
              <a:t>Ajout de sous-bandes</a:t>
            </a:r>
          </a:p>
          <a:p>
            <a:pPr marL="0" lvl="1" indent="0">
              <a:spcBef>
                <a:spcPts val="1000"/>
              </a:spcBef>
              <a:spcAft>
                <a:spcPts val="600"/>
              </a:spcAft>
              <a:buFont typeface="Arial" panose="020B0604020202020204" pitchFamily="34" charset="0"/>
              <a:buNone/>
            </a:pPr>
            <a:r>
              <a:rPr lang="fr-FR" sz="1400"/>
              <a:t>Ajouter une sous-bande dans la bande détail via clic droit, par exemple pour afficher les tarifs.</a:t>
            </a:r>
          </a:p>
        </p:txBody>
      </p:sp>
    </p:spTree>
    <p:extLst>
      <p:ext uri="{BB962C8B-B14F-4D97-AF65-F5344CB8AC3E}">
        <p14:creationId xmlns:p14="http://schemas.microsoft.com/office/powerpoint/2010/main" val="932383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A152DF-268F-D475-1CEF-223C08122621}"/>
              </a:ext>
            </a:extLst>
          </p:cNvPr>
          <p:cNvSpPr>
            <a:spLocks noGrp="1"/>
          </p:cNvSpPr>
          <p:nvPr>
            <p:ph type="title"/>
          </p:nvPr>
        </p:nvSpPr>
        <p:spPr>
          <a:xfrm>
            <a:off x="612648" y="548639"/>
            <a:ext cx="4672584" cy="1453896"/>
          </a:xfrm>
        </p:spPr>
        <p:txBody>
          <a:bodyPr vert="horz" lIns="91440" tIns="45720" rIns="91440" bIns="45720" rtlCol="0" anchor="t">
            <a:normAutofit/>
          </a:bodyPr>
          <a:lstStyle/>
          <a:p>
            <a:r>
              <a:rPr lang="fr" b="1" kern="1200">
                <a:latin typeface="+mj-lt"/>
                <a:ea typeface="+mj-ea"/>
                <a:cs typeface="+mj-cs"/>
              </a:rPr>
              <a:t>Gestion des codes-barres et affichage</a:t>
            </a:r>
          </a:p>
        </p:txBody>
      </p:sp>
      <p:pic>
        <p:nvPicPr>
          <p:cNvPr id="4" name="Espace réservé du contenu 3">
            <a:extLst>
              <a:ext uri="{FF2B5EF4-FFF2-40B4-BE49-F238E27FC236}">
                <a16:creationId xmlns:a16="http://schemas.microsoft.com/office/drawing/2014/main" id="{BACF879B-6407-4F91-8172-433A01F03E77}"/>
              </a:ext>
            </a:extLst>
          </p:cNvPr>
          <p:cNvPicPr>
            <a:picLocks noGrp="1" noChangeAspect="1"/>
          </p:cNvPicPr>
          <p:nvPr>
            <p:ph type="pic" sz="quarter" idx="13"/>
            <p:extLst>
              <p:ext uri="{E7BDC344-281C-4309-B0C6-D0EE65EED2A8}">
                <p202:designPr xmlns:p202="http://schemas.microsoft.com/office/powerpoint/2020/02/main">
                  <p202:designTagLst>
                    <p202:designTag name="ARCH:1:CLS" val="ConstrainedImage"/>
                    <p202:designTag name="ARCH:1:VSVAR" val="Large"/>
                  </p202:designTagLst>
                </p202:designPr>
              </p:ext>
            </p:extLst>
          </p:nvPr>
        </p:nvPicPr>
        <p:blipFill>
          <a:blip r:embed="rId3"/>
          <a:stretch/>
        </p:blipFill>
        <p:spPr>
          <a:xfrm>
            <a:off x="612648" y="2883085"/>
            <a:ext cx="4672584" cy="2857257"/>
          </a:xfrm>
          <a:prstGeom prst="rect">
            <a:avLst/>
          </a:prstGeom>
          <a:noFill/>
        </p:spPr>
      </p:pic>
      <p:sp>
        <p:nvSpPr>
          <p:cNvPr id="5" name="ZoneTexte 4">
            <a:extLst>
              <a:ext uri="{FF2B5EF4-FFF2-40B4-BE49-F238E27FC236}">
                <a16:creationId xmlns:a16="http://schemas.microsoft.com/office/drawing/2014/main" id="{CDA0D7D9-0810-44A8-A02D-6D01021FE47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fr-FR" sz="1400" b="1"/>
              <a:t>Ajout du champ Référence</a:t>
            </a:r>
          </a:p>
          <a:p>
            <a:pPr marL="0" lvl="1" indent="0">
              <a:spcBef>
                <a:spcPts val="1000"/>
              </a:spcBef>
              <a:spcAft>
                <a:spcPts val="600"/>
              </a:spcAft>
              <a:buFont typeface="Arial" panose="020B0604020202020204" pitchFamily="34" charset="0"/>
              <a:buNone/>
            </a:pPr>
            <a:r>
              <a:rPr lang="fr-FR" sz="1400"/>
              <a:t>Insérer le champ Référence est la première étape pour afficher un code-barres dans le système.</a:t>
            </a:r>
          </a:p>
          <a:p>
            <a:pPr marL="0" indent="0">
              <a:spcBef>
                <a:spcPts val="2500"/>
              </a:spcBef>
              <a:spcAft>
                <a:spcPts val="600"/>
              </a:spcAft>
              <a:buFont typeface="Arial" panose="020B0604020202020204" pitchFamily="34" charset="0"/>
              <a:buNone/>
            </a:pPr>
            <a:r>
              <a:rPr lang="fr-FR" sz="1400" b="1"/>
              <a:t>Sélection de l’objet Code-barres</a:t>
            </a:r>
          </a:p>
          <a:p>
            <a:pPr marL="0" lvl="1" indent="0">
              <a:spcBef>
                <a:spcPts val="1000"/>
              </a:spcBef>
              <a:spcAft>
                <a:spcPts val="600"/>
              </a:spcAft>
              <a:buFont typeface="Arial" panose="020B0604020202020204" pitchFamily="34" charset="0"/>
              <a:buNone/>
            </a:pPr>
            <a:r>
              <a:rPr lang="fr-FR" sz="1400"/>
              <a:t>Sélectionner l’objet code-barres et y déplacer le champ code-barres pour lier les données.</a:t>
            </a:r>
          </a:p>
          <a:p>
            <a:pPr marL="0" indent="0">
              <a:spcBef>
                <a:spcPts val="2500"/>
              </a:spcBef>
              <a:spcAft>
                <a:spcPts val="600"/>
              </a:spcAft>
              <a:buFont typeface="Arial" panose="020B0604020202020204" pitchFamily="34" charset="0"/>
              <a:buNone/>
            </a:pPr>
            <a:r>
              <a:rPr lang="fr-FR" sz="1400" b="1"/>
              <a:t>Configuration du format EAN13</a:t>
            </a:r>
          </a:p>
          <a:p>
            <a:pPr marL="0" lvl="1" indent="0">
              <a:spcBef>
                <a:spcPts val="1000"/>
              </a:spcBef>
              <a:spcAft>
                <a:spcPts val="600"/>
              </a:spcAft>
              <a:buFont typeface="Arial" panose="020B0604020202020204" pitchFamily="34" charset="0"/>
              <a:buNone/>
            </a:pPr>
            <a:r>
              <a:rPr lang="fr-FR" sz="1400"/>
              <a:t>Configurer le format du code-barres en choisissant EAN13 via le menu déroulant ou la flèche.</a:t>
            </a:r>
          </a:p>
          <a:p>
            <a:pPr marL="0" indent="0">
              <a:spcBef>
                <a:spcPts val="2500"/>
              </a:spcBef>
              <a:spcAft>
                <a:spcPts val="600"/>
              </a:spcAft>
              <a:buFont typeface="Arial" panose="020B0604020202020204" pitchFamily="34" charset="0"/>
              <a:buNone/>
            </a:pPr>
            <a:r>
              <a:rPr lang="fr-FR" sz="1400" b="1"/>
              <a:t>Options d’affichage du code-barres</a:t>
            </a:r>
          </a:p>
          <a:p>
            <a:pPr marL="0" lvl="1" indent="0">
              <a:spcBef>
                <a:spcPts val="1000"/>
              </a:spcBef>
              <a:spcAft>
                <a:spcPts val="600"/>
              </a:spcAft>
              <a:buFont typeface="Arial" panose="020B0604020202020204" pitchFamily="34" charset="0"/>
              <a:buNone/>
            </a:pPr>
            <a:r>
              <a:rPr lang="fr-FR" sz="1400"/>
              <a:t>Possibilité d’afficher ou non le texte du code-barres selon le besoin de présentation.</a:t>
            </a:r>
          </a:p>
        </p:txBody>
      </p:sp>
    </p:spTree>
    <p:extLst>
      <p:ext uri="{BB962C8B-B14F-4D97-AF65-F5344CB8AC3E}">
        <p14:creationId xmlns:p14="http://schemas.microsoft.com/office/powerpoint/2010/main" val="3521317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137B6F-CA05-2E3C-E3C3-5BDD7D3149B9}"/>
              </a:ext>
            </a:extLst>
          </p:cNvPr>
          <p:cNvSpPr>
            <a:spLocks noGrp="1"/>
          </p:cNvSpPr>
          <p:nvPr>
            <p:ph type="title"/>
          </p:nvPr>
        </p:nvSpPr>
        <p:spPr>
          <a:xfrm>
            <a:off x="8343102" y="1078992"/>
            <a:ext cx="3273552" cy="1942773"/>
          </a:xfrm>
        </p:spPr>
        <p:txBody>
          <a:bodyPr vert="horz" lIns="91440" tIns="45720" rIns="91440" bIns="45720" rtlCol="0" anchor="b">
            <a:normAutofit/>
          </a:bodyPr>
          <a:lstStyle/>
          <a:p>
            <a:r>
              <a:rPr lang="fr" sz="2500" b="1" kern="1200">
                <a:latin typeface="+mj-lt"/>
                <a:ea typeface="+mj-ea"/>
                <a:cs typeface="+mj-cs"/>
              </a:rPr>
              <a:t>Utilisation des sous-bandes et gestion dynamique des champs</a:t>
            </a:r>
          </a:p>
        </p:txBody>
      </p:sp>
      <p:pic>
        <p:nvPicPr>
          <p:cNvPr id="4" name="Espace réservé du contenu 3" descr="« Icônes de dossier de haute qualité, représentant le concept de transfert bidirectionnel et de synchronisation isolés sur blanc avec chemin de détourage »">
            <a:extLst>
              <a:ext uri="{FF2B5EF4-FFF2-40B4-BE49-F238E27FC236}">
                <a16:creationId xmlns:a16="http://schemas.microsoft.com/office/drawing/2014/main" id="{5E45A346-0411-48B0-8FD2-11BC3E59F4FD}"/>
              </a:ext>
            </a:extLst>
          </p:cNvPr>
          <p:cNvPicPr>
            <a:picLocks noGrp="1" noChangeAspect="1"/>
          </p:cNvPicPr>
          <p:nvPr>
            <p:ph type="pic" sz="quarter" idx="13"/>
          </p:nvPr>
        </p:nvPicPr>
        <p:blipFill>
          <a:blip r:embed="rId3"/>
          <a:srcRect l="10803" r="4099"/>
          <a:stretch>
            <a:fillRect/>
          </a:stretch>
        </p:blipFill>
        <p:spPr>
          <a:xfrm>
            <a:off x="20" y="10"/>
            <a:ext cx="7781345" cy="6857990"/>
          </a:xfrm>
          <a:prstGeom prst="rect">
            <a:avLst/>
          </a:prstGeom>
          <a:noFill/>
        </p:spPr>
      </p:pic>
      <p:sp>
        <p:nvSpPr>
          <p:cNvPr id="5" name="ZoneTexte 4">
            <a:extLst>
              <a:ext uri="{FF2B5EF4-FFF2-40B4-BE49-F238E27FC236}">
                <a16:creationId xmlns:a16="http://schemas.microsoft.com/office/drawing/2014/main" id="{0ADE9FB2-095A-403E-B5C0-E9FC32A7D22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44096" y="3099816"/>
            <a:ext cx="3273552" cy="2953512"/>
          </a:xfrm>
          <a:prstGeom prst="rect">
            <a:avLst/>
          </a:prstGeom>
        </p:spPr>
        <p:txBody>
          <a:bodyPr>
            <a:normAutofit/>
          </a:bodyPr>
          <a:lstStyle/>
          <a:p>
            <a:pPr marL="0" indent="0">
              <a:lnSpc>
                <a:spcPct val="90000"/>
              </a:lnSpc>
              <a:spcBef>
                <a:spcPts val="2500"/>
              </a:spcBef>
              <a:spcAft>
                <a:spcPts val="600"/>
              </a:spcAft>
              <a:buNone/>
            </a:pPr>
            <a:r>
              <a:rPr lang="fr-FR" sz="1000" b="1"/>
              <a:t>Affichage de sous-bandes</a:t>
            </a:r>
          </a:p>
          <a:p>
            <a:pPr marL="0" lvl="1" indent="0">
              <a:lnSpc>
                <a:spcPct val="90000"/>
              </a:lnSpc>
              <a:spcBef>
                <a:spcPts val="1000"/>
              </a:spcBef>
              <a:spcAft>
                <a:spcPts val="600"/>
              </a:spcAft>
              <a:buNone/>
            </a:pPr>
            <a:r>
              <a:rPr lang="fr-FR" sz="1000"/>
              <a:t>Les sous-bandes permettent d’afficher un champ réduit et ajustable selon les besoins du document.</a:t>
            </a:r>
          </a:p>
          <a:p>
            <a:pPr marL="0" indent="0">
              <a:lnSpc>
                <a:spcPct val="90000"/>
              </a:lnSpc>
              <a:spcBef>
                <a:spcPts val="2500"/>
              </a:spcBef>
              <a:spcAft>
                <a:spcPts val="600"/>
              </a:spcAft>
              <a:buNone/>
            </a:pPr>
            <a:r>
              <a:rPr lang="fr-FR" sz="1000" b="1"/>
              <a:t>Gestion dynamique des champs</a:t>
            </a:r>
          </a:p>
          <a:p>
            <a:pPr marL="0" lvl="1" indent="0">
              <a:lnSpc>
                <a:spcPct val="90000"/>
              </a:lnSpc>
              <a:spcBef>
                <a:spcPts val="1000"/>
              </a:spcBef>
              <a:spcAft>
                <a:spcPts val="600"/>
              </a:spcAft>
              <a:buNone/>
            </a:pPr>
            <a:r>
              <a:rPr lang="fr-FR" sz="1000"/>
              <a:t>Le document affiche ou masque les champs selon leur contenu, évitant ainsi les espaces vides inutiles.</a:t>
            </a:r>
          </a:p>
          <a:p>
            <a:pPr marL="0" indent="0">
              <a:lnSpc>
                <a:spcPct val="90000"/>
              </a:lnSpc>
              <a:spcBef>
                <a:spcPts val="2500"/>
              </a:spcBef>
              <a:spcAft>
                <a:spcPts val="600"/>
              </a:spcAft>
              <a:buNone/>
            </a:pPr>
            <a:r>
              <a:rPr lang="fr-FR" sz="1000" b="1"/>
              <a:t>Optimisation de l’espace</a:t>
            </a:r>
          </a:p>
          <a:p>
            <a:pPr marL="0" lvl="1" indent="0">
              <a:lnSpc>
                <a:spcPct val="90000"/>
              </a:lnSpc>
              <a:spcBef>
                <a:spcPts val="1000"/>
              </a:spcBef>
              <a:spcAft>
                <a:spcPts val="600"/>
              </a:spcAft>
              <a:buNone/>
            </a:pPr>
            <a:r>
              <a:rPr lang="fr-FR" sz="1000"/>
              <a:t>Le recalcul automatique du document ajuste la mise en page pour optimiser l’utilisation de l’espace.</a:t>
            </a:r>
          </a:p>
        </p:txBody>
      </p:sp>
    </p:spTree>
    <p:extLst>
      <p:ext uri="{BB962C8B-B14F-4D97-AF65-F5344CB8AC3E}">
        <p14:creationId xmlns:p14="http://schemas.microsoft.com/office/powerpoint/2010/main" val="1027456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D1A00E-D161-6794-985D-A04A8D63C1C6}"/>
              </a:ext>
            </a:extLst>
          </p:cNvPr>
          <p:cNvSpPr>
            <a:spLocks noGrp="1"/>
          </p:cNvSpPr>
          <p:nvPr>
            <p:ph type="title"/>
          </p:nvPr>
        </p:nvSpPr>
        <p:spPr>
          <a:xfrm>
            <a:off x="612647" y="1627318"/>
            <a:ext cx="8430767" cy="1842020"/>
          </a:xfrm>
        </p:spPr>
        <p:txBody>
          <a:bodyPr anchor="b">
            <a:normAutofit/>
          </a:bodyPr>
          <a:lstStyle/>
          <a:p>
            <a:r>
              <a:rPr lang="fr-FR"/>
              <a:t>Conclusion</a:t>
            </a:r>
          </a:p>
        </p:txBody>
      </p:sp>
      <p:graphicFrame>
        <p:nvGraphicFramePr>
          <p:cNvPr id="7" name="Espace réservé du contenu 2">
            <a:extLst>
              <a:ext uri="{FF2B5EF4-FFF2-40B4-BE49-F238E27FC236}">
                <a16:creationId xmlns:a16="http://schemas.microsoft.com/office/drawing/2014/main" id="{513F2ABD-2842-8EA9-EDF9-BDB374054D0D}"/>
              </a:ext>
            </a:extLst>
          </p:cNvPr>
          <p:cNvGraphicFramePr>
            <a:graphicFrameLocks noGrp="1"/>
          </p:cNvGraphicFramePr>
          <p:nvPr>
            <p:ph sz="quarter" idx="14"/>
            <p:extLst>
              <p:ext uri="{D42A27DB-BD31-4B8C-83A1-F6EECF244321}">
                <p14:modId xmlns:p14="http://schemas.microsoft.com/office/powerpoint/2010/main" val="4185207822"/>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612775" y="3622674"/>
          <a:ext cx="8431213" cy="1863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615562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FD7C0-4C37-B65E-424B-0EEA49A76B7B}"/>
              </a:ext>
            </a:extLst>
          </p:cNvPr>
          <p:cNvSpPr>
            <a:spLocks noGrp="1"/>
          </p:cNvSpPr>
          <p:nvPr>
            <p:ph type="ctrTitle"/>
          </p:nvPr>
        </p:nvSpPr>
        <p:spPr>
          <a:xfrm>
            <a:off x="274319" y="1801368"/>
            <a:ext cx="9273717" cy="4572000"/>
          </a:xfrm>
        </p:spPr>
        <p:txBody>
          <a:bodyPr anchor="b">
            <a:normAutofit/>
          </a:bodyPr>
          <a:lstStyle/>
          <a:p>
            <a:r>
              <a:rPr lang="fr-FR" dirty="0"/>
              <a:t>Création d’un modèle de Document de Vente</a:t>
            </a:r>
          </a:p>
        </p:txBody>
      </p:sp>
    </p:spTree>
    <p:extLst>
      <p:ext uri="{BB962C8B-B14F-4D97-AF65-F5344CB8AC3E}">
        <p14:creationId xmlns:p14="http://schemas.microsoft.com/office/powerpoint/2010/main" val="62649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E7260-86BF-1C65-87FB-AF78A6CCFDAD}"/>
              </a:ext>
            </a:extLst>
          </p:cNvPr>
          <p:cNvSpPr>
            <a:spLocks noGrp="1"/>
          </p:cNvSpPr>
          <p:nvPr>
            <p:ph type="title"/>
          </p:nvPr>
        </p:nvSpPr>
        <p:spPr>
          <a:xfrm>
            <a:off x="612648" y="583413"/>
            <a:ext cx="3401568" cy="1527048"/>
          </a:xfrm>
        </p:spPr>
        <p:txBody>
          <a:bodyPr vert="horz" lIns="91440" tIns="45720" rIns="91440" bIns="45720" rtlCol="0" anchor="b">
            <a:normAutofit/>
          </a:bodyPr>
          <a:lstStyle/>
          <a:p>
            <a:r>
              <a:rPr lang="fr" sz="2500" b="1" kern="1200" dirty="0">
                <a:latin typeface="+mj-lt"/>
                <a:ea typeface="+mj-ea"/>
                <a:cs typeface="+mj-cs"/>
              </a:rPr>
              <a:t>Démarrage d’un nouveau rapport et choix du type de document</a:t>
            </a:r>
          </a:p>
        </p:txBody>
      </p:sp>
      <p:sp>
        <p:nvSpPr>
          <p:cNvPr id="5" name="ZoneTexte 4">
            <a:extLst>
              <a:ext uri="{FF2B5EF4-FFF2-40B4-BE49-F238E27FC236}">
                <a16:creationId xmlns:a16="http://schemas.microsoft.com/office/drawing/2014/main" id="{045C8788-2D11-4CE7-B25B-45412894D46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775" y="2212975"/>
            <a:ext cx="3401568" cy="4095750"/>
          </a:xfrm>
          <a:prstGeom prst="rect">
            <a:avLst/>
          </a:prstGeom>
        </p:spPr>
        <p:txBody>
          <a:bodyPr>
            <a:normAutofit/>
          </a:bodyPr>
          <a:lstStyle/>
          <a:p>
            <a:pPr marL="0" indent="0">
              <a:spcBef>
                <a:spcPts val="2500"/>
              </a:spcBef>
              <a:spcAft>
                <a:spcPts val="600"/>
              </a:spcAft>
              <a:buFont typeface="Arial" panose="020B0604020202020204" pitchFamily="34" charset="0"/>
              <a:buNone/>
            </a:pPr>
            <a:endParaRPr lang="fr-FR" sz="1400" dirty="0"/>
          </a:p>
        </p:txBody>
      </p:sp>
      <p:sp>
        <p:nvSpPr>
          <p:cNvPr id="6" name="Espace réservé pour une image  5">
            <a:extLst>
              <a:ext uri="{FF2B5EF4-FFF2-40B4-BE49-F238E27FC236}">
                <a16:creationId xmlns:a16="http://schemas.microsoft.com/office/drawing/2014/main" id="{1A884F98-922D-F222-3BBA-637041DF1D6E}"/>
              </a:ext>
            </a:extLst>
          </p:cNvPr>
          <p:cNvSpPr>
            <a:spLocks noGrp="1"/>
          </p:cNvSpPr>
          <p:nvPr>
            <p:ph type="pic" sz="quarter" idx="13"/>
          </p:nvPr>
        </p:nvSpPr>
        <p:spPr/>
        <p:txBody>
          <a:bodyPr/>
          <a:lstStyle/>
          <a:p>
            <a:endParaRPr lang="fr-FR"/>
          </a:p>
        </p:txBody>
      </p:sp>
    </p:spTree>
    <p:extLst>
      <p:ext uri="{BB962C8B-B14F-4D97-AF65-F5344CB8AC3E}">
        <p14:creationId xmlns:p14="http://schemas.microsoft.com/office/powerpoint/2010/main" val="3014729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50"/>
                                  </p:stCondLst>
                                  <p:endCondLst>
                                    <p:cond evt="begin" delay="0">
                                      <p:tn val="5"/>
                                    </p:cond>
                                  </p:end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641AAE-9C5B-FEBB-9690-7DFE03BFD427}"/>
              </a:ext>
            </a:extLst>
          </p:cNvPr>
          <p:cNvSpPr>
            <a:spLocks noGrp="1"/>
          </p:cNvSpPr>
          <p:nvPr>
            <p:ph type="title"/>
          </p:nvPr>
        </p:nvSpPr>
        <p:spPr>
          <a:xfrm>
            <a:off x="321733" y="4162318"/>
            <a:ext cx="2953618" cy="1892808"/>
          </a:xfrm>
        </p:spPr>
        <p:txBody>
          <a:bodyPr vert="horz" lIns="91440" tIns="45720" rIns="91440" bIns="45720" rtlCol="0" anchor="t">
            <a:normAutofit/>
          </a:bodyPr>
          <a:lstStyle/>
          <a:p>
            <a:r>
              <a:rPr lang="fr" sz="2500" b="1" kern="1200">
                <a:latin typeface="+mj-lt"/>
                <a:ea typeface="+mj-ea"/>
                <a:cs typeface="+mj-cs"/>
              </a:rPr>
              <a:t>Ajout et organisation des bandes pour structurer le document</a:t>
            </a:r>
          </a:p>
        </p:txBody>
      </p:sp>
      <p:pic>
        <p:nvPicPr>
          <p:cNvPr id="4" name="Espace réservé du contenu 3">
            <a:extLst>
              <a:ext uri="{FF2B5EF4-FFF2-40B4-BE49-F238E27FC236}">
                <a16:creationId xmlns:a16="http://schemas.microsoft.com/office/drawing/2014/main" id="{33C19109-4E27-43D1-92EA-2E4CDEED7FFD}"/>
              </a:ext>
            </a:extLst>
          </p:cNvPr>
          <p:cNvPicPr>
            <a:picLocks noGrp="1" noChangeAspect="1"/>
          </p:cNvPicPr>
          <p:nvPr>
            <p:ph type="pic" sz="quarter" idx="13"/>
            <p:extLst>
              <p:ext uri="{E7BDC344-281C-4309-B0C6-D0EE65EED2A8}">
                <p202:designPr xmlns:p202="http://schemas.microsoft.com/office/powerpoint/2020/02/main">
                  <p202:designTagLst>
                    <p202:designTag name="ARCH:1:CLS" val="ConstrainedImage"/>
                    <p202:designTag name="ARCH:1:VSVAR" val="Large"/>
                  </p202:designTagLst>
                </p202:designPr>
              </p:ext>
            </p:extLst>
          </p:nvPr>
        </p:nvPicPr>
        <p:blipFill>
          <a:blip r:embed="rId3"/>
          <a:srcRect t="3098" r="-1" b="-1"/>
          <a:stretch>
            <a:fillRect/>
          </a:stretch>
        </p:blipFill>
        <p:spPr>
          <a:xfrm>
            <a:off x="-1" y="10"/>
            <a:ext cx="12192000" cy="3778260"/>
          </a:xfrm>
          <a:prstGeom prst="rect">
            <a:avLst/>
          </a:prstGeom>
          <a:noFill/>
        </p:spPr>
      </p:pic>
      <p:sp>
        <p:nvSpPr>
          <p:cNvPr id="5" name="ZoneTexte 4">
            <a:extLst>
              <a:ext uri="{FF2B5EF4-FFF2-40B4-BE49-F238E27FC236}">
                <a16:creationId xmlns:a16="http://schemas.microsoft.com/office/drawing/2014/main" id="{717234C4-1B2B-4AEC-8F24-D7808D9F6A4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77640" y="4162318"/>
            <a:ext cx="7772400" cy="2240280"/>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fr-FR" sz="900" b="1"/>
              <a:t>Insertion de bandes</a:t>
            </a:r>
          </a:p>
          <a:p>
            <a:pPr marL="0" lvl="1" indent="0">
              <a:lnSpc>
                <a:spcPct val="90000"/>
              </a:lnSpc>
              <a:spcBef>
                <a:spcPts val="1000"/>
              </a:spcBef>
              <a:spcAft>
                <a:spcPts val="600"/>
              </a:spcAft>
              <a:buFont typeface="Arial" panose="020B0604020202020204" pitchFamily="34" charset="0"/>
              <a:buNone/>
            </a:pPr>
            <a:r>
              <a:rPr lang="fr-FR" sz="900"/>
              <a:t>Pour ajouter une nouvelle partie au document, faites un clic droit dans le tableau et sélectionnez 'insérer bande'.</a:t>
            </a:r>
          </a:p>
          <a:p>
            <a:pPr marL="0" indent="0">
              <a:lnSpc>
                <a:spcPct val="90000"/>
              </a:lnSpc>
              <a:spcBef>
                <a:spcPts val="2500"/>
              </a:spcBef>
              <a:spcAft>
                <a:spcPts val="600"/>
              </a:spcAft>
              <a:buFont typeface="Arial" panose="020B0604020202020204" pitchFamily="34" charset="0"/>
              <a:buNone/>
            </a:pPr>
            <a:r>
              <a:rPr lang="fr-FR" sz="900" b="1"/>
              <a:t>Organisation des sections</a:t>
            </a:r>
          </a:p>
          <a:p>
            <a:pPr marL="0" lvl="1" indent="0">
              <a:lnSpc>
                <a:spcPct val="90000"/>
              </a:lnSpc>
              <a:spcBef>
                <a:spcPts val="1000"/>
              </a:spcBef>
              <a:spcAft>
                <a:spcPts val="600"/>
              </a:spcAft>
              <a:buFont typeface="Arial" panose="020B0604020202020204" pitchFamily="34" charset="0"/>
              <a:buNone/>
            </a:pPr>
            <a:r>
              <a:rPr lang="fr-FR" sz="900"/>
              <a:t>Les bandes permettent de structurer le document en sections distinctes pour une meilleure organisation.</a:t>
            </a:r>
          </a:p>
          <a:p>
            <a:pPr marL="0" indent="0">
              <a:lnSpc>
                <a:spcPct val="90000"/>
              </a:lnSpc>
              <a:spcBef>
                <a:spcPts val="2500"/>
              </a:spcBef>
              <a:spcAft>
                <a:spcPts val="600"/>
              </a:spcAft>
              <a:buFont typeface="Arial" panose="020B0604020202020204" pitchFamily="34" charset="0"/>
              <a:buNone/>
            </a:pPr>
            <a:r>
              <a:rPr lang="fr-FR" sz="900" b="1"/>
              <a:t>Ajout d’en-tête de rapport</a:t>
            </a:r>
          </a:p>
          <a:p>
            <a:pPr marL="0" lvl="1" indent="0">
              <a:lnSpc>
                <a:spcPct val="90000"/>
              </a:lnSpc>
              <a:spcBef>
                <a:spcPts val="1000"/>
              </a:spcBef>
              <a:spcAft>
                <a:spcPts val="600"/>
              </a:spcAft>
              <a:buFont typeface="Arial" panose="020B0604020202020204" pitchFamily="34" charset="0"/>
              <a:buNone/>
            </a:pPr>
            <a:r>
              <a:rPr lang="fr-FR" sz="900"/>
              <a:t>L’ajout d’un report header améliore la présentation et la clarté des documents structurés.</a:t>
            </a:r>
          </a:p>
        </p:txBody>
      </p:sp>
    </p:spTree>
    <p:extLst>
      <p:ext uri="{BB962C8B-B14F-4D97-AF65-F5344CB8AC3E}">
        <p14:creationId xmlns:p14="http://schemas.microsoft.com/office/powerpoint/2010/main" val="2259420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8A462F-570F-1D97-5AB1-D0F8FA29444A}"/>
              </a:ext>
            </a:extLst>
          </p:cNvPr>
          <p:cNvSpPr>
            <a:spLocks noGrp="1"/>
          </p:cNvSpPr>
          <p:nvPr>
            <p:ph type="title"/>
          </p:nvPr>
        </p:nvSpPr>
        <p:spPr>
          <a:xfrm>
            <a:off x="8212663" y="583413"/>
            <a:ext cx="3401568" cy="1527048"/>
          </a:xfrm>
        </p:spPr>
        <p:txBody>
          <a:bodyPr vert="horz" lIns="91440" tIns="45720" rIns="91440" bIns="45720" rtlCol="0" anchor="b">
            <a:normAutofit/>
          </a:bodyPr>
          <a:lstStyle/>
          <a:p>
            <a:r>
              <a:rPr lang="fr" sz="2500" b="1" kern="1200">
                <a:latin typeface="+mj-lt"/>
                <a:ea typeface="+mj-ea"/>
                <a:cs typeface="+mj-cs"/>
              </a:rPr>
              <a:t>Insertion d’éléments graphiques et logos</a:t>
            </a:r>
          </a:p>
        </p:txBody>
      </p:sp>
      <p:pic>
        <p:nvPicPr>
          <p:cNvPr id="4" name="Espace réservé du contenu 3" descr="concepteur">
            <a:extLst>
              <a:ext uri="{FF2B5EF4-FFF2-40B4-BE49-F238E27FC236}">
                <a16:creationId xmlns:a16="http://schemas.microsoft.com/office/drawing/2014/main" id="{9F747101-805A-4548-A7BA-6AAC1B865421}"/>
              </a:ext>
            </a:extLst>
          </p:cNvPr>
          <p:cNvPicPr>
            <a:picLocks noGrp="1" noChangeAspect="1"/>
          </p:cNvPicPr>
          <p:nvPr>
            <p:ph type="pic" sz="quarter" idx="13"/>
          </p:nvPr>
        </p:nvPicPr>
        <p:blipFill>
          <a:blip r:embed="rId3"/>
          <a:srcRect r="26181" b="-1"/>
          <a:stretch>
            <a:fillRect/>
          </a:stretch>
        </p:blipFill>
        <p:spPr>
          <a:xfrm>
            <a:off x="20" y="10"/>
            <a:ext cx="7584124" cy="6857990"/>
          </a:xfrm>
          <a:prstGeom prst="rect">
            <a:avLst/>
          </a:prstGeom>
          <a:noFill/>
        </p:spPr>
      </p:pic>
      <p:sp>
        <p:nvSpPr>
          <p:cNvPr id="5" name="ZoneTexte 4">
            <a:extLst>
              <a:ext uri="{FF2B5EF4-FFF2-40B4-BE49-F238E27FC236}">
                <a16:creationId xmlns:a16="http://schemas.microsoft.com/office/drawing/2014/main" id="{711FA477-6715-4042-B863-0937C408575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212790" y="2212975"/>
            <a:ext cx="3401568" cy="4095750"/>
          </a:xfrm>
          <a:prstGeom prst="rect">
            <a:avLst/>
          </a:prstGeom>
        </p:spPr>
        <p:txBody>
          <a:bodyPr>
            <a:normAutofit/>
          </a:bodyPr>
          <a:lstStyle/>
          <a:p>
            <a:pPr marL="0" indent="0">
              <a:spcBef>
                <a:spcPts val="2500"/>
              </a:spcBef>
              <a:spcAft>
                <a:spcPts val="600"/>
              </a:spcAft>
              <a:buFont typeface="Arial" panose="020B0604020202020204" pitchFamily="34" charset="0"/>
              <a:buNone/>
            </a:pPr>
            <a:r>
              <a:rPr lang="fr-FR" sz="1400" b="1"/>
              <a:t>Ajout d’un logo</a:t>
            </a:r>
          </a:p>
          <a:p>
            <a:pPr marL="0" lvl="1" indent="0">
              <a:spcBef>
                <a:spcPts val="1000"/>
              </a:spcBef>
              <a:spcAft>
                <a:spcPts val="600"/>
              </a:spcAft>
              <a:buFont typeface="Arial" panose="020B0604020202020204" pitchFamily="34" charset="0"/>
              <a:buNone/>
            </a:pPr>
            <a:r>
              <a:rPr lang="fr-FR" sz="1400"/>
              <a:t>Insérer un logo en cliquant sur la flèche pour accéder aux options d’ajout d’image.</a:t>
            </a:r>
          </a:p>
          <a:p>
            <a:pPr marL="0" indent="0">
              <a:spcBef>
                <a:spcPts val="2500"/>
              </a:spcBef>
              <a:spcAft>
                <a:spcPts val="600"/>
              </a:spcAft>
              <a:buFont typeface="Arial" panose="020B0604020202020204" pitchFamily="34" charset="0"/>
              <a:buNone/>
            </a:pPr>
            <a:r>
              <a:rPr lang="fr-FR" sz="1400" b="1"/>
              <a:t>Ajouter le lien de l’image</a:t>
            </a:r>
          </a:p>
          <a:p>
            <a:pPr marL="0" lvl="1" indent="0">
              <a:spcBef>
                <a:spcPts val="1000"/>
              </a:spcBef>
              <a:spcAft>
                <a:spcPts val="600"/>
              </a:spcAft>
              <a:buFont typeface="Arial" panose="020B0604020202020204" pitchFamily="34" charset="0"/>
              <a:buNone/>
            </a:pPr>
            <a:r>
              <a:rPr lang="fr-FR" sz="1400"/>
              <a:t>Saisir le lien de l’image pour intégrer le logo souhaité dans le document.</a:t>
            </a:r>
          </a:p>
          <a:p>
            <a:pPr marL="0" indent="0">
              <a:spcBef>
                <a:spcPts val="2500"/>
              </a:spcBef>
              <a:spcAft>
                <a:spcPts val="600"/>
              </a:spcAft>
              <a:buFont typeface="Arial" panose="020B0604020202020204" pitchFamily="34" charset="0"/>
              <a:buNone/>
            </a:pPr>
            <a:r>
              <a:rPr lang="fr-FR" sz="1400" b="1"/>
              <a:t>Dimensionnement de l’image</a:t>
            </a:r>
          </a:p>
          <a:p>
            <a:pPr marL="0" lvl="1" indent="0">
              <a:spcBef>
                <a:spcPts val="1000"/>
              </a:spcBef>
              <a:spcAft>
                <a:spcPts val="600"/>
              </a:spcAft>
              <a:buFont typeface="Arial" panose="020B0604020202020204" pitchFamily="34" charset="0"/>
              <a:buNone/>
            </a:pPr>
            <a:r>
              <a:rPr lang="fr-FR" sz="1400"/>
              <a:t>Ajuster la taille du logo pour qu’il s’intègre parfaitement dans la présentation.</a:t>
            </a:r>
          </a:p>
        </p:txBody>
      </p:sp>
    </p:spTree>
    <p:extLst>
      <p:ext uri="{BB962C8B-B14F-4D97-AF65-F5344CB8AC3E}">
        <p14:creationId xmlns:p14="http://schemas.microsoft.com/office/powerpoint/2010/main" val="1099584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02A650-CD63-F1DA-FA82-FF6DB702FD69}"/>
              </a:ext>
            </a:extLst>
          </p:cNvPr>
          <p:cNvSpPr>
            <a:spLocks noGrp="1"/>
          </p:cNvSpPr>
          <p:nvPr>
            <p:ph type="ctrTitle"/>
          </p:nvPr>
        </p:nvSpPr>
        <p:spPr>
          <a:xfrm>
            <a:off x="274320" y="1801368"/>
            <a:ext cx="7772400" cy="4572000"/>
          </a:xfrm>
        </p:spPr>
        <p:txBody>
          <a:bodyPr anchor="b">
            <a:normAutofit/>
          </a:bodyPr>
          <a:lstStyle/>
          <a:p>
            <a:r>
              <a:rPr lang="fr-FR"/>
              <a:t>Insertion et gestion des champs issus de la base Sage</a:t>
            </a:r>
          </a:p>
        </p:txBody>
      </p:sp>
    </p:spTree>
    <p:extLst>
      <p:ext uri="{BB962C8B-B14F-4D97-AF65-F5344CB8AC3E}">
        <p14:creationId xmlns:p14="http://schemas.microsoft.com/office/powerpoint/2010/main" val="1582832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2DEBE5-C2B0-71B6-8C60-C1B7CDEC3A36}"/>
              </a:ext>
            </a:extLst>
          </p:cNvPr>
          <p:cNvSpPr>
            <a:spLocks noGrp="1"/>
          </p:cNvSpPr>
          <p:nvPr>
            <p:ph type="title"/>
          </p:nvPr>
        </p:nvSpPr>
        <p:spPr>
          <a:xfrm>
            <a:off x="8343102" y="1078992"/>
            <a:ext cx="3273552" cy="1942773"/>
          </a:xfrm>
        </p:spPr>
        <p:txBody>
          <a:bodyPr vert="horz" lIns="91440" tIns="45720" rIns="91440" bIns="45720" rtlCol="0" anchor="b">
            <a:normAutofit/>
          </a:bodyPr>
          <a:lstStyle/>
          <a:p>
            <a:r>
              <a:rPr lang="fr" sz="3300" b="1" kern="1200">
                <a:latin typeface="+mj-lt"/>
                <a:ea typeface="+mj-ea"/>
                <a:cs typeface="+mj-cs"/>
              </a:rPr>
              <a:t>Sélection et ajout des champs dans le modèle</a:t>
            </a:r>
          </a:p>
        </p:txBody>
      </p:sp>
      <p:pic>
        <p:nvPicPr>
          <p:cNvPr id="4" name="Espace réservé du contenu 3" descr="Rapport de pointage de crédit">
            <a:extLst>
              <a:ext uri="{FF2B5EF4-FFF2-40B4-BE49-F238E27FC236}">
                <a16:creationId xmlns:a16="http://schemas.microsoft.com/office/drawing/2014/main" id="{D6BB49AF-7DEB-47E2-844E-6CA801FD607F}"/>
              </a:ext>
            </a:extLst>
          </p:cNvPr>
          <p:cNvPicPr>
            <a:picLocks noGrp="1" noChangeAspect="1"/>
          </p:cNvPicPr>
          <p:nvPr>
            <p:ph type="pic" sz="quarter" idx="13"/>
          </p:nvPr>
        </p:nvPicPr>
        <p:blipFill>
          <a:blip r:embed="rId3"/>
          <a:stretch/>
        </p:blipFill>
        <p:spPr>
          <a:xfrm>
            <a:off x="0" y="510988"/>
            <a:ext cx="7781365" cy="5836023"/>
          </a:xfrm>
          <a:prstGeom prst="rect">
            <a:avLst/>
          </a:prstGeom>
          <a:noFill/>
        </p:spPr>
      </p:pic>
      <p:sp>
        <p:nvSpPr>
          <p:cNvPr id="5" name="ZoneTexte 4">
            <a:extLst>
              <a:ext uri="{FF2B5EF4-FFF2-40B4-BE49-F238E27FC236}">
                <a16:creationId xmlns:a16="http://schemas.microsoft.com/office/drawing/2014/main" id="{DAB4361D-E072-4452-A2AF-87AB5CBB2A4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44096" y="3099816"/>
            <a:ext cx="3273552" cy="2953512"/>
          </a:xfrm>
          <a:prstGeom prst="rect">
            <a:avLst/>
          </a:prstGeom>
        </p:spPr>
        <p:txBody>
          <a:bodyPr>
            <a:normAutofit/>
          </a:bodyPr>
          <a:lstStyle/>
          <a:p>
            <a:pPr marL="0" indent="0">
              <a:lnSpc>
                <a:spcPct val="90000"/>
              </a:lnSpc>
              <a:spcBef>
                <a:spcPts val="2500"/>
              </a:spcBef>
              <a:spcAft>
                <a:spcPts val="600"/>
              </a:spcAft>
              <a:buNone/>
            </a:pPr>
            <a:r>
              <a:rPr lang="fr-FR" sz="900" b="1"/>
              <a:t>Accès à la liste des champs</a:t>
            </a:r>
          </a:p>
          <a:p>
            <a:pPr marL="0" lvl="1" indent="0">
              <a:lnSpc>
                <a:spcPct val="90000"/>
              </a:lnSpc>
              <a:spcBef>
                <a:spcPts val="1000"/>
              </a:spcBef>
              <a:spcAft>
                <a:spcPts val="600"/>
              </a:spcAft>
              <a:buNone/>
            </a:pPr>
            <a:r>
              <a:rPr lang="fr-FR" sz="900"/>
              <a:t>Accédez à la colonne de droite dans le concepteur de rapport et cliquez sur «liste des champs» pour voir les options disponibles.</a:t>
            </a:r>
          </a:p>
          <a:p>
            <a:pPr marL="0" indent="0">
              <a:lnSpc>
                <a:spcPct val="90000"/>
              </a:lnSpc>
              <a:spcBef>
                <a:spcPts val="2500"/>
              </a:spcBef>
              <a:spcAft>
                <a:spcPts val="600"/>
              </a:spcAft>
              <a:buNone/>
            </a:pPr>
            <a:r>
              <a:rPr lang="fr-FR" sz="900" b="1"/>
              <a:t>Sélection et déplacement des champs</a:t>
            </a:r>
          </a:p>
          <a:p>
            <a:pPr marL="0" lvl="1" indent="0">
              <a:lnSpc>
                <a:spcPct val="90000"/>
              </a:lnSpc>
              <a:spcBef>
                <a:spcPts val="1000"/>
              </a:spcBef>
              <a:spcAft>
                <a:spcPts val="600"/>
              </a:spcAft>
              <a:buNone/>
            </a:pPr>
            <a:r>
              <a:rPr lang="fr-FR" sz="900"/>
              <a:t>Sélectionner les champs désirés et les déplacer dans le modèle pour personnaliser la structure du rapport.</a:t>
            </a:r>
          </a:p>
          <a:p>
            <a:pPr marL="0" indent="0">
              <a:lnSpc>
                <a:spcPct val="90000"/>
              </a:lnSpc>
              <a:spcBef>
                <a:spcPts val="2500"/>
              </a:spcBef>
              <a:spcAft>
                <a:spcPts val="600"/>
              </a:spcAft>
              <a:buNone/>
            </a:pPr>
            <a:r>
              <a:rPr lang="fr-FR" sz="900" b="1"/>
              <a:t>Alignement automatique</a:t>
            </a:r>
          </a:p>
          <a:p>
            <a:pPr marL="0" lvl="1" indent="0">
              <a:lnSpc>
                <a:spcPct val="90000"/>
              </a:lnSpc>
              <a:spcBef>
                <a:spcPts val="1000"/>
              </a:spcBef>
              <a:spcAft>
                <a:spcPts val="600"/>
              </a:spcAft>
              <a:buNone/>
            </a:pPr>
            <a:r>
              <a:rPr lang="fr-FR" sz="900"/>
              <a:t>L’éditeur de mise en page propose un alignement automatique pour organiser facilement les champs sélectionnés.</a:t>
            </a:r>
          </a:p>
        </p:txBody>
      </p:sp>
    </p:spTree>
    <p:extLst>
      <p:ext uri="{BB962C8B-B14F-4D97-AF65-F5344CB8AC3E}">
        <p14:creationId xmlns:p14="http://schemas.microsoft.com/office/powerpoint/2010/main" val="2569106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4C90DE-2CB8-A83A-C95C-0E970F52A543}"/>
              </a:ext>
            </a:extLst>
          </p:cNvPr>
          <p:cNvSpPr>
            <a:spLocks noGrp="1"/>
          </p:cNvSpPr>
          <p:nvPr>
            <p:ph type="title"/>
          </p:nvPr>
        </p:nvSpPr>
        <p:spPr>
          <a:xfrm>
            <a:off x="5538937" y="548640"/>
            <a:ext cx="6093225" cy="1143000"/>
          </a:xfrm>
        </p:spPr>
        <p:txBody>
          <a:bodyPr vert="horz" lIns="91440" tIns="45720" rIns="91440" bIns="45720" rtlCol="0" anchor="b">
            <a:normAutofit/>
          </a:bodyPr>
          <a:lstStyle/>
          <a:p>
            <a:r>
              <a:rPr lang="fr" b="1" kern="1200">
                <a:latin typeface="+mj-lt"/>
                <a:ea typeface="+mj-ea"/>
                <a:cs typeface="+mj-cs"/>
              </a:rPr>
              <a:t>Formatage et paramétrage des champs</a:t>
            </a:r>
          </a:p>
        </p:txBody>
      </p:sp>
      <p:pic>
        <p:nvPicPr>
          <p:cNvPr id="4" name="Espace réservé du contenu 3" descr="Application de conversion de devises sur l’écran du téléphone intelligent, intérieur de la maison. Main tenant le téléphone, photo de bureau.">
            <a:extLst>
              <a:ext uri="{FF2B5EF4-FFF2-40B4-BE49-F238E27FC236}">
                <a16:creationId xmlns:a16="http://schemas.microsoft.com/office/drawing/2014/main" id="{339AE29D-2424-4BC7-8874-61AD317F28FC}"/>
              </a:ext>
            </a:extLst>
          </p:cNvPr>
          <p:cNvPicPr>
            <a:picLocks noGrp="1" noChangeAspect="1"/>
          </p:cNvPicPr>
          <p:nvPr>
            <p:ph type="pic" sz="quarter" idx="13"/>
          </p:nvPr>
        </p:nvPicPr>
        <p:blipFill>
          <a:blip r:embed="rId3"/>
          <a:srcRect l="27887" r="25453" b="-2"/>
          <a:stretch>
            <a:fillRect/>
          </a:stretch>
        </p:blipFill>
        <p:spPr>
          <a:xfrm>
            <a:off x="20" y="1"/>
            <a:ext cx="4793865" cy="6858000"/>
          </a:xfrm>
          <a:prstGeom prst="rect">
            <a:avLst/>
          </a:prstGeom>
          <a:noFill/>
        </p:spPr>
      </p:pic>
      <p:sp>
        <p:nvSpPr>
          <p:cNvPr id="5" name="ZoneTexte 4">
            <a:extLst>
              <a:ext uri="{FF2B5EF4-FFF2-40B4-BE49-F238E27FC236}">
                <a16:creationId xmlns:a16="http://schemas.microsoft.com/office/drawing/2014/main" id="{A1FCD997-0BF0-487B-B6D0-54015D2C9E2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38937" y="1828800"/>
            <a:ext cx="6071616" cy="4489704"/>
          </a:xfrm>
          <a:prstGeom prst="rect">
            <a:avLst/>
          </a:prstGeom>
        </p:spPr>
        <p:txBody>
          <a:bodyPr>
            <a:normAutofit/>
          </a:bodyPr>
          <a:lstStyle/>
          <a:p>
            <a:pPr marL="0" indent="0">
              <a:spcBef>
                <a:spcPts val="2500"/>
              </a:spcBef>
              <a:spcAft>
                <a:spcPts val="600"/>
              </a:spcAft>
              <a:buFont typeface="Arial" panose="020B0604020202020204" pitchFamily="34" charset="0"/>
              <a:buNone/>
            </a:pPr>
            <a:r>
              <a:rPr lang="fr-FR" sz="1400" b="1"/>
              <a:t>Formatage monétaire C2</a:t>
            </a:r>
          </a:p>
          <a:p>
            <a:pPr marL="0" lvl="1" indent="0">
              <a:spcBef>
                <a:spcPts val="1000"/>
              </a:spcBef>
              <a:spcAft>
                <a:spcPts val="600"/>
              </a:spcAft>
              <a:buFont typeface="Arial" panose="020B0604020202020204" pitchFamily="34" charset="0"/>
              <a:buNone/>
            </a:pPr>
            <a:r>
              <a:rPr lang="fr-FR" sz="1400"/>
              <a:t>Le format C2 affiche deux décimales et utilise la monnaie définie dans Windows pour les valeurs monétaires.</a:t>
            </a:r>
          </a:p>
          <a:p>
            <a:pPr marL="0" indent="0">
              <a:spcBef>
                <a:spcPts val="2500"/>
              </a:spcBef>
              <a:spcAft>
                <a:spcPts val="600"/>
              </a:spcAft>
              <a:buFont typeface="Arial" panose="020B0604020202020204" pitchFamily="34" charset="0"/>
              <a:buNone/>
            </a:pPr>
            <a:r>
              <a:rPr lang="fr-FR" sz="1400" b="1"/>
              <a:t>Réglage du champ référence</a:t>
            </a:r>
          </a:p>
          <a:p>
            <a:pPr marL="0" lvl="1" indent="0">
              <a:spcBef>
                <a:spcPts val="1000"/>
              </a:spcBef>
              <a:spcAft>
                <a:spcPts val="600"/>
              </a:spcAft>
              <a:buFont typeface="Arial" panose="020B0604020202020204" pitchFamily="34" charset="0"/>
              <a:buNone/>
            </a:pPr>
            <a:r>
              <a:rPr lang="fr-FR" sz="1400"/>
              <a:t>Le champ référence article peut être configuré en largeur automatique et le multi-ligne peut être désactivé pour éviter les références trop longues.</a:t>
            </a:r>
          </a:p>
          <a:p>
            <a:pPr marL="0" indent="0">
              <a:spcBef>
                <a:spcPts val="2500"/>
              </a:spcBef>
              <a:spcAft>
                <a:spcPts val="600"/>
              </a:spcAft>
              <a:buFont typeface="Arial" panose="020B0604020202020204" pitchFamily="34" charset="0"/>
              <a:buNone/>
            </a:pPr>
            <a:r>
              <a:rPr lang="fr-FR" sz="1400" b="1"/>
              <a:t>Paramétrage du champ flèche</a:t>
            </a:r>
          </a:p>
          <a:p>
            <a:pPr marL="0" lvl="1" indent="0">
              <a:spcBef>
                <a:spcPts val="1000"/>
              </a:spcBef>
              <a:spcAft>
                <a:spcPts val="600"/>
              </a:spcAft>
              <a:buFont typeface="Arial" panose="020B0604020202020204" pitchFamily="34" charset="0"/>
              <a:buNone/>
            </a:pPr>
            <a:r>
              <a:rPr lang="fr-FR" sz="1400"/>
              <a:t>Le champ flèche permet d’afficher et de modifier les paramètres de formatage spécifiques au champ.</a:t>
            </a:r>
          </a:p>
        </p:txBody>
      </p:sp>
    </p:spTree>
    <p:extLst>
      <p:ext uri="{BB962C8B-B14F-4D97-AF65-F5344CB8AC3E}">
        <p14:creationId xmlns:p14="http://schemas.microsoft.com/office/powerpoint/2010/main" val="1896386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Helena">
  <a:themeElements>
    <a:clrScheme name="Helen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ena" id="{83D43F4A-02D5-42AD-9542-27487597C212}" vid="{14154C61-C2E2-42F2-9833-4EC39495D4C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289</TotalTime>
  <Words>4263</Words>
  <Application>Microsoft Office PowerPoint</Application>
  <PresentationFormat>Grand écran</PresentationFormat>
  <Paragraphs>190</Paragraphs>
  <Slides>26</Slides>
  <Notes>26</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26</vt:i4>
      </vt:variant>
    </vt:vector>
  </HeadingPairs>
  <TitlesOfParts>
    <vt:vector size="30" baseType="lpstr">
      <vt:lpstr>Aptos</vt:lpstr>
      <vt:lpstr>Arial</vt:lpstr>
      <vt:lpstr>Neue Haas Grotesk Text Pro</vt:lpstr>
      <vt:lpstr>Helena</vt:lpstr>
      <vt:lpstr>Atelier Pratique Editeur de Mise en Page  Wise Up Papyrus</vt:lpstr>
      <vt:lpstr>Objectifs Principaux</vt:lpstr>
      <vt:lpstr>Création d’un modèle de Document de Vente</vt:lpstr>
      <vt:lpstr>Démarrage d’un nouveau rapport et choix du type de document</vt:lpstr>
      <vt:lpstr>Ajout et organisation des bandes pour structurer le document</vt:lpstr>
      <vt:lpstr>Insertion d’éléments graphiques et logos</vt:lpstr>
      <vt:lpstr>Insertion et gestion des champs issus de la base Sage</vt:lpstr>
      <vt:lpstr>Sélection et ajout des champs dans le modèle</vt:lpstr>
      <vt:lpstr>Formatage et paramétrage des champs</vt:lpstr>
      <vt:lpstr>Ajout des éléments de facturation et gestion des propriétés</vt:lpstr>
      <vt:lpstr>Mise en forme et personnalisation du document</vt:lpstr>
      <vt:lpstr>Gestion des marges et propriétés du rapport</vt:lpstr>
      <vt:lpstr>Mise en page couleur, police et paramètres avancés</vt:lpstr>
      <vt:lpstr>Ajout de blocs, couleurs de fond et textes enrichis</vt:lpstr>
      <vt:lpstr>Gestion des bandes et répétitions d’informations</vt:lpstr>
      <vt:lpstr>Création d’entêtes et pieds de page personnalisés</vt:lpstr>
      <vt:lpstr>Paramétrage des répétitions et affichage conditionnel</vt:lpstr>
      <vt:lpstr>Ajout de lignes et gestion des libellés</vt:lpstr>
      <vt:lpstr>Champs calculés, scripts et mise en forme conditionnelle</vt:lpstr>
      <vt:lpstr>Application de conditions sur l’affichage des champs</vt:lpstr>
      <vt:lpstr>Mise en forme conditionnelle selon la valeur des champs</vt:lpstr>
      <vt:lpstr>Fonctions avancées : groupes, tris et code-barres</vt:lpstr>
      <vt:lpstr>Ajout de groupes, tris et sous-groupes</vt:lpstr>
      <vt:lpstr>Gestion des codes-barres et affichage</vt:lpstr>
      <vt:lpstr>Utilisation des sous-bandes et gestion dynamique des champs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Emilie CARION</dc:creator>
  <cp:lastModifiedBy>Emilie CARION</cp:lastModifiedBy>
  <cp:revision>3</cp:revision>
  <dcterms:created xsi:type="dcterms:W3CDTF">2025-10-13T07:36:16Z</dcterms:created>
  <dcterms:modified xsi:type="dcterms:W3CDTF">2025-10-13T12:26:04Z</dcterms:modified>
</cp:coreProperties>
</file>