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Neue Haas Grotesk Text Pro" panose="020B0504020202020204" pitchFamily="34" charset="0"/>
      <p:regular r:id="rId27"/>
    </p:embeddedFont>
    <p:embeddedFont>
      <p:font typeface="Open Sans 1" panose="020B0604020202020204" charset="0"/>
      <p:regular r:id="rId28"/>
    </p:embeddedFont>
    <p:embeddedFont>
      <p:font typeface="Open Sans 1 Bold" panose="020B0604020202020204" charset="0"/>
      <p:regular r:id="rId29"/>
    </p:embeddedFont>
    <p:embeddedFont>
      <p:font typeface="Open Sans 2" panose="020B0604020202020204" charset="0"/>
      <p:regular r:id="rId30"/>
    </p:embeddedFont>
    <p:embeddedFont>
      <p:font typeface="Open Sans 2 Bold" panose="020B0604020202020204" charset="0"/>
      <p:regular r:id="rId31"/>
    </p:embeddedFont>
    <p:embeddedFont>
      <p:font typeface="Oswald" pitchFamily="2"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5" d="100"/>
          <a:sy n="65" d="100"/>
        </p:scale>
        <p:origin x="107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changer la tournure de phrase "la gamme wu booster sage" </a:t>
            </a:r>
          </a:p>
          <a:p>
            <a:r>
              <a:rPr lang="en-US"/>
              <a:t>--&gt;ok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ajouter clients revendeurs --&gt; ok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remplacer par le Business Model et mettre ce diapo après</a:t>
            </a:r>
          </a:p>
          <a:p>
            <a:endParaRPr lang="en-US"/>
          </a:p>
          <a:p>
            <a:r>
              <a:rPr lang="en-US"/>
              <a:t>expliquer la strat de prix : cible ecommerce, prix de chaque combinaison</a:t>
            </a:r>
          </a:p>
          <a:p>
            <a:endParaRPr lang="en-US"/>
          </a:p>
          <a:p>
            <a:r>
              <a:rPr lang="en-US"/>
              <a:t>prix de base 750€ </a:t>
            </a:r>
          </a:p>
          <a:p>
            <a:endParaRPr lang="en-US"/>
          </a:p>
          <a:p>
            <a:r>
              <a:rPr lang="en-US"/>
              <a:t>slide prix des modules aujourd'hui, prix combinaison 2 modules 1500, 3 modules 2 050€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B866"/>
        </a:solidFill>
        <a:effectLst/>
      </p:bgPr>
    </p:bg>
    <p:spTree>
      <p:nvGrpSpPr>
        <p:cNvPr id="1" name=""/>
        <p:cNvGrpSpPr/>
        <p:nvPr/>
      </p:nvGrpSpPr>
      <p:grpSpPr>
        <a:xfrm>
          <a:off x="0" y="0"/>
          <a:ext cx="0" cy="0"/>
          <a:chOff x="0" y="0"/>
          <a:chExt cx="0" cy="0"/>
        </a:xfrm>
      </p:grpSpPr>
      <p:sp>
        <p:nvSpPr>
          <p:cNvPr id="2" name="Freeform 2"/>
          <p:cNvSpPr/>
          <p:nvPr/>
        </p:nvSpPr>
        <p:spPr>
          <a:xfrm>
            <a:off x="-895350" y="0"/>
            <a:ext cx="9267291" cy="10287000"/>
          </a:xfrm>
          <a:custGeom>
            <a:avLst/>
            <a:gdLst/>
            <a:ahLst/>
            <a:cxnLst/>
            <a:rect l="l" t="t" r="r" b="b"/>
            <a:pathLst>
              <a:path w="9267291" h="10287000">
                <a:moveTo>
                  <a:pt x="0" y="0"/>
                </a:moveTo>
                <a:lnTo>
                  <a:pt x="9267291" y="0"/>
                </a:lnTo>
                <a:lnTo>
                  <a:pt x="9267291" y="10287000"/>
                </a:lnTo>
                <a:lnTo>
                  <a:pt x="0" y="10287000"/>
                </a:lnTo>
                <a:lnTo>
                  <a:pt x="0" y="0"/>
                </a:lnTo>
                <a:close/>
              </a:path>
            </a:pathLst>
          </a:custGeom>
          <a:blipFill>
            <a:blip r:embed="rId2"/>
            <a:stretch>
              <a:fillRect t="-25285" r="-6161" b="-17992"/>
            </a:stretch>
          </a:blipFill>
        </p:spPr>
        <p:txBody>
          <a:bodyPr/>
          <a:lstStyle/>
          <a:p>
            <a:endParaRPr lang="fr-FR"/>
          </a:p>
        </p:txBody>
      </p:sp>
      <p:sp>
        <p:nvSpPr>
          <p:cNvPr id="3" name="Freeform 3"/>
          <p:cNvSpPr/>
          <p:nvPr/>
        </p:nvSpPr>
        <p:spPr>
          <a:xfrm>
            <a:off x="8887778" y="1001693"/>
            <a:ext cx="8835682" cy="2264148"/>
          </a:xfrm>
          <a:custGeom>
            <a:avLst/>
            <a:gdLst/>
            <a:ahLst/>
            <a:cxnLst/>
            <a:rect l="l" t="t" r="r" b="b"/>
            <a:pathLst>
              <a:path w="8835682" h="3898745">
                <a:moveTo>
                  <a:pt x="0" y="0"/>
                </a:moveTo>
                <a:lnTo>
                  <a:pt x="8835682" y="0"/>
                </a:lnTo>
                <a:lnTo>
                  <a:pt x="8835682" y="3898744"/>
                </a:lnTo>
                <a:lnTo>
                  <a:pt x="0" y="3898744"/>
                </a:lnTo>
                <a:lnTo>
                  <a:pt x="0" y="0"/>
                </a:lnTo>
                <a:close/>
              </a:path>
            </a:pathLst>
          </a:custGeom>
          <a:blipFill>
            <a:blip r:embed="rId3"/>
            <a:stretch>
              <a:fillRect t="-1" b="-72194"/>
            </a:stretch>
          </a:blipFill>
        </p:spPr>
        <p:txBody>
          <a:bodyPr/>
          <a:lstStyle/>
          <a:p>
            <a:endParaRPr lang="fr-FR" dirty="0"/>
          </a:p>
        </p:txBody>
      </p:sp>
      <p:sp>
        <p:nvSpPr>
          <p:cNvPr id="4" name="TextBox 4"/>
          <p:cNvSpPr txBox="1"/>
          <p:nvPr/>
        </p:nvSpPr>
        <p:spPr>
          <a:xfrm>
            <a:off x="8389147" y="8669594"/>
            <a:ext cx="9898853" cy="695905"/>
          </a:xfrm>
          <a:prstGeom prst="rect">
            <a:avLst/>
          </a:prstGeom>
        </p:spPr>
        <p:txBody>
          <a:bodyPr wrap="square" lIns="0" tIns="0" rIns="0" bIns="0" rtlCol="0" anchor="t">
            <a:spAutoFit/>
          </a:bodyPr>
          <a:lstStyle/>
          <a:p>
            <a:pPr algn="ctr">
              <a:lnSpc>
                <a:spcPts val="5740"/>
              </a:lnSpc>
            </a:pPr>
            <a:r>
              <a:rPr lang="fr-FR" sz="4100" dirty="0">
                <a:solidFill>
                  <a:srgbClr val="FFFFFF"/>
                </a:solidFill>
                <a:effectLst/>
                <a:latin typeface="Neue Haas Grotesk Text Pro" panose="020B0504020202020204" pitchFamily="34" charset="0"/>
              </a:rPr>
              <a:t>Formation Initiale</a:t>
            </a:r>
            <a:endParaRPr lang="en-US" sz="4100" dirty="0">
              <a:solidFill>
                <a:srgbClr val="FFFFFF"/>
              </a:solidFill>
              <a:latin typeface="Neue Haas Grotesk Text Pro" panose="020F0502020204030204" pitchFamily="34" charset="0"/>
            </a:endParaRPr>
          </a:p>
        </p:txBody>
      </p:sp>
      <p:pic>
        <p:nvPicPr>
          <p:cNvPr id="6" name="Image 5" descr="Une image contenant texte, Police, capture d’écran, vert&#10;&#10;Le contenu généré par l’IA peut être incorrect.">
            <a:extLst>
              <a:ext uri="{FF2B5EF4-FFF2-40B4-BE49-F238E27FC236}">
                <a16:creationId xmlns:a16="http://schemas.microsoft.com/office/drawing/2014/main" id="{DB48B760-CF1C-3E07-6738-C65053315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2142" y="3961746"/>
            <a:ext cx="4686954" cy="468695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577058" y="1778694"/>
          <a:ext cx="17213321" cy="8134716"/>
        </p:xfrm>
        <a:graphic>
          <a:graphicData uri="http://schemas.openxmlformats.org/drawingml/2006/table">
            <a:tbl>
              <a:tblPr/>
              <a:tblGrid>
                <a:gridCol w="5561829">
                  <a:extLst>
                    <a:ext uri="{9D8B030D-6E8A-4147-A177-3AD203B41FA5}">
                      <a16:colId xmlns:a16="http://schemas.microsoft.com/office/drawing/2014/main" val="20000"/>
                    </a:ext>
                  </a:extLst>
                </a:gridCol>
                <a:gridCol w="5815985">
                  <a:extLst>
                    <a:ext uri="{9D8B030D-6E8A-4147-A177-3AD203B41FA5}">
                      <a16:colId xmlns:a16="http://schemas.microsoft.com/office/drawing/2014/main" val="20001"/>
                    </a:ext>
                  </a:extLst>
                </a:gridCol>
                <a:gridCol w="5835508">
                  <a:extLst>
                    <a:ext uri="{9D8B030D-6E8A-4147-A177-3AD203B41FA5}">
                      <a16:colId xmlns:a16="http://schemas.microsoft.com/office/drawing/2014/main" val="20002"/>
                    </a:ext>
                  </a:extLst>
                </a:gridCol>
              </a:tblGrid>
              <a:tr h="918703">
                <a:tc>
                  <a:txBody>
                    <a:bodyPr/>
                    <a:lstStyle/>
                    <a:p>
                      <a:pPr algn="ctr">
                        <a:lnSpc>
                          <a:spcPts val="3359"/>
                        </a:lnSpc>
                        <a:defRPr/>
                      </a:pPr>
                      <a:r>
                        <a:rPr lang="en-US" sz="2399">
                          <a:solidFill>
                            <a:srgbClr val="FFFFFF"/>
                          </a:solidFill>
                          <a:latin typeface="Open Sans 2 Bold"/>
                        </a:rPr>
                        <a:t>Wise Up Scribe + Skate</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9B866"/>
                    </a:solidFill>
                  </a:tcPr>
                </a:tc>
                <a:tc>
                  <a:txBody>
                    <a:bodyPr/>
                    <a:lstStyle/>
                    <a:p>
                      <a:pPr algn="ctr">
                        <a:lnSpc>
                          <a:spcPts val="3359"/>
                        </a:lnSpc>
                        <a:defRPr/>
                      </a:pPr>
                      <a:r>
                        <a:rPr lang="en-US" sz="2399">
                          <a:solidFill>
                            <a:srgbClr val="FFFFFF"/>
                          </a:solidFill>
                          <a:latin typeface="Open Sans 2 Bold"/>
                        </a:rPr>
                        <a:t>Wise Up Scribe + Papyrus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29B866"/>
                      </a:solidFill>
                      <a:prstDash val="solid"/>
                      <a:round/>
                      <a:headEnd type="none" w="med" len="med"/>
                      <a:tailEnd type="none" w="med" len="med"/>
                    </a:lnT>
                    <a:lnB w="38100" cap="flat" cmpd="sng" algn="ctr">
                      <a:solidFill>
                        <a:srgbClr val="29B866"/>
                      </a:solidFill>
                      <a:prstDash val="solid"/>
                      <a:round/>
                      <a:headEnd type="none" w="med" len="med"/>
                      <a:tailEnd type="none" w="med" len="med"/>
                    </a:lnB>
                    <a:solidFill>
                      <a:srgbClr val="29B866"/>
                    </a:solidFill>
                  </a:tcPr>
                </a:tc>
                <a:tc>
                  <a:txBody>
                    <a:bodyPr/>
                    <a:lstStyle/>
                    <a:p>
                      <a:pPr algn="ctr">
                        <a:lnSpc>
                          <a:spcPts val="3359"/>
                        </a:lnSpc>
                        <a:defRPr/>
                      </a:pPr>
                      <a:r>
                        <a:rPr lang="en-US" sz="2399">
                          <a:solidFill>
                            <a:srgbClr val="FFFFFF"/>
                          </a:solidFill>
                          <a:latin typeface="Open Sans 2 Bold"/>
                        </a:rPr>
                        <a:t>Wise Up Scribe + Skate + Papyrus</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9B866"/>
                    </a:solidFill>
                  </a:tcPr>
                </a:tc>
                <a:extLst>
                  <a:ext uri="{0D108BD9-81ED-4DB2-BD59-A6C34878D82A}">
                    <a16:rowId xmlns:a16="http://schemas.microsoft.com/office/drawing/2014/main" val="10000"/>
                  </a:ext>
                </a:extLst>
              </a:tr>
              <a:tr h="7216013">
                <a:tc>
                  <a:txBody>
                    <a:bodyPr/>
                    <a:lstStyle/>
                    <a:p>
                      <a:pPr marL="453388" lvl="1" indent="-226694" algn="l">
                        <a:lnSpc>
                          <a:spcPts val="2939"/>
                        </a:lnSpc>
                        <a:buFont typeface="Arial"/>
                        <a:buChar char="•"/>
                        <a:defRPr/>
                      </a:pPr>
                      <a:r>
                        <a:rPr lang="en-US" sz="2099">
                          <a:solidFill>
                            <a:srgbClr val="000000"/>
                          </a:solidFill>
                          <a:latin typeface="Open Sans 2"/>
                        </a:rPr>
                        <a:t>Enrichissez les fiches Sage et modifiez les informations en masse</a:t>
                      </a:r>
                      <a:endParaRPr lang="en-US" sz="1100"/>
                    </a:p>
                    <a:p>
                      <a:pPr marL="453388" lvl="1" indent="-226694">
                        <a:lnSpc>
                          <a:spcPts val="2939"/>
                        </a:lnSpc>
                        <a:buFont typeface="Arial"/>
                        <a:buChar char="•"/>
                      </a:pPr>
                      <a:r>
                        <a:rPr lang="en-US" sz="2099">
                          <a:solidFill>
                            <a:srgbClr val="000000"/>
                          </a:solidFill>
                          <a:latin typeface="Open Sans 2"/>
                        </a:rPr>
                        <a:t>Créez des nouveaux champs dans les fiches Sage et modifiez les en masse</a:t>
                      </a:r>
                    </a:p>
                    <a:p>
                      <a:pPr marL="453388" lvl="1" indent="-226694">
                        <a:lnSpc>
                          <a:spcPts val="2939"/>
                        </a:lnSpc>
                        <a:buFont typeface="Arial"/>
                        <a:buChar char="•"/>
                      </a:pPr>
                      <a:r>
                        <a:rPr lang="en-US" sz="2099">
                          <a:solidFill>
                            <a:srgbClr val="000000"/>
                          </a:solidFill>
                          <a:latin typeface="Open Sans 2"/>
                        </a:rPr>
                        <a:t>Développer les informations des fiches produit </a:t>
                      </a:r>
                    </a:p>
                    <a:p>
                      <a:pPr marL="453388" lvl="1" indent="-226694">
                        <a:lnSpc>
                          <a:spcPts val="2939"/>
                        </a:lnSpc>
                        <a:buFont typeface="Arial"/>
                        <a:buChar char="•"/>
                      </a:pPr>
                      <a:r>
                        <a:rPr lang="en-US" sz="2099">
                          <a:solidFill>
                            <a:srgbClr val="000000"/>
                          </a:solidFill>
                          <a:latin typeface="Open Sans 2"/>
                        </a:rPr>
                        <a:t>Favorisez le travail en équipe : mettez à jour la BDD Sage sans déconnecter les équipes</a:t>
                      </a:r>
                    </a:p>
                    <a:p>
                      <a:pPr marL="453388" lvl="1" indent="-226694">
                        <a:lnSpc>
                          <a:spcPts val="2939"/>
                        </a:lnSpc>
                        <a:buFont typeface="Arial"/>
                        <a:buChar char="•"/>
                      </a:pPr>
                      <a:r>
                        <a:rPr lang="en-US" sz="2099">
                          <a:solidFill>
                            <a:srgbClr val="000000"/>
                          </a:solidFill>
                          <a:latin typeface="Open Sans 2"/>
                        </a:rPr>
                        <a:t>Importez ou exportez au format Excel les informations des fiches articles, clients et fournisseurs</a:t>
                      </a:r>
                    </a:p>
                    <a:p>
                      <a:pPr marL="453388" lvl="1" indent="-226694">
                        <a:lnSpc>
                          <a:spcPts val="2939"/>
                        </a:lnSpc>
                        <a:buFont typeface="Arial"/>
                        <a:buChar char="•"/>
                      </a:pPr>
                      <a:r>
                        <a:rPr lang="en-US" sz="2099">
                          <a:solidFill>
                            <a:srgbClr val="000000"/>
                          </a:solidFill>
                          <a:latin typeface="Open Sans 2"/>
                        </a:rPr>
                        <a:t>Lecture de caractères non latins</a:t>
                      </a:r>
                    </a:p>
                    <a:p>
                      <a:pPr marL="453388" lvl="1" indent="-226694">
                        <a:lnSpc>
                          <a:spcPts val="2939"/>
                        </a:lnSpc>
                        <a:buFont typeface="Arial"/>
                        <a:buChar char="•"/>
                      </a:pPr>
                      <a:r>
                        <a:rPr lang="en-US" sz="2099">
                          <a:solidFill>
                            <a:srgbClr val="000000"/>
                          </a:solidFill>
                          <a:latin typeface="Open Sans 2"/>
                        </a:rPr>
                        <a:t>Multilingue</a:t>
                      </a:r>
                    </a:p>
                  </a:txBody>
                  <a:tcPr marL="190500" marR="190500" marT="190500" marB="190500" anchor="ctr">
                    <a:lnL w="38100" cap="flat" cmpd="sng" algn="ctr">
                      <a:solidFill>
                        <a:srgbClr val="29B866"/>
                      </a:solidFill>
                      <a:prstDash val="solid"/>
                      <a:round/>
                      <a:headEnd type="none" w="med" len="med"/>
                      <a:tailEnd type="none" w="med" len="med"/>
                    </a:lnL>
                    <a:lnR w="38100" cap="flat" cmpd="sng" algn="ctr">
                      <a:solidFill>
                        <a:srgbClr val="29B866"/>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29B866"/>
                      </a:solidFill>
                      <a:prstDash val="solid"/>
                      <a:round/>
                      <a:headEnd type="none" w="med" len="med"/>
                      <a:tailEnd type="none" w="med" len="med"/>
                    </a:lnB>
                  </a:tcPr>
                </a:tc>
                <a:tc>
                  <a:txBody>
                    <a:bodyPr/>
                    <a:lstStyle/>
                    <a:p>
                      <a:pPr marL="474978" lvl="1" indent="-237489" algn="l">
                        <a:lnSpc>
                          <a:spcPts val="3079"/>
                        </a:lnSpc>
                        <a:buFont typeface="Arial"/>
                        <a:buChar char="•"/>
                        <a:defRPr/>
                      </a:pPr>
                      <a:r>
                        <a:rPr lang="en-US" sz="2199">
                          <a:solidFill>
                            <a:srgbClr val="000000"/>
                          </a:solidFill>
                          <a:latin typeface="Open Sans 2"/>
                        </a:rPr>
                        <a:t>Créez des catalogues et des fiches produit à partir de votre BDD Sage</a:t>
                      </a:r>
                      <a:endParaRPr lang="en-US" sz="1100"/>
                    </a:p>
                    <a:p>
                      <a:pPr marL="474978" lvl="1" indent="-237489">
                        <a:lnSpc>
                          <a:spcPts val="3079"/>
                        </a:lnSpc>
                        <a:buFont typeface="Arial"/>
                        <a:buChar char="•"/>
                      </a:pPr>
                      <a:r>
                        <a:rPr lang="en-US" sz="2199">
                          <a:solidFill>
                            <a:srgbClr val="000000"/>
                          </a:solidFill>
                          <a:latin typeface="Open Sans 2"/>
                        </a:rPr>
                        <a:t>Créez des documents en plusieurs langues à partir des informations provenant des fiches Sage</a:t>
                      </a:r>
                    </a:p>
                    <a:p>
                      <a:pPr marL="474978" lvl="1" indent="-237489">
                        <a:lnSpc>
                          <a:spcPts val="3079"/>
                        </a:lnSpc>
                        <a:buFont typeface="Arial"/>
                        <a:buChar char="•"/>
                      </a:pPr>
                      <a:r>
                        <a:rPr lang="en-US" sz="2199">
                          <a:solidFill>
                            <a:srgbClr val="000000"/>
                          </a:solidFill>
                          <a:latin typeface="Open Sans 2"/>
                        </a:rPr>
                        <a:t>Envoyez facilement vos documents de vente, catalogues et fiches produit par mail </a:t>
                      </a:r>
                    </a:p>
                    <a:p>
                      <a:pPr marL="474978" lvl="1" indent="-237489">
                        <a:lnSpc>
                          <a:spcPts val="3079"/>
                        </a:lnSpc>
                        <a:buFont typeface="Arial"/>
                        <a:buChar char="•"/>
                      </a:pPr>
                      <a:r>
                        <a:rPr lang="en-US" sz="2199">
                          <a:solidFill>
                            <a:srgbClr val="000000"/>
                          </a:solidFill>
                          <a:latin typeface="Open Sans 2"/>
                        </a:rPr>
                        <a:t>Adaptez les documents de vente Sage à la charte graphique de votre entreprise </a:t>
                      </a:r>
                    </a:p>
                    <a:p>
                      <a:pPr marL="474978" lvl="1" indent="-237489">
                        <a:lnSpc>
                          <a:spcPts val="3079"/>
                        </a:lnSpc>
                        <a:buFont typeface="Arial"/>
                        <a:buChar char="•"/>
                      </a:pPr>
                      <a:r>
                        <a:rPr lang="en-US" sz="2199">
                          <a:solidFill>
                            <a:srgbClr val="000000"/>
                          </a:solidFill>
                          <a:latin typeface="Open Sans 2"/>
                        </a:rPr>
                        <a:t>Envoyez facilement les documents de vente à vos clients sur votre extranet</a:t>
                      </a:r>
                    </a:p>
                  </a:txBody>
                  <a:tcPr marL="190500" marR="190500" marT="190500" marB="190500" anchor="ctr">
                    <a:lnL w="38100" cap="flat" cmpd="sng" algn="ctr">
                      <a:solidFill>
                        <a:srgbClr val="29B866"/>
                      </a:solidFill>
                      <a:prstDash val="solid"/>
                      <a:round/>
                      <a:headEnd type="none" w="med" len="med"/>
                      <a:tailEnd type="none" w="med" len="med"/>
                    </a:lnL>
                    <a:lnR w="38100" cap="flat" cmpd="sng" algn="ctr">
                      <a:solidFill>
                        <a:srgbClr val="29B866"/>
                      </a:solidFill>
                      <a:prstDash val="solid"/>
                      <a:round/>
                      <a:headEnd type="none" w="med" len="med"/>
                      <a:tailEnd type="none" w="med" len="med"/>
                    </a:lnR>
                    <a:lnT w="38100" cap="flat" cmpd="sng" algn="ctr">
                      <a:solidFill>
                        <a:srgbClr val="29B866"/>
                      </a:solidFill>
                      <a:prstDash val="solid"/>
                      <a:round/>
                      <a:headEnd type="none" w="med" len="med"/>
                      <a:tailEnd type="none" w="med" len="med"/>
                    </a:lnT>
                    <a:lnB w="38100" cap="flat" cmpd="sng" algn="ctr">
                      <a:solidFill>
                        <a:srgbClr val="29B866"/>
                      </a:solidFill>
                      <a:prstDash val="solid"/>
                      <a:round/>
                      <a:headEnd type="none" w="med" len="med"/>
                      <a:tailEnd type="none" w="med" len="med"/>
                    </a:lnB>
                  </a:tcPr>
                </a:tc>
                <a:tc>
                  <a:txBody>
                    <a:bodyPr/>
                    <a:lstStyle/>
                    <a:p>
                      <a:pPr marL="474978" lvl="1" indent="-237489" algn="l">
                        <a:lnSpc>
                          <a:spcPts val="3079"/>
                        </a:lnSpc>
                        <a:buFont typeface="Arial"/>
                        <a:buChar char="•"/>
                        <a:defRPr/>
                      </a:pPr>
                      <a:r>
                        <a:rPr lang="en-US" sz="2199">
                          <a:solidFill>
                            <a:srgbClr val="000000"/>
                          </a:solidFill>
                          <a:latin typeface="Open Sans 2"/>
                        </a:rPr>
                        <a:t>Optimisation plus poussée de Sage 100</a:t>
                      </a:r>
                      <a:endParaRPr lang="en-US" sz="1100"/>
                    </a:p>
                    <a:p>
                      <a:pPr marL="474978" lvl="1" indent="-237489">
                        <a:lnSpc>
                          <a:spcPts val="3079"/>
                        </a:lnSpc>
                        <a:buFont typeface="Arial"/>
                        <a:buChar char="•"/>
                      </a:pPr>
                      <a:r>
                        <a:rPr lang="en-US" sz="2199">
                          <a:solidFill>
                            <a:srgbClr val="000000"/>
                          </a:solidFill>
                          <a:latin typeface="Open Sans 2"/>
                        </a:rPr>
                        <a:t>Favorisez la collaboration entre les services </a:t>
                      </a:r>
                    </a:p>
                    <a:p>
                      <a:pPr marL="474978" lvl="1" indent="-237489">
                        <a:lnSpc>
                          <a:spcPts val="3079"/>
                        </a:lnSpc>
                        <a:buFont typeface="Arial"/>
                        <a:buChar char="•"/>
                      </a:pPr>
                      <a:r>
                        <a:rPr lang="en-US" sz="2199">
                          <a:solidFill>
                            <a:srgbClr val="000000"/>
                          </a:solidFill>
                          <a:latin typeface="Open Sans 2"/>
                        </a:rPr>
                        <a:t>Palette d’outils pour traiter l’ensemble des besoins au quotidien </a:t>
                      </a:r>
                    </a:p>
                    <a:p>
                      <a:pPr>
                        <a:lnSpc>
                          <a:spcPts val="3079"/>
                        </a:lnSpc>
                      </a:pPr>
                      <a:endParaRPr lang="en-US" sz="2199">
                        <a:solidFill>
                          <a:srgbClr val="000000"/>
                        </a:solidFill>
                        <a:latin typeface="Open Sans 2"/>
                      </a:endParaRPr>
                    </a:p>
                  </a:txBody>
                  <a:tcPr marL="190500" marR="190500" marT="190500" marB="190500" anchor="ctr">
                    <a:lnL w="38100" cap="flat" cmpd="sng" algn="ctr">
                      <a:solidFill>
                        <a:srgbClr val="29B866"/>
                      </a:solidFill>
                      <a:prstDash val="solid"/>
                      <a:round/>
                      <a:headEnd type="none" w="med" len="med"/>
                      <a:tailEnd type="none" w="med" len="med"/>
                    </a:lnL>
                    <a:lnR w="38100" cap="flat" cmpd="sng" algn="ctr">
                      <a:solidFill>
                        <a:srgbClr val="29B866"/>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29B86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3"/>
          <p:cNvSpPr txBox="1"/>
          <p:nvPr/>
        </p:nvSpPr>
        <p:spPr>
          <a:xfrm>
            <a:off x="431715" y="687401"/>
            <a:ext cx="18739648" cy="720698"/>
          </a:xfrm>
          <a:prstGeom prst="rect">
            <a:avLst/>
          </a:prstGeom>
        </p:spPr>
        <p:txBody>
          <a:bodyPr lIns="0" tIns="0" rIns="0" bIns="0" rtlCol="0" anchor="t">
            <a:spAutoFit/>
          </a:bodyPr>
          <a:lstStyle/>
          <a:p>
            <a:pPr>
              <a:lnSpc>
                <a:spcPts val="5500"/>
              </a:lnSpc>
            </a:pPr>
            <a:r>
              <a:rPr lang="en-US" sz="5000">
                <a:solidFill>
                  <a:srgbClr val="2B2B2B"/>
                </a:solidFill>
                <a:latin typeface="Open Sans 2 Bold"/>
              </a:rPr>
              <a:t>Les fonctionnalités des différentes combinaisons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57111" y="0"/>
            <a:ext cx="5430889" cy="10287000"/>
          </a:xfrm>
          <a:custGeom>
            <a:avLst/>
            <a:gdLst/>
            <a:ahLst/>
            <a:cxnLst/>
            <a:rect l="l" t="t" r="r" b="b"/>
            <a:pathLst>
              <a:path w="5430889" h="10287000">
                <a:moveTo>
                  <a:pt x="0" y="0"/>
                </a:moveTo>
                <a:lnTo>
                  <a:pt x="5430889" y="0"/>
                </a:lnTo>
                <a:lnTo>
                  <a:pt x="5430889" y="10287000"/>
                </a:lnTo>
                <a:lnTo>
                  <a:pt x="0" y="10287000"/>
                </a:lnTo>
                <a:lnTo>
                  <a:pt x="0" y="0"/>
                </a:lnTo>
                <a:close/>
              </a:path>
            </a:pathLst>
          </a:custGeom>
          <a:blipFill>
            <a:blip r:embed="rId2"/>
            <a:stretch>
              <a:fillRect l="-57139" t="-36739" r="-47714" b="-25486"/>
            </a:stretch>
          </a:blipFill>
        </p:spPr>
        <p:txBody>
          <a:bodyPr/>
          <a:lstStyle/>
          <a:p>
            <a:endParaRPr lang="fr-FR"/>
          </a:p>
        </p:txBody>
      </p:sp>
      <p:sp>
        <p:nvSpPr>
          <p:cNvPr id="3" name="TextBox 3"/>
          <p:cNvSpPr txBox="1"/>
          <p:nvPr/>
        </p:nvSpPr>
        <p:spPr>
          <a:xfrm>
            <a:off x="735392" y="3984662"/>
            <a:ext cx="11266116" cy="2393876"/>
          </a:xfrm>
          <a:prstGeom prst="rect">
            <a:avLst/>
          </a:prstGeom>
        </p:spPr>
        <p:txBody>
          <a:bodyPr lIns="0" tIns="0" rIns="0" bIns="0" rtlCol="0" anchor="t">
            <a:spAutoFit/>
          </a:bodyPr>
          <a:lstStyle/>
          <a:p>
            <a:pPr>
              <a:lnSpc>
                <a:spcPts val="9349"/>
              </a:lnSpc>
            </a:pPr>
            <a:r>
              <a:rPr lang="en-US" sz="8499" spc="-254">
                <a:solidFill>
                  <a:srgbClr val="2B2B2B"/>
                </a:solidFill>
                <a:latin typeface="Open Sans 2 Bold"/>
              </a:rPr>
              <a:t>La gamme </a:t>
            </a:r>
            <a:r>
              <a:rPr lang="en-US" sz="8499" spc="-254">
                <a:solidFill>
                  <a:srgbClr val="29B866"/>
                </a:solidFill>
                <a:latin typeface="Open Sans 2 Bold"/>
              </a:rPr>
              <a:t>Wise Up</a:t>
            </a:r>
            <a:r>
              <a:rPr lang="en-US" sz="8499" spc="-254">
                <a:solidFill>
                  <a:srgbClr val="2B2B2B"/>
                </a:solidFill>
                <a:latin typeface="Open Sans 2 Bold"/>
              </a:rPr>
              <a:t> pour </a:t>
            </a:r>
            <a:r>
              <a:rPr lang="en-US" sz="8499" spc="-254">
                <a:solidFill>
                  <a:srgbClr val="29B866"/>
                </a:solidFill>
                <a:latin typeface="Open Sans 2 Bold"/>
              </a:rPr>
              <a:t>l’eCommerce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87211" y="2263170"/>
            <a:ext cx="15284484" cy="7359762"/>
          </a:xfrm>
          <a:custGeom>
            <a:avLst/>
            <a:gdLst/>
            <a:ahLst/>
            <a:cxnLst/>
            <a:rect l="l" t="t" r="r" b="b"/>
            <a:pathLst>
              <a:path w="15284484" h="7359762">
                <a:moveTo>
                  <a:pt x="0" y="0"/>
                </a:moveTo>
                <a:lnTo>
                  <a:pt x="15284484" y="0"/>
                </a:lnTo>
                <a:lnTo>
                  <a:pt x="15284484" y="7359762"/>
                </a:lnTo>
                <a:lnTo>
                  <a:pt x="0" y="7359762"/>
                </a:lnTo>
                <a:lnTo>
                  <a:pt x="0" y="0"/>
                </a:lnTo>
                <a:close/>
              </a:path>
            </a:pathLst>
          </a:custGeom>
          <a:blipFill>
            <a:blip r:embed="rId2"/>
            <a:stretch>
              <a:fillRect/>
            </a:stretch>
          </a:blipFill>
        </p:spPr>
        <p:txBody>
          <a:bodyPr/>
          <a:lstStyle/>
          <a:p>
            <a:endParaRPr lang="fr-FR"/>
          </a:p>
        </p:txBody>
      </p:sp>
      <p:grpSp>
        <p:nvGrpSpPr>
          <p:cNvPr id="3" name="Group 3"/>
          <p:cNvGrpSpPr/>
          <p:nvPr/>
        </p:nvGrpSpPr>
        <p:grpSpPr>
          <a:xfrm>
            <a:off x="3331211" y="3878480"/>
            <a:ext cx="3086100" cy="2609478"/>
            <a:chOff x="0" y="0"/>
            <a:chExt cx="932860" cy="788788"/>
          </a:xfrm>
        </p:grpSpPr>
        <p:sp>
          <p:nvSpPr>
            <p:cNvPr id="4" name="Freeform 4"/>
            <p:cNvSpPr/>
            <p:nvPr/>
          </p:nvSpPr>
          <p:spPr>
            <a:xfrm>
              <a:off x="0" y="0"/>
              <a:ext cx="932860" cy="788788"/>
            </a:xfrm>
            <a:custGeom>
              <a:avLst/>
              <a:gdLst/>
              <a:ahLst/>
              <a:cxnLst/>
              <a:rect l="l" t="t" r="r" b="b"/>
              <a:pathLst>
                <a:path w="932860" h="788788">
                  <a:moveTo>
                    <a:pt x="466430" y="0"/>
                  </a:moveTo>
                  <a:cubicBezTo>
                    <a:pt x="208828" y="0"/>
                    <a:pt x="0" y="176576"/>
                    <a:pt x="0" y="394394"/>
                  </a:cubicBezTo>
                  <a:cubicBezTo>
                    <a:pt x="0" y="612212"/>
                    <a:pt x="208828" y="788788"/>
                    <a:pt x="466430" y="788788"/>
                  </a:cubicBezTo>
                  <a:cubicBezTo>
                    <a:pt x="724032" y="788788"/>
                    <a:pt x="932860" y="612212"/>
                    <a:pt x="932860" y="394394"/>
                  </a:cubicBezTo>
                  <a:cubicBezTo>
                    <a:pt x="932860" y="176576"/>
                    <a:pt x="724032" y="0"/>
                    <a:pt x="466430" y="0"/>
                  </a:cubicBezTo>
                  <a:close/>
                </a:path>
              </a:pathLst>
            </a:custGeom>
            <a:solidFill>
              <a:srgbClr val="FFFFFF"/>
            </a:solidFill>
          </p:spPr>
          <p:txBody>
            <a:bodyPr/>
            <a:lstStyle/>
            <a:p>
              <a:endParaRPr lang="fr-FR"/>
            </a:p>
          </p:txBody>
        </p:sp>
        <p:sp>
          <p:nvSpPr>
            <p:cNvPr id="5" name="TextBox 5"/>
            <p:cNvSpPr txBox="1"/>
            <p:nvPr/>
          </p:nvSpPr>
          <p:spPr>
            <a:xfrm>
              <a:off x="87456" y="54899"/>
              <a:ext cx="757949" cy="659940"/>
            </a:xfrm>
            <a:prstGeom prst="rect">
              <a:avLst/>
            </a:prstGeom>
          </p:spPr>
          <p:txBody>
            <a:bodyPr lIns="50800" tIns="50800" rIns="50800" bIns="50800" rtlCol="0" anchor="ctr"/>
            <a:lstStyle/>
            <a:p>
              <a:pPr algn="ctr">
                <a:lnSpc>
                  <a:spcPts val="3120"/>
                </a:lnSpc>
              </a:pPr>
              <a:endParaRPr/>
            </a:p>
          </p:txBody>
        </p:sp>
      </p:grpSp>
      <p:sp>
        <p:nvSpPr>
          <p:cNvPr id="6" name="Freeform 6"/>
          <p:cNvSpPr/>
          <p:nvPr/>
        </p:nvSpPr>
        <p:spPr>
          <a:xfrm>
            <a:off x="3543831" y="4479326"/>
            <a:ext cx="2660860" cy="1485243"/>
          </a:xfrm>
          <a:custGeom>
            <a:avLst/>
            <a:gdLst/>
            <a:ahLst/>
            <a:cxnLst/>
            <a:rect l="l" t="t" r="r" b="b"/>
            <a:pathLst>
              <a:path w="2660860" h="1485243">
                <a:moveTo>
                  <a:pt x="0" y="0"/>
                </a:moveTo>
                <a:lnTo>
                  <a:pt x="2660860" y="0"/>
                </a:lnTo>
                <a:lnTo>
                  <a:pt x="2660860" y="1485244"/>
                </a:lnTo>
                <a:lnTo>
                  <a:pt x="0" y="14852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grpSp>
        <p:nvGrpSpPr>
          <p:cNvPr id="7" name="Group 7"/>
          <p:cNvGrpSpPr/>
          <p:nvPr/>
        </p:nvGrpSpPr>
        <p:grpSpPr>
          <a:xfrm>
            <a:off x="1228130" y="2263170"/>
            <a:ext cx="3086100" cy="1328493"/>
            <a:chOff x="0" y="0"/>
            <a:chExt cx="812800" cy="349891"/>
          </a:xfrm>
        </p:grpSpPr>
        <p:sp>
          <p:nvSpPr>
            <p:cNvPr id="8" name="Freeform 8"/>
            <p:cNvSpPr/>
            <p:nvPr/>
          </p:nvSpPr>
          <p:spPr>
            <a:xfrm>
              <a:off x="0" y="0"/>
              <a:ext cx="812800" cy="349891"/>
            </a:xfrm>
            <a:custGeom>
              <a:avLst/>
              <a:gdLst/>
              <a:ahLst/>
              <a:cxnLst/>
              <a:rect l="l" t="t" r="r" b="b"/>
              <a:pathLst>
                <a:path w="812800" h="349891">
                  <a:moveTo>
                    <a:pt x="0" y="0"/>
                  </a:moveTo>
                  <a:lnTo>
                    <a:pt x="812800" y="0"/>
                  </a:lnTo>
                  <a:lnTo>
                    <a:pt x="812800" y="349891"/>
                  </a:lnTo>
                  <a:lnTo>
                    <a:pt x="0" y="349891"/>
                  </a:lnTo>
                  <a:close/>
                </a:path>
              </a:pathLst>
            </a:custGeom>
            <a:solidFill>
              <a:srgbClr val="FFFFFF"/>
            </a:solidFill>
          </p:spPr>
          <p:txBody>
            <a:bodyPr/>
            <a:lstStyle/>
            <a:p>
              <a:endParaRPr lang="fr-FR"/>
            </a:p>
          </p:txBody>
        </p:sp>
        <p:sp>
          <p:nvSpPr>
            <p:cNvPr id="9" name="TextBox 9"/>
            <p:cNvSpPr txBox="1"/>
            <p:nvPr/>
          </p:nvSpPr>
          <p:spPr>
            <a:xfrm>
              <a:off x="0" y="-19050"/>
              <a:ext cx="812800" cy="368941"/>
            </a:xfrm>
            <a:prstGeom prst="rect">
              <a:avLst/>
            </a:prstGeom>
          </p:spPr>
          <p:txBody>
            <a:bodyPr lIns="50800" tIns="50800" rIns="50800" bIns="50800" rtlCol="0" anchor="ctr"/>
            <a:lstStyle/>
            <a:p>
              <a:pPr algn="ctr">
                <a:lnSpc>
                  <a:spcPts val="3120"/>
                </a:lnSpc>
              </a:pPr>
              <a:endParaRPr/>
            </a:p>
          </p:txBody>
        </p:sp>
      </p:grpSp>
      <p:grpSp>
        <p:nvGrpSpPr>
          <p:cNvPr id="10" name="Group 10"/>
          <p:cNvGrpSpPr/>
          <p:nvPr/>
        </p:nvGrpSpPr>
        <p:grpSpPr>
          <a:xfrm>
            <a:off x="5935188" y="2158696"/>
            <a:ext cx="3086100" cy="1328493"/>
            <a:chOff x="0" y="0"/>
            <a:chExt cx="812800" cy="349891"/>
          </a:xfrm>
        </p:grpSpPr>
        <p:sp>
          <p:nvSpPr>
            <p:cNvPr id="11" name="Freeform 11"/>
            <p:cNvSpPr/>
            <p:nvPr/>
          </p:nvSpPr>
          <p:spPr>
            <a:xfrm>
              <a:off x="0" y="0"/>
              <a:ext cx="812800" cy="349891"/>
            </a:xfrm>
            <a:custGeom>
              <a:avLst/>
              <a:gdLst/>
              <a:ahLst/>
              <a:cxnLst/>
              <a:rect l="l" t="t" r="r" b="b"/>
              <a:pathLst>
                <a:path w="812800" h="349891">
                  <a:moveTo>
                    <a:pt x="0" y="0"/>
                  </a:moveTo>
                  <a:lnTo>
                    <a:pt x="812800" y="0"/>
                  </a:lnTo>
                  <a:lnTo>
                    <a:pt x="812800" y="349891"/>
                  </a:lnTo>
                  <a:lnTo>
                    <a:pt x="0" y="349891"/>
                  </a:lnTo>
                  <a:close/>
                </a:path>
              </a:pathLst>
            </a:custGeom>
            <a:solidFill>
              <a:srgbClr val="FFFFFF"/>
            </a:solidFill>
          </p:spPr>
          <p:txBody>
            <a:bodyPr/>
            <a:lstStyle/>
            <a:p>
              <a:endParaRPr lang="fr-FR"/>
            </a:p>
          </p:txBody>
        </p:sp>
        <p:sp>
          <p:nvSpPr>
            <p:cNvPr id="12" name="TextBox 12"/>
            <p:cNvSpPr txBox="1"/>
            <p:nvPr/>
          </p:nvSpPr>
          <p:spPr>
            <a:xfrm>
              <a:off x="0" y="-19050"/>
              <a:ext cx="812800" cy="368941"/>
            </a:xfrm>
            <a:prstGeom prst="rect">
              <a:avLst/>
            </a:prstGeom>
          </p:spPr>
          <p:txBody>
            <a:bodyPr lIns="50800" tIns="50800" rIns="50800" bIns="50800" rtlCol="0" anchor="ctr"/>
            <a:lstStyle/>
            <a:p>
              <a:pPr algn="ctr">
                <a:lnSpc>
                  <a:spcPts val="3120"/>
                </a:lnSpc>
              </a:pPr>
              <a:endParaRPr/>
            </a:p>
          </p:txBody>
        </p:sp>
      </p:grpSp>
      <p:grpSp>
        <p:nvGrpSpPr>
          <p:cNvPr id="13" name="Group 13"/>
          <p:cNvGrpSpPr/>
          <p:nvPr/>
        </p:nvGrpSpPr>
        <p:grpSpPr>
          <a:xfrm>
            <a:off x="3331211" y="6983257"/>
            <a:ext cx="3086100" cy="1328493"/>
            <a:chOff x="0" y="0"/>
            <a:chExt cx="812800" cy="349891"/>
          </a:xfrm>
        </p:grpSpPr>
        <p:sp>
          <p:nvSpPr>
            <p:cNvPr id="14" name="Freeform 14"/>
            <p:cNvSpPr/>
            <p:nvPr/>
          </p:nvSpPr>
          <p:spPr>
            <a:xfrm>
              <a:off x="0" y="0"/>
              <a:ext cx="812800" cy="349891"/>
            </a:xfrm>
            <a:custGeom>
              <a:avLst/>
              <a:gdLst/>
              <a:ahLst/>
              <a:cxnLst/>
              <a:rect l="l" t="t" r="r" b="b"/>
              <a:pathLst>
                <a:path w="812800" h="349891">
                  <a:moveTo>
                    <a:pt x="0" y="0"/>
                  </a:moveTo>
                  <a:lnTo>
                    <a:pt x="812800" y="0"/>
                  </a:lnTo>
                  <a:lnTo>
                    <a:pt x="812800" y="349891"/>
                  </a:lnTo>
                  <a:lnTo>
                    <a:pt x="0" y="349891"/>
                  </a:lnTo>
                  <a:close/>
                </a:path>
              </a:pathLst>
            </a:custGeom>
            <a:solidFill>
              <a:srgbClr val="FFFFFF"/>
            </a:solidFill>
          </p:spPr>
          <p:txBody>
            <a:bodyPr/>
            <a:lstStyle/>
            <a:p>
              <a:endParaRPr lang="fr-FR"/>
            </a:p>
          </p:txBody>
        </p:sp>
        <p:sp>
          <p:nvSpPr>
            <p:cNvPr id="15" name="TextBox 15"/>
            <p:cNvSpPr txBox="1"/>
            <p:nvPr/>
          </p:nvSpPr>
          <p:spPr>
            <a:xfrm>
              <a:off x="0" y="-19050"/>
              <a:ext cx="812800" cy="368941"/>
            </a:xfrm>
            <a:prstGeom prst="rect">
              <a:avLst/>
            </a:prstGeom>
          </p:spPr>
          <p:txBody>
            <a:bodyPr lIns="50800" tIns="50800" rIns="50800" bIns="50800" rtlCol="0" anchor="ctr"/>
            <a:lstStyle/>
            <a:p>
              <a:pPr algn="ctr">
                <a:lnSpc>
                  <a:spcPts val="3120"/>
                </a:lnSpc>
              </a:pPr>
              <a:endParaRPr/>
            </a:p>
          </p:txBody>
        </p:sp>
      </p:grpSp>
      <p:sp>
        <p:nvSpPr>
          <p:cNvPr id="16" name="Freeform 16"/>
          <p:cNvSpPr/>
          <p:nvPr/>
        </p:nvSpPr>
        <p:spPr>
          <a:xfrm>
            <a:off x="1587211" y="2321942"/>
            <a:ext cx="2688759" cy="1271559"/>
          </a:xfrm>
          <a:custGeom>
            <a:avLst/>
            <a:gdLst/>
            <a:ahLst/>
            <a:cxnLst/>
            <a:rect l="l" t="t" r="r" b="b"/>
            <a:pathLst>
              <a:path w="2688759" h="1271559">
                <a:moveTo>
                  <a:pt x="0" y="0"/>
                </a:moveTo>
                <a:lnTo>
                  <a:pt x="2688758" y="0"/>
                </a:lnTo>
                <a:lnTo>
                  <a:pt x="2688758" y="1271559"/>
                </a:lnTo>
                <a:lnTo>
                  <a:pt x="0" y="1271559"/>
                </a:lnTo>
                <a:lnTo>
                  <a:pt x="0" y="0"/>
                </a:lnTo>
                <a:close/>
              </a:path>
            </a:pathLst>
          </a:custGeom>
          <a:blipFill>
            <a:blip r:embed="rId5"/>
            <a:stretch>
              <a:fillRect/>
            </a:stretch>
          </a:blipFill>
        </p:spPr>
        <p:txBody>
          <a:bodyPr/>
          <a:lstStyle/>
          <a:p>
            <a:endParaRPr lang="fr-FR"/>
          </a:p>
        </p:txBody>
      </p:sp>
      <p:sp>
        <p:nvSpPr>
          <p:cNvPr id="17" name="Freeform 17"/>
          <p:cNvSpPr/>
          <p:nvPr/>
        </p:nvSpPr>
        <p:spPr>
          <a:xfrm>
            <a:off x="5783996" y="2321942"/>
            <a:ext cx="2746953" cy="1210948"/>
          </a:xfrm>
          <a:custGeom>
            <a:avLst/>
            <a:gdLst/>
            <a:ahLst/>
            <a:cxnLst/>
            <a:rect l="l" t="t" r="r" b="b"/>
            <a:pathLst>
              <a:path w="2746953" h="1210948">
                <a:moveTo>
                  <a:pt x="0" y="0"/>
                </a:moveTo>
                <a:lnTo>
                  <a:pt x="2746953" y="0"/>
                </a:lnTo>
                <a:lnTo>
                  <a:pt x="2746953" y="1210949"/>
                </a:lnTo>
                <a:lnTo>
                  <a:pt x="0" y="1210949"/>
                </a:lnTo>
                <a:lnTo>
                  <a:pt x="0" y="0"/>
                </a:lnTo>
                <a:close/>
              </a:path>
            </a:pathLst>
          </a:custGeom>
          <a:blipFill>
            <a:blip r:embed="rId6"/>
            <a:stretch>
              <a:fillRect/>
            </a:stretch>
          </a:blipFill>
        </p:spPr>
        <p:txBody>
          <a:bodyPr/>
          <a:lstStyle/>
          <a:p>
            <a:endParaRPr lang="fr-FR"/>
          </a:p>
        </p:txBody>
      </p:sp>
      <p:sp>
        <p:nvSpPr>
          <p:cNvPr id="18" name="Freeform 18"/>
          <p:cNvSpPr/>
          <p:nvPr/>
        </p:nvSpPr>
        <p:spPr>
          <a:xfrm>
            <a:off x="3625601" y="7118983"/>
            <a:ext cx="2579089" cy="1192768"/>
          </a:xfrm>
          <a:custGeom>
            <a:avLst/>
            <a:gdLst/>
            <a:ahLst/>
            <a:cxnLst/>
            <a:rect l="l" t="t" r="r" b="b"/>
            <a:pathLst>
              <a:path w="2579089" h="1192768">
                <a:moveTo>
                  <a:pt x="0" y="0"/>
                </a:moveTo>
                <a:lnTo>
                  <a:pt x="2579090" y="0"/>
                </a:lnTo>
                <a:lnTo>
                  <a:pt x="2579090" y="1192768"/>
                </a:lnTo>
                <a:lnTo>
                  <a:pt x="0" y="1192768"/>
                </a:lnTo>
                <a:lnTo>
                  <a:pt x="0" y="0"/>
                </a:lnTo>
                <a:close/>
              </a:path>
            </a:pathLst>
          </a:custGeom>
          <a:blipFill>
            <a:blip r:embed="rId7"/>
            <a:stretch>
              <a:fillRect r="-5189" b="-6237"/>
            </a:stretch>
          </a:blipFill>
        </p:spPr>
        <p:txBody>
          <a:bodyPr/>
          <a:lstStyle/>
          <a:p>
            <a:endParaRPr lang="fr-FR"/>
          </a:p>
        </p:txBody>
      </p:sp>
      <p:grpSp>
        <p:nvGrpSpPr>
          <p:cNvPr id="19" name="Group 19"/>
          <p:cNvGrpSpPr/>
          <p:nvPr/>
        </p:nvGrpSpPr>
        <p:grpSpPr>
          <a:xfrm>
            <a:off x="7896554" y="6090537"/>
            <a:ext cx="4918847" cy="1785441"/>
            <a:chOff x="0" y="0"/>
            <a:chExt cx="1295499" cy="470240"/>
          </a:xfrm>
        </p:grpSpPr>
        <p:sp>
          <p:nvSpPr>
            <p:cNvPr id="20" name="Freeform 20"/>
            <p:cNvSpPr/>
            <p:nvPr/>
          </p:nvSpPr>
          <p:spPr>
            <a:xfrm>
              <a:off x="0" y="0"/>
              <a:ext cx="1295499" cy="470240"/>
            </a:xfrm>
            <a:custGeom>
              <a:avLst/>
              <a:gdLst/>
              <a:ahLst/>
              <a:cxnLst/>
              <a:rect l="l" t="t" r="r" b="b"/>
              <a:pathLst>
                <a:path w="1295499" h="470240">
                  <a:moveTo>
                    <a:pt x="0" y="0"/>
                  </a:moveTo>
                  <a:lnTo>
                    <a:pt x="1295499" y="0"/>
                  </a:lnTo>
                  <a:lnTo>
                    <a:pt x="1295499" y="470240"/>
                  </a:lnTo>
                  <a:lnTo>
                    <a:pt x="0" y="470240"/>
                  </a:lnTo>
                  <a:close/>
                </a:path>
              </a:pathLst>
            </a:custGeom>
            <a:solidFill>
              <a:srgbClr val="FFFFFF"/>
            </a:solidFill>
          </p:spPr>
          <p:txBody>
            <a:bodyPr/>
            <a:lstStyle/>
            <a:p>
              <a:endParaRPr lang="fr-FR"/>
            </a:p>
          </p:txBody>
        </p:sp>
        <p:sp>
          <p:nvSpPr>
            <p:cNvPr id="21" name="TextBox 21"/>
            <p:cNvSpPr txBox="1"/>
            <p:nvPr/>
          </p:nvSpPr>
          <p:spPr>
            <a:xfrm>
              <a:off x="0" y="-19050"/>
              <a:ext cx="1295499" cy="489290"/>
            </a:xfrm>
            <a:prstGeom prst="rect">
              <a:avLst/>
            </a:prstGeom>
          </p:spPr>
          <p:txBody>
            <a:bodyPr lIns="50800" tIns="50800" rIns="50800" bIns="50800" rtlCol="0" anchor="ctr"/>
            <a:lstStyle/>
            <a:p>
              <a:pPr algn="ctr">
                <a:lnSpc>
                  <a:spcPts val="3120"/>
                </a:lnSpc>
              </a:pPr>
              <a:endParaRPr/>
            </a:p>
          </p:txBody>
        </p:sp>
      </p:grpSp>
      <p:sp>
        <p:nvSpPr>
          <p:cNvPr id="22" name="TextBox 22"/>
          <p:cNvSpPr txBox="1"/>
          <p:nvPr/>
        </p:nvSpPr>
        <p:spPr>
          <a:xfrm>
            <a:off x="581812" y="541391"/>
            <a:ext cx="16401505" cy="837149"/>
          </a:xfrm>
          <a:prstGeom prst="rect">
            <a:avLst/>
          </a:prstGeom>
        </p:spPr>
        <p:txBody>
          <a:bodyPr lIns="0" tIns="0" rIns="0" bIns="0" rtlCol="0" anchor="t">
            <a:spAutoFit/>
          </a:bodyPr>
          <a:lstStyle/>
          <a:p>
            <a:pPr>
              <a:lnSpc>
                <a:spcPts val="6517"/>
              </a:lnSpc>
            </a:pPr>
            <a:r>
              <a:rPr lang="en-US" sz="5925">
                <a:solidFill>
                  <a:srgbClr val="29B866"/>
                </a:solidFill>
                <a:latin typeface="Open Sans 2 Bold"/>
              </a:rPr>
              <a:t>Infographie : </a:t>
            </a:r>
          </a:p>
        </p:txBody>
      </p:sp>
      <p:sp>
        <p:nvSpPr>
          <p:cNvPr id="23" name="TextBox 23"/>
          <p:cNvSpPr txBox="1"/>
          <p:nvPr/>
        </p:nvSpPr>
        <p:spPr>
          <a:xfrm>
            <a:off x="8529857" y="6312566"/>
            <a:ext cx="3652242" cy="1047642"/>
          </a:xfrm>
          <a:prstGeom prst="rect">
            <a:avLst/>
          </a:prstGeom>
        </p:spPr>
        <p:txBody>
          <a:bodyPr lIns="0" tIns="0" rIns="0" bIns="0" rtlCol="0" anchor="t">
            <a:spAutoFit/>
          </a:bodyPr>
          <a:lstStyle/>
          <a:p>
            <a:pPr algn="ctr">
              <a:lnSpc>
                <a:spcPts val="4200"/>
              </a:lnSpc>
            </a:pPr>
            <a:r>
              <a:rPr lang="en-US" sz="3000">
                <a:solidFill>
                  <a:srgbClr val="000000"/>
                </a:solidFill>
                <a:latin typeface="Open Sans 1 Bold"/>
              </a:rPr>
              <a:t>Automatisation de </a:t>
            </a:r>
          </a:p>
          <a:p>
            <a:pPr algn="ctr">
              <a:lnSpc>
                <a:spcPts val="4200"/>
              </a:lnSpc>
            </a:pPr>
            <a:r>
              <a:rPr lang="en-US" sz="3000">
                <a:solidFill>
                  <a:srgbClr val="000000"/>
                </a:solidFill>
                <a:latin typeface="Open Sans 1 Bold"/>
              </a:rPr>
              <a:t>synchronisations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82990" y="449530"/>
            <a:ext cx="17102720" cy="1656199"/>
          </a:xfrm>
          <a:prstGeom prst="rect">
            <a:avLst/>
          </a:prstGeom>
        </p:spPr>
        <p:txBody>
          <a:bodyPr lIns="0" tIns="0" rIns="0" bIns="0" rtlCol="0" anchor="t">
            <a:spAutoFit/>
          </a:bodyPr>
          <a:lstStyle/>
          <a:p>
            <a:pPr>
              <a:lnSpc>
                <a:spcPts val="6517"/>
              </a:lnSpc>
            </a:pPr>
            <a:r>
              <a:rPr lang="en-US" sz="5925">
                <a:solidFill>
                  <a:srgbClr val="000000"/>
                </a:solidFill>
                <a:latin typeface="Open Sans 2 Bold"/>
              </a:rPr>
              <a:t>La combinaison gagnante pour l’eCommerce</a:t>
            </a:r>
            <a:r>
              <a:rPr lang="en-US" sz="5925">
                <a:solidFill>
                  <a:srgbClr val="29B866"/>
                </a:solidFill>
                <a:latin typeface="Open Sans 2 Bold"/>
              </a:rPr>
              <a:t> </a:t>
            </a:r>
            <a:r>
              <a:rPr lang="en-US" sz="5925">
                <a:solidFill>
                  <a:srgbClr val="000000"/>
                </a:solidFill>
                <a:latin typeface="Open Sans 2 Bold"/>
              </a:rPr>
              <a:t>: </a:t>
            </a:r>
            <a:r>
              <a:rPr lang="en-US" sz="5925">
                <a:solidFill>
                  <a:srgbClr val="29B866"/>
                </a:solidFill>
                <a:latin typeface="Open Sans 2 Bold"/>
              </a:rPr>
              <a:t>ASGC + Skate + Scribe</a:t>
            </a:r>
          </a:p>
        </p:txBody>
      </p:sp>
      <p:sp>
        <p:nvSpPr>
          <p:cNvPr id="3" name="TextBox 3"/>
          <p:cNvSpPr txBox="1"/>
          <p:nvPr/>
        </p:nvSpPr>
        <p:spPr>
          <a:xfrm>
            <a:off x="2675217" y="4357211"/>
            <a:ext cx="15348442" cy="1817125"/>
          </a:xfrm>
          <a:prstGeom prst="rect">
            <a:avLst/>
          </a:prstGeom>
        </p:spPr>
        <p:txBody>
          <a:bodyPr lIns="0" tIns="0" rIns="0" bIns="0" rtlCol="0" anchor="t">
            <a:spAutoFit/>
          </a:bodyPr>
          <a:lstStyle/>
          <a:p>
            <a:pPr>
              <a:lnSpc>
                <a:spcPts val="4060"/>
              </a:lnSpc>
            </a:pPr>
            <a:r>
              <a:rPr lang="en-US" sz="2900">
                <a:solidFill>
                  <a:srgbClr val="000000"/>
                </a:solidFill>
                <a:latin typeface="Open Sans 1 Bold"/>
              </a:rPr>
              <a:t>Gain de temps</a:t>
            </a:r>
          </a:p>
          <a:p>
            <a:pPr marL="539764" lvl="1" indent="-269882">
              <a:lnSpc>
                <a:spcPts val="3500"/>
              </a:lnSpc>
              <a:buFont typeface="Arial"/>
              <a:buChar char="•"/>
            </a:pPr>
            <a:r>
              <a:rPr lang="en-US" sz="2500">
                <a:solidFill>
                  <a:srgbClr val="000000"/>
                </a:solidFill>
                <a:latin typeface="Open Sans 1"/>
              </a:rPr>
              <a:t>L’optimisation de données se fait directement dans Sage</a:t>
            </a:r>
          </a:p>
          <a:p>
            <a:pPr marL="539764" lvl="1" indent="-269882">
              <a:lnSpc>
                <a:spcPts val="3500"/>
              </a:lnSpc>
              <a:buFont typeface="Arial"/>
              <a:buChar char="•"/>
            </a:pPr>
            <a:r>
              <a:rPr lang="en-US" sz="2500">
                <a:solidFill>
                  <a:srgbClr val="000000"/>
                </a:solidFill>
                <a:latin typeface="Open Sans 1"/>
              </a:rPr>
              <a:t>À partir de Sage, vous augmentez la qualité et la pertinence des informations envoyées dans l’eCommerce</a:t>
            </a:r>
          </a:p>
        </p:txBody>
      </p:sp>
      <p:sp>
        <p:nvSpPr>
          <p:cNvPr id="4" name="TextBox 4"/>
          <p:cNvSpPr txBox="1"/>
          <p:nvPr/>
        </p:nvSpPr>
        <p:spPr>
          <a:xfrm>
            <a:off x="2675217" y="6667813"/>
            <a:ext cx="14722032" cy="1379029"/>
          </a:xfrm>
          <a:prstGeom prst="rect">
            <a:avLst/>
          </a:prstGeom>
        </p:spPr>
        <p:txBody>
          <a:bodyPr lIns="0" tIns="0" rIns="0" bIns="0" rtlCol="0" anchor="t">
            <a:spAutoFit/>
          </a:bodyPr>
          <a:lstStyle/>
          <a:p>
            <a:pPr>
              <a:lnSpc>
                <a:spcPts val="4060"/>
              </a:lnSpc>
            </a:pPr>
            <a:r>
              <a:rPr lang="en-US" sz="2900">
                <a:solidFill>
                  <a:srgbClr val="000000"/>
                </a:solidFill>
                <a:latin typeface="Open Sans 1 Bold"/>
              </a:rPr>
              <a:t>Augmentation de ventes</a:t>
            </a:r>
          </a:p>
          <a:p>
            <a:pPr marL="539764" lvl="1" indent="-269882">
              <a:lnSpc>
                <a:spcPts val="3500"/>
              </a:lnSpc>
              <a:buFont typeface="Arial"/>
              <a:buChar char="•"/>
            </a:pPr>
            <a:r>
              <a:rPr lang="en-US" sz="2500">
                <a:solidFill>
                  <a:srgbClr val="000000"/>
                </a:solidFill>
                <a:latin typeface="Open Sans 1"/>
              </a:rPr>
              <a:t>Un référencement SEO plus poussé grâce à un contenu enrichi des produits</a:t>
            </a:r>
          </a:p>
          <a:p>
            <a:pPr marL="539764" lvl="1" indent="-269882">
              <a:lnSpc>
                <a:spcPts val="3500"/>
              </a:lnSpc>
              <a:buFont typeface="Arial"/>
              <a:buChar char="•"/>
            </a:pPr>
            <a:r>
              <a:rPr lang="en-US" sz="2500">
                <a:solidFill>
                  <a:srgbClr val="000000"/>
                </a:solidFill>
                <a:latin typeface="Open Sans 1"/>
              </a:rPr>
              <a:t>Gestion et mise à jour en temps réel pour les soldes et promotions</a:t>
            </a:r>
          </a:p>
        </p:txBody>
      </p:sp>
      <p:sp>
        <p:nvSpPr>
          <p:cNvPr id="5" name="TextBox 5"/>
          <p:cNvSpPr txBox="1"/>
          <p:nvPr/>
        </p:nvSpPr>
        <p:spPr>
          <a:xfrm>
            <a:off x="2675217" y="8540143"/>
            <a:ext cx="14008560" cy="1379029"/>
          </a:xfrm>
          <a:prstGeom prst="rect">
            <a:avLst/>
          </a:prstGeom>
        </p:spPr>
        <p:txBody>
          <a:bodyPr lIns="0" tIns="0" rIns="0" bIns="0" rtlCol="0" anchor="t">
            <a:spAutoFit/>
          </a:bodyPr>
          <a:lstStyle/>
          <a:p>
            <a:pPr>
              <a:lnSpc>
                <a:spcPts val="4060"/>
              </a:lnSpc>
            </a:pPr>
            <a:r>
              <a:rPr lang="en-US" sz="2900">
                <a:solidFill>
                  <a:srgbClr val="000000"/>
                </a:solidFill>
                <a:latin typeface="Open Sans 1 Bold"/>
              </a:rPr>
              <a:t>Vente à l’international</a:t>
            </a:r>
          </a:p>
          <a:p>
            <a:pPr marL="539764" lvl="1" indent="-269882">
              <a:lnSpc>
                <a:spcPts val="3500"/>
              </a:lnSpc>
              <a:buFont typeface="Arial"/>
              <a:buChar char="•"/>
            </a:pPr>
            <a:r>
              <a:rPr lang="en-US" sz="2500">
                <a:solidFill>
                  <a:srgbClr val="000000"/>
                </a:solidFill>
                <a:latin typeface="Open Sans 1"/>
              </a:rPr>
              <a:t>Capacité à produire du contenu multilingue adapté à chaque marché ciblé</a:t>
            </a:r>
          </a:p>
          <a:p>
            <a:pPr marL="539764" lvl="1" indent="-269882">
              <a:lnSpc>
                <a:spcPts val="3500"/>
              </a:lnSpc>
              <a:buFont typeface="Arial"/>
              <a:buChar char="•"/>
            </a:pPr>
            <a:r>
              <a:rPr lang="en-US" sz="2500">
                <a:solidFill>
                  <a:srgbClr val="000000"/>
                </a:solidFill>
                <a:latin typeface="Open Sans 1"/>
              </a:rPr>
              <a:t>Gestion de taxes par taux et par pays</a:t>
            </a:r>
          </a:p>
        </p:txBody>
      </p:sp>
      <p:grpSp>
        <p:nvGrpSpPr>
          <p:cNvPr id="6" name="Group 6"/>
          <p:cNvGrpSpPr/>
          <p:nvPr/>
        </p:nvGrpSpPr>
        <p:grpSpPr>
          <a:xfrm>
            <a:off x="1028700" y="2370418"/>
            <a:ext cx="1519397" cy="7548889"/>
            <a:chOff x="0" y="0"/>
            <a:chExt cx="2025863" cy="10065185"/>
          </a:xfrm>
        </p:grpSpPr>
        <p:grpSp>
          <p:nvGrpSpPr>
            <p:cNvPr id="7" name="Group 7"/>
            <p:cNvGrpSpPr/>
            <p:nvPr/>
          </p:nvGrpSpPr>
          <p:grpSpPr>
            <a:xfrm>
              <a:off x="0" y="2872337"/>
              <a:ext cx="1841931" cy="1841931"/>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B866"/>
              </a:solidFill>
            </p:spPr>
            <p:txBody>
              <a:bodyPr/>
              <a:lstStyle/>
              <a:p>
                <a:endParaRPr lang="fr-FR"/>
              </a:p>
            </p:txBody>
          </p:sp>
          <p:sp>
            <p:nvSpPr>
              <p:cNvPr id="9" name="TextBox 9"/>
              <p:cNvSpPr txBox="1"/>
              <p:nvPr/>
            </p:nvSpPr>
            <p:spPr>
              <a:xfrm>
                <a:off x="76200" y="57150"/>
                <a:ext cx="660400" cy="679450"/>
              </a:xfrm>
              <a:prstGeom prst="rect">
                <a:avLst/>
              </a:prstGeom>
            </p:spPr>
            <p:txBody>
              <a:bodyPr lIns="50800" tIns="50800" rIns="50800" bIns="50800" rtlCol="0" anchor="ctr"/>
              <a:lstStyle/>
              <a:p>
                <a:pPr algn="ctr">
                  <a:lnSpc>
                    <a:spcPts val="3120"/>
                  </a:lnSpc>
                </a:pPr>
                <a:endParaRPr/>
              </a:p>
            </p:txBody>
          </p:sp>
        </p:grpSp>
        <p:grpSp>
          <p:nvGrpSpPr>
            <p:cNvPr id="10" name="Group 10"/>
            <p:cNvGrpSpPr/>
            <p:nvPr/>
          </p:nvGrpSpPr>
          <p:grpSpPr>
            <a:xfrm>
              <a:off x="0" y="5652419"/>
              <a:ext cx="1841931" cy="184193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B866"/>
              </a:solidFill>
            </p:spPr>
            <p:txBody>
              <a:bodyPr/>
              <a:lstStyle/>
              <a:p>
                <a:endParaRPr lang="fr-FR"/>
              </a:p>
            </p:txBody>
          </p:sp>
          <p:sp>
            <p:nvSpPr>
              <p:cNvPr id="12" name="TextBox 12"/>
              <p:cNvSpPr txBox="1"/>
              <p:nvPr/>
            </p:nvSpPr>
            <p:spPr>
              <a:xfrm>
                <a:off x="76200" y="57150"/>
                <a:ext cx="660400" cy="679450"/>
              </a:xfrm>
              <a:prstGeom prst="rect">
                <a:avLst/>
              </a:prstGeom>
            </p:spPr>
            <p:txBody>
              <a:bodyPr lIns="50800" tIns="50800" rIns="50800" bIns="50800" rtlCol="0" anchor="ctr"/>
              <a:lstStyle/>
              <a:p>
                <a:pPr algn="ctr">
                  <a:lnSpc>
                    <a:spcPts val="3120"/>
                  </a:lnSpc>
                </a:pPr>
                <a:endParaRPr/>
              </a:p>
            </p:txBody>
          </p:sp>
        </p:grpSp>
        <p:grpSp>
          <p:nvGrpSpPr>
            <p:cNvPr id="13" name="Group 13"/>
            <p:cNvGrpSpPr/>
            <p:nvPr/>
          </p:nvGrpSpPr>
          <p:grpSpPr>
            <a:xfrm>
              <a:off x="0" y="8223254"/>
              <a:ext cx="1841931" cy="184193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B866"/>
              </a:solidFill>
            </p:spPr>
            <p:txBody>
              <a:bodyPr/>
              <a:lstStyle/>
              <a:p>
                <a:endParaRPr lang="fr-FR"/>
              </a:p>
            </p:txBody>
          </p:sp>
          <p:sp>
            <p:nvSpPr>
              <p:cNvPr id="15" name="TextBox 15"/>
              <p:cNvSpPr txBox="1"/>
              <p:nvPr/>
            </p:nvSpPr>
            <p:spPr>
              <a:xfrm>
                <a:off x="76200" y="57150"/>
                <a:ext cx="660400" cy="679450"/>
              </a:xfrm>
              <a:prstGeom prst="rect">
                <a:avLst/>
              </a:prstGeom>
            </p:spPr>
            <p:txBody>
              <a:bodyPr lIns="50800" tIns="50800" rIns="50800" bIns="50800" rtlCol="0" anchor="ctr"/>
              <a:lstStyle/>
              <a:p>
                <a:pPr algn="ctr">
                  <a:lnSpc>
                    <a:spcPts val="3120"/>
                  </a:lnSpc>
                </a:pPr>
                <a:endParaRPr/>
              </a:p>
            </p:txBody>
          </p:sp>
        </p:grpSp>
        <p:sp>
          <p:nvSpPr>
            <p:cNvPr id="16" name="Freeform 16"/>
            <p:cNvSpPr/>
            <p:nvPr/>
          </p:nvSpPr>
          <p:spPr>
            <a:xfrm>
              <a:off x="479306" y="3154059"/>
              <a:ext cx="883319" cy="1278488"/>
            </a:xfrm>
            <a:custGeom>
              <a:avLst/>
              <a:gdLst/>
              <a:ahLst/>
              <a:cxnLst/>
              <a:rect l="l" t="t" r="r" b="b"/>
              <a:pathLst>
                <a:path w="883319" h="1278488">
                  <a:moveTo>
                    <a:pt x="0" y="0"/>
                  </a:moveTo>
                  <a:lnTo>
                    <a:pt x="883319" y="0"/>
                  </a:lnTo>
                  <a:lnTo>
                    <a:pt x="883319" y="1278488"/>
                  </a:lnTo>
                  <a:lnTo>
                    <a:pt x="0" y="1278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7" name="Freeform 17"/>
            <p:cNvSpPr/>
            <p:nvPr/>
          </p:nvSpPr>
          <p:spPr>
            <a:xfrm>
              <a:off x="298890" y="6061728"/>
              <a:ext cx="1244152" cy="1023315"/>
            </a:xfrm>
            <a:custGeom>
              <a:avLst/>
              <a:gdLst/>
              <a:ahLst/>
              <a:cxnLst/>
              <a:rect l="l" t="t" r="r" b="b"/>
              <a:pathLst>
                <a:path w="1244152" h="1023315">
                  <a:moveTo>
                    <a:pt x="0" y="0"/>
                  </a:moveTo>
                  <a:lnTo>
                    <a:pt x="1244151" y="0"/>
                  </a:lnTo>
                  <a:lnTo>
                    <a:pt x="1244151" y="1023314"/>
                  </a:lnTo>
                  <a:lnTo>
                    <a:pt x="0" y="10233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8" name="Freeform 18"/>
            <p:cNvSpPr/>
            <p:nvPr/>
          </p:nvSpPr>
          <p:spPr>
            <a:xfrm>
              <a:off x="266703" y="8489957"/>
              <a:ext cx="1308525" cy="1308525"/>
            </a:xfrm>
            <a:custGeom>
              <a:avLst/>
              <a:gdLst/>
              <a:ahLst/>
              <a:cxnLst/>
              <a:rect l="l" t="t" r="r" b="b"/>
              <a:pathLst>
                <a:path w="1308525" h="1308525">
                  <a:moveTo>
                    <a:pt x="0" y="0"/>
                  </a:moveTo>
                  <a:lnTo>
                    <a:pt x="1308525" y="0"/>
                  </a:lnTo>
                  <a:lnTo>
                    <a:pt x="1308525" y="1308525"/>
                  </a:lnTo>
                  <a:lnTo>
                    <a:pt x="0" y="13085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grpSp>
          <p:nvGrpSpPr>
            <p:cNvPr id="19" name="Group 19"/>
            <p:cNvGrpSpPr/>
            <p:nvPr/>
          </p:nvGrpSpPr>
          <p:grpSpPr>
            <a:xfrm>
              <a:off x="183932" y="0"/>
              <a:ext cx="1841931" cy="184193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B866"/>
              </a:solidFill>
            </p:spPr>
            <p:txBody>
              <a:bodyPr/>
              <a:lstStyle/>
              <a:p>
                <a:endParaRPr lang="fr-FR"/>
              </a:p>
            </p:txBody>
          </p:sp>
          <p:sp>
            <p:nvSpPr>
              <p:cNvPr id="21" name="TextBox 21"/>
              <p:cNvSpPr txBox="1"/>
              <p:nvPr/>
            </p:nvSpPr>
            <p:spPr>
              <a:xfrm>
                <a:off x="76200" y="57150"/>
                <a:ext cx="660400" cy="679450"/>
              </a:xfrm>
              <a:prstGeom prst="rect">
                <a:avLst/>
              </a:prstGeom>
            </p:spPr>
            <p:txBody>
              <a:bodyPr lIns="50800" tIns="50800" rIns="50800" bIns="50800" rtlCol="0" anchor="ctr"/>
              <a:lstStyle/>
              <a:p>
                <a:pPr algn="ctr">
                  <a:lnSpc>
                    <a:spcPts val="3120"/>
                  </a:lnSpc>
                </a:pPr>
                <a:endParaRPr/>
              </a:p>
            </p:txBody>
          </p:sp>
        </p:grpSp>
        <p:sp>
          <p:nvSpPr>
            <p:cNvPr id="22" name="Freeform 22"/>
            <p:cNvSpPr/>
            <p:nvPr/>
          </p:nvSpPr>
          <p:spPr>
            <a:xfrm>
              <a:off x="482821" y="298890"/>
              <a:ext cx="1244152" cy="1244152"/>
            </a:xfrm>
            <a:custGeom>
              <a:avLst/>
              <a:gdLst/>
              <a:ahLst/>
              <a:cxnLst/>
              <a:rect l="l" t="t" r="r" b="b"/>
              <a:pathLst>
                <a:path w="1244152" h="1244152">
                  <a:moveTo>
                    <a:pt x="0" y="0"/>
                  </a:moveTo>
                  <a:lnTo>
                    <a:pt x="1244152" y="0"/>
                  </a:lnTo>
                  <a:lnTo>
                    <a:pt x="1244152" y="1244151"/>
                  </a:lnTo>
                  <a:lnTo>
                    <a:pt x="0" y="12441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grpSp>
      <p:sp>
        <p:nvSpPr>
          <p:cNvPr id="23" name="TextBox 23"/>
          <p:cNvSpPr txBox="1"/>
          <p:nvPr/>
        </p:nvSpPr>
        <p:spPr>
          <a:xfrm>
            <a:off x="2675217" y="2153722"/>
            <a:ext cx="14928591" cy="1379029"/>
          </a:xfrm>
          <a:prstGeom prst="rect">
            <a:avLst/>
          </a:prstGeom>
        </p:spPr>
        <p:txBody>
          <a:bodyPr lIns="0" tIns="0" rIns="0" bIns="0" rtlCol="0" anchor="t">
            <a:spAutoFit/>
          </a:bodyPr>
          <a:lstStyle/>
          <a:p>
            <a:pPr>
              <a:lnSpc>
                <a:spcPts val="4060"/>
              </a:lnSpc>
            </a:pPr>
            <a:r>
              <a:rPr lang="en-US" sz="2900">
                <a:solidFill>
                  <a:srgbClr val="000000"/>
                </a:solidFill>
                <a:latin typeface="Open Sans 1 Bold"/>
              </a:rPr>
              <a:t>Enrichissement de la BDD </a:t>
            </a:r>
          </a:p>
          <a:p>
            <a:pPr marL="539764" lvl="1" indent="-269882">
              <a:lnSpc>
                <a:spcPts val="3500"/>
              </a:lnSpc>
              <a:buFont typeface="Arial"/>
              <a:buChar char="•"/>
            </a:pPr>
            <a:r>
              <a:rPr lang="en-US" sz="2500">
                <a:solidFill>
                  <a:srgbClr val="000000"/>
                </a:solidFill>
                <a:latin typeface="Open Sans 1"/>
              </a:rPr>
              <a:t>Création de nouveaux champs pour des fiches produit enrichies et détaillées permettant un affichage optimisé dans l’eBoutique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29029" y="-2732565"/>
            <a:ext cx="15752129" cy="157521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9B866"/>
            </a:solidFill>
          </p:spPr>
          <p:txBody>
            <a:bodyPr/>
            <a:lstStyle/>
            <a:p>
              <a:endParaRPr lang="fr-FR"/>
            </a:p>
          </p:txBody>
        </p:sp>
      </p:grpSp>
      <p:grpSp>
        <p:nvGrpSpPr>
          <p:cNvPr id="4" name="Group 4"/>
          <p:cNvGrpSpPr/>
          <p:nvPr/>
        </p:nvGrpSpPr>
        <p:grpSpPr>
          <a:xfrm rot="2700000">
            <a:off x="10105880" y="5102049"/>
            <a:ext cx="12098771" cy="6654453"/>
            <a:chOff x="0" y="0"/>
            <a:chExt cx="4060919" cy="2233549"/>
          </a:xfrm>
        </p:grpSpPr>
        <p:sp>
          <p:nvSpPr>
            <p:cNvPr id="5" name="Freeform 5"/>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p:spPr>
          <p:txBody>
            <a:bodyPr/>
            <a:lstStyle/>
            <a:p>
              <a:endParaRPr lang="fr-FR"/>
            </a:p>
          </p:txBody>
        </p:sp>
        <p:sp>
          <p:nvSpPr>
            <p:cNvPr id="6" name="Freeform 6"/>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p:spPr>
          <p:txBody>
            <a:bodyPr/>
            <a:lstStyle/>
            <a:p>
              <a:endParaRPr lang="fr-FR"/>
            </a:p>
          </p:txBody>
        </p:sp>
      </p:grpSp>
      <p:grpSp>
        <p:nvGrpSpPr>
          <p:cNvPr id="7" name="Group 7"/>
          <p:cNvGrpSpPr/>
          <p:nvPr/>
        </p:nvGrpSpPr>
        <p:grpSpPr>
          <a:xfrm>
            <a:off x="11651440" y="3753055"/>
            <a:ext cx="5246391" cy="5246370"/>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24999" r="-24999"/>
              </a:stretch>
            </a:blipFill>
          </p:spPr>
          <p:txBody>
            <a:bodyPr/>
            <a:lstStyle/>
            <a:p>
              <a:endParaRPr lang="fr-FR"/>
            </a:p>
          </p:txBody>
        </p:sp>
      </p:grpSp>
      <p:sp>
        <p:nvSpPr>
          <p:cNvPr id="9" name="TextBox 9"/>
          <p:cNvSpPr txBox="1"/>
          <p:nvPr/>
        </p:nvSpPr>
        <p:spPr>
          <a:xfrm>
            <a:off x="783854" y="4372002"/>
            <a:ext cx="9135285" cy="1457271"/>
          </a:xfrm>
          <a:prstGeom prst="rect">
            <a:avLst/>
          </a:prstGeom>
        </p:spPr>
        <p:txBody>
          <a:bodyPr lIns="0" tIns="0" rIns="0" bIns="0" rtlCol="0" anchor="t">
            <a:spAutoFit/>
          </a:bodyPr>
          <a:lstStyle/>
          <a:p>
            <a:pPr>
              <a:lnSpc>
                <a:spcPts val="11700"/>
              </a:lnSpc>
              <a:spcBef>
                <a:spcPct val="0"/>
              </a:spcBef>
            </a:pPr>
            <a:r>
              <a:rPr lang="en-US" sz="9000" spc="-270">
                <a:solidFill>
                  <a:srgbClr val="FFFFFF"/>
                </a:solidFill>
                <a:latin typeface="Open Sans 2 Bold"/>
              </a:rPr>
              <a:t>3. LA STRATÉGIE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73221" y="2145409"/>
            <a:ext cx="6968371" cy="2523235"/>
            <a:chOff x="0" y="0"/>
            <a:chExt cx="1835291" cy="664556"/>
          </a:xfrm>
        </p:grpSpPr>
        <p:sp>
          <p:nvSpPr>
            <p:cNvPr id="3" name="Freeform 3"/>
            <p:cNvSpPr/>
            <p:nvPr/>
          </p:nvSpPr>
          <p:spPr>
            <a:xfrm>
              <a:off x="0" y="0"/>
              <a:ext cx="1835291" cy="664556"/>
            </a:xfrm>
            <a:custGeom>
              <a:avLst/>
              <a:gdLst/>
              <a:ahLst/>
              <a:cxnLst/>
              <a:rect l="l" t="t" r="r" b="b"/>
              <a:pathLst>
                <a:path w="1835291" h="664556">
                  <a:moveTo>
                    <a:pt x="22220" y="0"/>
                  </a:moveTo>
                  <a:lnTo>
                    <a:pt x="1813071" y="0"/>
                  </a:lnTo>
                  <a:cubicBezTo>
                    <a:pt x="1818964" y="0"/>
                    <a:pt x="1824616" y="2341"/>
                    <a:pt x="1828783" y="6508"/>
                  </a:cubicBezTo>
                  <a:cubicBezTo>
                    <a:pt x="1832950" y="10675"/>
                    <a:pt x="1835291" y="16327"/>
                    <a:pt x="1835291" y="22220"/>
                  </a:cubicBezTo>
                  <a:lnTo>
                    <a:pt x="1835291" y="642335"/>
                  </a:lnTo>
                  <a:cubicBezTo>
                    <a:pt x="1835291" y="648229"/>
                    <a:pt x="1832950" y="653880"/>
                    <a:pt x="1828783" y="658047"/>
                  </a:cubicBezTo>
                  <a:cubicBezTo>
                    <a:pt x="1824616" y="662215"/>
                    <a:pt x="1818964" y="664556"/>
                    <a:pt x="1813071" y="664556"/>
                  </a:cubicBezTo>
                  <a:lnTo>
                    <a:pt x="22220" y="664556"/>
                  </a:lnTo>
                  <a:cubicBezTo>
                    <a:pt x="16327" y="664556"/>
                    <a:pt x="10675" y="662215"/>
                    <a:pt x="6508" y="658047"/>
                  </a:cubicBezTo>
                  <a:cubicBezTo>
                    <a:pt x="2341" y="653880"/>
                    <a:pt x="0" y="648229"/>
                    <a:pt x="0" y="642335"/>
                  </a:cubicBezTo>
                  <a:lnTo>
                    <a:pt x="0" y="22220"/>
                  </a:lnTo>
                  <a:cubicBezTo>
                    <a:pt x="0" y="16327"/>
                    <a:pt x="2341" y="10675"/>
                    <a:pt x="6508" y="6508"/>
                  </a:cubicBezTo>
                  <a:cubicBezTo>
                    <a:pt x="10675" y="2341"/>
                    <a:pt x="16327" y="0"/>
                    <a:pt x="22220" y="0"/>
                  </a:cubicBezTo>
                  <a:close/>
                </a:path>
              </a:pathLst>
            </a:custGeom>
            <a:solidFill>
              <a:srgbClr val="F1EEEE"/>
            </a:solidFill>
          </p:spPr>
          <p:txBody>
            <a:bodyPr/>
            <a:lstStyle/>
            <a:p>
              <a:endParaRPr lang="fr-FR"/>
            </a:p>
          </p:txBody>
        </p:sp>
        <p:sp>
          <p:nvSpPr>
            <p:cNvPr id="4" name="TextBox 4"/>
            <p:cNvSpPr txBox="1"/>
            <p:nvPr/>
          </p:nvSpPr>
          <p:spPr>
            <a:xfrm>
              <a:off x="0" y="-19050"/>
              <a:ext cx="1835291" cy="683606"/>
            </a:xfrm>
            <a:prstGeom prst="rect">
              <a:avLst/>
            </a:prstGeom>
          </p:spPr>
          <p:txBody>
            <a:bodyPr lIns="50800" tIns="50800" rIns="50800" bIns="50800" rtlCol="0" anchor="ctr"/>
            <a:lstStyle/>
            <a:p>
              <a:pPr algn="ctr">
                <a:lnSpc>
                  <a:spcPts val="3120"/>
                </a:lnSpc>
              </a:pPr>
              <a:r>
                <a:rPr lang="en-US" sz="2400">
                  <a:solidFill>
                    <a:srgbClr val="100F0D"/>
                  </a:solidFill>
                  <a:latin typeface="Open Sans 2 Bold"/>
                </a:rPr>
                <a:t>Cible Principale</a:t>
              </a:r>
            </a:p>
            <a:p>
              <a:pPr algn="ctr">
                <a:lnSpc>
                  <a:spcPts val="3120"/>
                </a:lnSpc>
              </a:pPr>
              <a:endParaRPr lang="en-US" sz="2400">
                <a:solidFill>
                  <a:srgbClr val="100F0D"/>
                </a:solidFill>
                <a:latin typeface="Open Sans 2 Bold"/>
              </a:endParaRPr>
            </a:p>
            <a:p>
              <a:pPr>
                <a:lnSpc>
                  <a:spcPts val="3120"/>
                </a:lnSpc>
              </a:pPr>
              <a:r>
                <a:rPr lang="en-US" sz="2400">
                  <a:solidFill>
                    <a:srgbClr val="100F0D"/>
                  </a:solidFill>
                  <a:latin typeface="Open Sans 2"/>
                </a:rPr>
                <a:t>Tous les utilisateurs Sage 100 en France : </a:t>
              </a:r>
            </a:p>
            <a:p>
              <a:pPr marL="518160" lvl="1" indent="-259080">
                <a:lnSpc>
                  <a:spcPts val="3120"/>
                </a:lnSpc>
                <a:buFont typeface="Arial"/>
                <a:buChar char="•"/>
              </a:pPr>
              <a:r>
                <a:rPr lang="en-US" sz="2400">
                  <a:solidFill>
                    <a:srgbClr val="100F0D"/>
                  </a:solidFill>
                  <a:latin typeface="Open Sans 2"/>
                </a:rPr>
                <a:t>eCommerçants </a:t>
              </a:r>
            </a:p>
            <a:p>
              <a:pPr marL="518160" lvl="1" indent="-259080" algn="l">
                <a:lnSpc>
                  <a:spcPts val="3120"/>
                </a:lnSpc>
                <a:buFont typeface="Arial"/>
                <a:buChar char="•"/>
              </a:pPr>
              <a:r>
                <a:rPr lang="en-US" sz="2400">
                  <a:solidFill>
                    <a:srgbClr val="100F0D"/>
                  </a:solidFill>
                  <a:latin typeface="Open Sans 2"/>
                </a:rPr>
                <a:t>Non eCommerçants</a:t>
              </a:r>
            </a:p>
          </p:txBody>
        </p:sp>
      </p:grpSp>
      <p:grpSp>
        <p:nvGrpSpPr>
          <p:cNvPr id="5" name="Group 5"/>
          <p:cNvGrpSpPr/>
          <p:nvPr/>
        </p:nvGrpSpPr>
        <p:grpSpPr>
          <a:xfrm>
            <a:off x="8225665" y="2145409"/>
            <a:ext cx="6968371" cy="2132764"/>
            <a:chOff x="0" y="0"/>
            <a:chExt cx="1835291" cy="561716"/>
          </a:xfrm>
        </p:grpSpPr>
        <p:sp>
          <p:nvSpPr>
            <p:cNvPr id="6" name="Freeform 6"/>
            <p:cNvSpPr/>
            <p:nvPr/>
          </p:nvSpPr>
          <p:spPr>
            <a:xfrm>
              <a:off x="0" y="0"/>
              <a:ext cx="1835291" cy="561716"/>
            </a:xfrm>
            <a:custGeom>
              <a:avLst/>
              <a:gdLst/>
              <a:ahLst/>
              <a:cxnLst/>
              <a:rect l="l" t="t" r="r" b="b"/>
              <a:pathLst>
                <a:path w="1835291" h="561716">
                  <a:moveTo>
                    <a:pt x="22220" y="0"/>
                  </a:moveTo>
                  <a:lnTo>
                    <a:pt x="1813071" y="0"/>
                  </a:lnTo>
                  <a:cubicBezTo>
                    <a:pt x="1818964" y="0"/>
                    <a:pt x="1824616" y="2341"/>
                    <a:pt x="1828783" y="6508"/>
                  </a:cubicBezTo>
                  <a:cubicBezTo>
                    <a:pt x="1832950" y="10675"/>
                    <a:pt x="1835291" y="16327"/>
                    <a:pt x="1835291" y="22220"/>
                  </a:cubicBezTo>
                  <a:lnTo>
                    <a:pt x="1835291" y="539495"/>
                  </a:lnTo>
                  <a:cubicBezTo>
                    <a:pt x="1835291" y="545389"/>
                    <a:pt x="1832950" y="551040"/>
                    <a:pt x="1828783" y="555207"/>
                  </a:cubicBezTo>
                  <a:cubicBezTo>
                    <a:pt x="1824616" y="559375"/>
                    <a:pt x="1818964" y="561716"/>
                    <a:pt x="1813071" y="561716"/>
                  </a:cubicBezTo>
                  <a:lnTo>
                    <a:pt x="22220" y="561716"/>
                  </a:lnTo>
                  <a:cubicBezTo>
                    <a:pt x="16327" y="561716"/>
                    <a:pt x="10675" y="559375"/>
                    <a:pt x="6508" y="555207"/>
                  </a:cubicBezTo>
                  <a:cubicBezTo>
                    <a:pt x="2341" y="551040"/>
                    <a:pt x="0" y="545389"/>
                    <a:pt x="0" y="539495"/>
                  </a:cubicBezTo>
                  <a:lnTo>
                    <a:pt x="0" y="22220"/>
                  </a:lnTo>
                  <a:cubicBezTo>
                    <a:pt x="0" y="16327"/>
                    <a:pt x="2341" y="10675"/>
                    <a:pt x="6508" y="6508"/>
                  </a:cubicBezTo>
                  <a:cubicBezTo>
                    <a:pt x="10675" y="2341"/>
                    <a:pt x="16327" y="0"/>
                    <a:pt x="22220" y="0"/>
                  </a:cubicBezTo>
                  <a:close/>
                </a:path>
              </a:pathLst>
            </a:custGeom>
            <a:solidFill>
              <a:srgbClr val="29B866"/>
            </a:solidFill>
          </p:spPr>
          <p:txBody>
            <a:bodyPr/>
            <a:lstStyle/>
            <a:p>
              <a:endParaRPr lang="fr-FR"/>
            </a:p>
          </p:txBody>
        </p:sp>
        <p:sp>
          <p:nvSpPr>
            <p:cNvPr id="7" name="TextBox 7"/>
            <p:cNvSpPr txBox="1"/>
            <p:nvPr/>
          </p:nvSpPr>
          <p:spPr>
            <a:xfrm>
              <a:off x="0" y="-19050"/>
              <a:ext cx="1835291" cy="580766"/>
            </a:xfrm>
            <a:prstGeom prst="rect">
              <a:avLst/>
            </a:prstGeom>
          </p:spPr>
          <p:txBody>
            <a:bodyPr lIns="50800" tIns="50800" rIns="50800" bIns="50800" rtlCol="0" anchor="ctr"/>
            <a:lstStyle/>
            <a:p>
              <a:pPr algn="ctr">
                <a:lnSpc>
                  <a:spcPts val="3120"/>
                </a:lnSpc>
              </a:pPr>
              <a:r>
                <a:rPr lang="en-US" sz="2400">
                  <a:solidFill>
                    <a:srgbClr val="FFFFFF"/>
                  </a:solidFill>
                  <a:latin typeface="Open Sans 2 Bold"/>
                </a:rPr>
                <a:t>Coeur de cible </a:t>
              </a:r>
            </a:p>
            <a:p>
              <a:pPr algn="ctr">
                <a:lnSpc>
                  <a:spcPts val="3120"/>
                </a:lnSpc>
              </a:pPr>
              <a:r>
                <a:rPr lang="en-US" sz="2400">
                  <a:solidFill>
                    <a:srgbClr val="FFFFFF"/>
                  </a:solidFill>
                  <a:latin typeface="Open Sans 2"/>
                </a:rPr>
                <a:t>Clients Sage 100 Atoo Next</a:t>
              </a:r>
            </a:p>
          </p:txBody>
        </p:sp>
      </p:grpSp>
      <p:sp>
        <p:nvSpPr>
          <p:cNvPr id="8" name="TextBox 8"/>
          <p:cNvSpPr txBox="1"/>
          <p:nvPr/>
        </p:nvSpPr>
        <p:spPr>
          <a:xfrm>
            <a:off x="573221" y="716625"/>
            <a:ext cx="18739648" cy="681301"/>
          </a:xfrm>
          <a:prstGeom prst="rect">
            <a:avLst/>
          </a:prstGeom>
        </p:spPr>
        <p:txBody>
          <a:bodyPr lIns="0" tIns="0" rIns="0" bIns="0" rtlCol="0" anchor="t">
            <a:spAutoFit/>
          </a:bodyPr>
          <a:lstStyle/>
          <a:p>
            <a:pPr>
              <a:lnSpc>
                <a:spcPts val="5390"/>
              </a:lnSpc>
            </a:pPr>
            <a:r>
              <a:rPr lang="en-US" sz="4900">
                <a:solidFill>
                  <a:srgbClr val="29B866"/>
                </a:solidFill>
                <a:latin typeface="Open Sans 2 Bold"/>
              </a:rPr>
              <a:t>Le marché </a:t>
            </a:r>
            <a:r>
              <a:rPr lang="en-US" sz="4900">
                <a:solidFill>
                  <a:srgbClr val="2B2B2B"/>
                </a:solidFill>
                <a:latin typeface="Open Sans 2 Bold"/>
              </a:rPr>
              <a:t>de Wise Up Scribe </a:t>
            </a:r>
          </a:p>
        </p:txBody>
      </p:sp>
      <p:grpSp>
        <p:nvGrpSpPr>
          <p:cNvPr id="9" name="Group 9"/>
          <p:cNvGrpSpPr/>
          <p:nvPr/>
        </p:nvGrpSpPr>
        <p:grpSpPr>
          <a:xfrm>
            <a:off x="10702134" y="6652164"/>
            <a:ext cx="5315628" cy="1430716"/>
            <a:chOff x="0" y="0"/>
            <a:chExt cx="1400001" cy="376814"/>
          </a:xfrm>
        </p:grpSpPr>
        <p:sp>
          <p:nvSpPr>
            <p:cNvPr id="10" name="Freeform 10"/>
            <p:cNvSpPr/>
            <p:nvPr/>
          </p:nvSpPr>
          <p:spPr>
            <a:xfrm>
              <a:off x="0" y="0"/>
              <a:ext cx="1400001" cy="376814"/>
            </a:xfrm>
            <a:custGeom>
              <a:avLst/>
              <a:gdLst/>
              <a:ahLst/>
              <a:cxnLst/>
              <a:rect l="l" t="t" r="r" b="b"/>
              <a:pathLst>
                <a:path w="1400001" h="376814">
                  <a:moveTo>
                    <a:pt x="29129" y="0"/>
                  </a:moveTo>
                  <a:lnTo>
                    <a:pt x="1370872" y="0"/>
                  </a:lnTo>
                  <a:cubicBezTo>
                    <a:pt x="1386959" y="0"/>
                    <a:pt x="1400001" y="13041"/>
                    <a:pt x="1400001" y="29129"/>
                  </a:cubicBezTo>
                  <a:lnTo>
                    <a:pt x="1400001" y="347685"/>
                  </a:lnTo>
                  <a:cubicBezTo>
                    <a:pt x="1400001" y="363773"/>
                    <a:pt x="1386959" y="376814"/>
                    <a:pt x="1370872" y="376814"/>
                  </a:cubicBezTo>
                  <a:lnTo>
                    <a:pt x="29129" y="376814"/>
                  </a:lnTo>
                  <a:cubicBezTo>
                    <a:pt x="21403" y="376814"/>
                    <a:pt x="13994" y="373745"/>
                    <a:pt x="8532" y="368282"/>
                  </a:cubicBezTo>
                  <a:cubicBezTo>
                    <a:pt x="3069" y="362820"/>
                    <a:pt x="0" y="355411"/>
                    <a:pt x="0" y="347685"/>
                  </a:cubicBezTo>
                  <a:lnTo>
                    <a:pt x="0" y="29129"/>
                  </a:lnTo>
                  <a:cubicBezTo>
                    <a:pt x="0" y="13041"/>
                    <a:pt x="13041" y="0"/>
                    <a:pt x="29129" y="0"/>
                  </a:cubicBezTo>
                  <a:close/>
                </a:path>
              </a:pathLst>
            </a:custGeom>
            <a:solidFill>
              <a:srgbClr val="F7F7F7"/>
            </a:solidFill>
            <a:ln cap="sq">
              <a:noFill/>
              <a:prstDash val="solid"/>
              <a:miter/>
            </a:ln>
          </p:spPr>
          <p:txBody>
            <a:bodyPr/>
            <a:lstStyle/>
            <a:p>
              <a:endParaRPr lang="fr-FR"/>
            </a:p>
          </p:txBody>
        </p:sp>
        <p:sp>
          <p:nvSpPr>
            <p:cNvPr id="11" name="TextBox 11"/>
            <p:cNvSpPr txBox="1"/>
            <p:nvPr/>
          </p:nvSpPr>
          <p:spPr>
            <a:xfrm>
              <a:off x="0" y="-19050"/>
              <a:ext cx="1400001" cy="395864"/>
            </a:xfrm>
            <a:prstGeom prst="rect">
              <a:avLst/>
            </a:prstGeom>
          </p:spPr>
          <p:txBody>
            <a:bodyPr lIns="50800" tIns="50800" rIns="50800" bIns="50800" rtlCol="0" anchor="ctr"/>
            <a:lstStyle/>
            <a:p>
              <a:pPr marL="518160" lvl="1" indent="-259080" algn="l">
                <a:lnSpc>
                  <a:spcPts val="3120"/>
                </a:lnSpc>
                <a:spcBef>
                  <a:spcPct val="0"/>
                </a:spcBef>
                <a:buFont typeface="Arial"/>
                <a:buChar char="•"/>
              </a:pPr>
              <a:r>
                <a:rPr lang="en-US" sz="2400" u="none" strike="noStrike">
                  <a:solidFill>
                    <a:srgbClr val="000000"/>
                  </a:solidFill>
                  <a:latin typeface="Open Sans 2"/>
                </a:rPr>
                <a:t>Clients directs AN utilisant au moins 1 module Wise Up </a:t>
              </a:r>
            </a:p>
          </p:txBody>
        </p:sp>
      </p:grpSp>
      <p:grpSp>
        <p:nvGrpSpPr>
          <p:cNvPr id="12" name="Group 12"/>
          <p:cNvGrpSpPr/>
          <p:nvPr/>
        </p:nvGrpSpPr>
        <p:grpSpPr>
          <a:xfrm>
            <a:off x="9170258" y="4759664"/>
            <a:ext cx="4603536" cy="1411009"/>
            <a:chOff x="0" y="0"/>
            <a:chExt cx="1212454" cy="371624"/>
          </a:xfrm>
        </p:grpSpPr>
        <p:sp>
          <p:nvSpPr>
            <p:cNvPr id="13" name="Freeform 13"/>
            <p:cNvSpPr/>
            <p:nvPr/>
          </p:nvSpPr>
          <p:spPr>
            <a:xfrm>
              <a:off x="0" y="0"/>
              <a:ext cx="1212454" cy="371624"/>
            </a:xfrm>
            <a:custGeom>
              <a:avLst/>
              <a:gdLst/>
              <a:ahLst/>
              <a:cxnLst/>
              <a:rect l="l" t="t" r="r" b="b"/>
              <a:pathLst>
                <a:path w="1212454" h="371624">
                  <a:moveTo>
                    <a:pt x="33635" y="0"/>
                  </a:moveTo>
                  <a:lnTo>
                    <a:pt x="1178819" y="0"/>
                  </a:lnTo>
                  <a:cubicBezTo>
                    <a:pt x="1187740" y="0"/>
                    <a:pt x="1196295" y="3544"/>
                    <a:pt x="1202603" y="9851"/>
                  </a:cubicBezTo>
                  <a:cubicBezTo>
                    <a:pt x="1208910" y="16159"/>
                    <a:pt x="1212454" y="24714"/>
                    <a:pt x="1212454" y="33635"/>
                  </a:cubicBezTo>
                  <a:lnTo>
                    <a:pt x="1212454" y="337989"/>
                  </a:lnTo>
                  <a:cubicBezTo>
                    <a:pt x="1212454" y="356565"/>
                    <a:pt x="1197395" y="371624"/>
                    <a:pt x="1178819" y="371624"/>
                  </a:cubicBezTo>
                  <a:lnTo>
                    <a:pt x="33635" y="371624"/>
                  </a:lnTo>
                  <a:cubicBezTo>
                    <a:pt x="15059" y="371624"/>
                    <a:pt x="0" y="356565"/>
                    <a:pt x="0" y="337989"/>
                  </a:cubicBezTo>
                  <a:lnTo>
                    <a:pt x="0" y="33635"/>
                  </a:lnTo>
                  <a:cubicBezTo>
                    <a:pt x="0" y="15059"/>
                    <a:pt x="15059" y="0"/>
                    <a:pt x="33635" y="0"/>
                  </a:cubicBezTo>
                  <a:close/>
                </a:path>
              </a:pathLst>
            </a:custGeom>
            <a:solidFill>
              <a:srgbClr val="F7F7F7"/>
            </a:solidFill>
          </p:spPr>
          <p:txBody>
            <a:bodyPr/>
            <a:lstStyle/>
            <a:p>
              <a:endParaRPr lang="fr-FR"/>
            </a:p>
          </p:txBody>
        </p:sp>
        <p:sp>
          <p:nvSpPr>
            <p:cNvPr id="14" name="TextBox 14"/>
            <p:cNvSpPr txBox="1"/>
            <p:nvPr/>
          </p:nvSpPr>
          <p:spPr>
            <a:xfrm>
              <a:off x="0" y="-19050"/>
              <a:ext cx="1212454" cy="390674"/>
            </a:xfrm>
            <a:prstGeom prst="rect">
              <a:avLst/>
            </a:prstGeom>
          </p:spPr>
          <p:txBody>
            <a:bodyPr lIns="50800" tIns="50800" rIns="50800" bIns="50800" rtlCol="0" anchor="ctr"/>
            <a:lstStyle/>
            <a:p>
              <a:pPr marL="518160" lvl="1" indent="-259080" algn="l">
                <a:lnSpc>
                  <a:spcPts val="3120"/>
                </a:lnSpc>
                <a:buFont typeface="Arial"/>
                <a:buChar char="•"/>
              </a:pPr>
              <a:r>
                <a:rPr lang="en-US" sz="2400">
                  <a:solidFill>
                    <a:srgbClr val="000000"/>
                  </a:solidFill>
                  <a:latin typeface="Open Sans 2"/>
                </a:rPr>
                <a:t>Clients directs AN utilisant Sage et Atoo-Sync Gescom </a:t>
              </a:r>
            </a:p>
          </p:txBody>
        </p:sp>
      </p:grpSp>
      <p:grpSp>
        <p:nvGrpSpPr>
          <p:cNvPr id="15" name="Group 15"/>
          <p:cNvGrpSpPr/>
          <p:nvPr/>
        </p:nvGrpSpPr>
        <p:grpSpPr>
          <a:xfrm>
            <a:off x="12220033" y="8617730"/>
            <a:ext cx="4603536" cy="1281141"/>
            <a:chOff x="0" y="0"/>
            <a:chExt cx="1212454" cy="337420"/>
          </a:xfrm>
        </p:grpSpPr>
        <p:sp>
          <p:nvSpPr>
            <p:cNvPr id="16" name="Freeform 16"/>
            <p:cNvSpPr/>
            <p:nvPr/>
          </p:nvSpPr>
          <p:spPr>
            <a:xfrm>
              <a:off x="0" y="0"/>
              <a:ext cx="1212454" cy="337420"/>
            </a:xfrm>
            <a:custGeom>
              <a:avLst/>
              <a:gdLst/>
              <a:ahLst/>
              <a:cxnLst/>
              <a:rect l="l" t="t" r="r" b="b"/>
              <a:pathLst>
                <a:path w="1212454" h="337420">
                  <a:moveTo>
                    <a:pt x="33635" y="0"/>
                  </a:moveTo>
                  <a:lnTo>
                    <a:pt x="1178819" y="0"/>
                  </a:lnTo>
                  <a:cubicBezTo>
                    <a:pt x="1187740" y="0"/>
                    <a:pt x="1196295" y="3544"/>
                    <a:pt x="1202603" y="9851"/>
                  </a:cubicBezTo>
                  <a:cubicBezTo>
                    <a:pt x="1208910" y="16159"/>
                    <a:pt x="1212454" y="24714"/>
                    <a:pt x="1212454" y="33635"/>
                  </a:cubicBezTo>
                  <a:lnTo>
                    <a:pt x="1212454" y="303785"/>
                  </a:lnTo>
                  <a:cubicBezTo>
                    <a:pt x="1212454" y="322361"/>
                    <a:pt x="1197395" y="337420"/>
                    <a:pt x="1178819" y="337420"/>
                  </a:cubicBezTo>
                  <a:lnTo>
                    <a:pt x="33635" y="337420"/>
                  </a:lnTo>
                  <a:cubicBezTo>
                    <a:pt x="24714" y="337420"/>
                    <a:pt x="16159" y="333876"/>
                    <a:pt x="9851" y="327568"/>
                  </a:cubicBezTo>
                  <a:cubicBezTo>
                    <a:pt x="3544" y="321261"/>
                    <a:pt x="0" y="312706"/>
                    <a:pt x="0" y="303785"/>
                  </a:cubicBezTo>
                  <a:lnTo>
                    <a:pt x="0" y="33635"/>
                  </a:lnTo>
                  <a:cubicBezTo>
                    <a:pt x="0" y="15059"/>
                    <a:pt x="15059" y="0"/>
                    <a:pt x="33635" y="0"/>
                  </a:cubicBezTo>
                  <a:close/>
                </a:path>
              </a:pathLst>
            </a:custGeom>
            <a:solidFill>
              <a:srgbClr val="F7F7F7"/>
            </a:solidFill>
            <a:ln cap="sq">
              <a:noFill/>
              <a:prstDash val="solid"/>
              <a:miter/>
            </a:ln>
          </p:spPr>
          <p:txBody>
            <a:bodyPr/>
            <a:lstStyle/>
            <a:p>
              <a:endParaRPr lang="fr-FR"/>
            </a:p>
          </p:txBody>
        </p:sp>
        <p:sp>
          <p:nvSpPr>
            <p:cNvPr id="17" name="TextBox 17"/>
            <p:cNvSpPr txBox="1"/>
            <p:nvPr/>
          </p:nvSpPr>
          <p:spPr>
            <a:xfrm>
              <a:off x="0" y="-19050"/>
              <a:ext cx="1212454" cy="356470"/>
            </a:xfrm>
            <a:prstGeom prst="rect">
              <a:avLst/>
            </a:prstGeom>
          </p:spPr>
          <p:txBody>
            <a:bodyPr lIns="50800" tIns="50800" rIns="50800" bIns="50800" rtlCol="0" anchor="ctr"/>
            <a:lstStyle/>
            <a:p>
              <a:pPr marL="518160" lvl="1" indent="-259080" algn="l">
                <a:lnSpc>
                  <a:spcPts val="3120"/>
                </a:lnSpc>
                <a:spcBef>
                  <a:spcPct val="0"/>
                </a:spcBef>
                <a:buFont typeface="Arial"/>
                <a:buChar char="•"/>
              </a:pPr>
              <a:r>
                <a:rPr lang="en-US" sz="2400" u="none" strike="noStrike">
                  <a:solidFill>
                    <a:srgbClr val="000000"/>
                  </a:solidFill>
                  <a:latin typeface="Open Sans 2"/>
                </a:rPr>
                <a:t> Clients provenant des intégrateurs partenaires</a:t>
              </a:r>
            </a:p>
          </p:txBody>
        </p:sp>
      </p:grpSp>
      <p:sp>
        <p:nvSpPr>
          <p:cNvPr id="18" name="AutoShape 18"/>
          <p:cNvSpPr/>
          <p:nvPr/>
        </p:nvSpPr>
        <p:spPr>
          <a:xfrm flipH="1">
            <a:off x="8400366" y="4278173"/>
            <a:ext cx="0" cy="4980127"/>
          </a:xfrm>
          <a:prstGeom prst="line">
            <a:avLst/>
          </a:prstGeom>
          <a:ln w="38100" cap="flat">
            <a:solidFill>
              <a:srgbClr val="000000"/>
            </a:solidFill>
            <a:prstDash val="solid"/>
            <a:headEnd type="none" w="sm" len="sm"/>
            <a:tailEnd type="none" w="sm" len="sm"/>
          </a:ln>
        </p:spPr>
        <p:txBody>
          <a:bodyPr/>
          <a:lstStyle/>
          <a:p>
            <a:endParaRPr lang="fr-FR"/>
          </a:p>
        </p:txBody>
      </p:sp>
      <p:sp>
        <p:nvSpPr>
          <p:cNvPr id="19" name="AutoShape 19"/>
          <p:cNvSpPr/>
          <p:nvPr/>
        </p:nvSpPr>
        <p:spPr>
          <a:xfrm>
            <a:off x="8400366" y="9239250"/>
            <a:ext cx="3819667" cy="19050"/>
          </a:xfrm>
          <a:prstGeom prst="line">
            <a:avLst/>
          </a:prstGeom>
          <a:ln w="38100" cap="flat">
            <a:solidFill>
              <a:srgbClr val="000000"/>
            </a:solidFill>
            <a:prstDash val="solid"/>
            <a:headEnd type="none" w="sm" len="sm"/>
            <a:tailEnd type="none" w="sm" len="sm"/>
          </a:ln>
        </p:spPr>
        <p:txBody>
          <a:bodyPr/>
          <a:lstStyle/>
          <a:p>
            <a:endParaRPr lang="fr-FR"/>
          </a:p>
        </p:txBody>
      </p:sp>
      <p:sp>
        <p:nvSpPr>
          <p:cNvPr id="20" name="AutoShape 20"/>
          <p:cNvSpPr/>
          <p:nvPr/>
        </p:nvSpPr>
        <p:spPr>
          <a:xfrm>
            <a:off x="8400366" y="7348472"/>
            <a:ext cx="2301768" cy="19050"/>
          </a:xfrm>
          <a:prstGeom prst="line">
            <a:avLst/>
          </a:prstGeom>
          <a:ln w="38100" cap="flat">
            <a:solidFill>
              <a:srgbClr val="000000"/>
            </a:solidFill>
            <a:prstDash val="solid"/>
            <a:headEnd type="none" w="sm" len="sm"/>
            <a:tailEnd type="none" w="sm" len="sm"/>
          </a:ln>
        </p:spPr>
        <p:txBody>
          <a:bodyPr/>
          <a:lstStyle/>
          <a:p>
            <a:endParaRPr lang="fr-FR"/>
          </a:p>
        </p:txBody>
      </p:sp>
      <p:sp>
        <p:nvSpPr>
          <p:cNvPr id="21" name="AutoShape 21"/>
          <p:cNvSpPr/>
          <p:nvPr/>
        </p:nvSpPr>
        <p:spPr>
          <a:xfrm flipV="1">
            <a:off x="8400366" y="5465169"/>
            <a:ext cx="769892" cy="19050"/>
          </a:xfrm>
          <a:prstGeom prst="line">
            <a:avLst/>
          </a:prstGeom>
          <a:ln w="38100" cap="flat">
            <a:solidFill>
              <a:srgbClr val="000000"/>
            </a:solidFill>
            <a:prstDash val="solid"/>
            <a:headEnd type="none" w="sm" len="sm"/>
            <a:tailEnd type="none" w="sm" len="sm"/>
          </a:ln>
        </p:spPr>
        <p:txBody>
          <a:bodyPr/>
          <a:lstStyle/>
          <a:p>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681794" y="2282474"/>
          <a:ext cx="13390517" cy="6037621"/>
        </p:xfrm>
        <a:graphic>
          <a:graphicData uri="http://schemas.openxmlformats.org/drawingml/2006/table">
            <a:tbl>
              <a:tblPr/>
              <a:tblGrid>
                <a:gridCol w="2769556">
                  <a:extLst>
                    <a:ext uri="{9D8B030D-6E8A-4147-A177-3AD203B41FA5}">
                      <a16:colId xmlns:a16="http://schemas.microsoft.com/office/drawing/2014/main" val="20000"/>
                    </a:ext>
                  </a:extLst>
                </a:gridCol>
                <a:gridCol w="3421741">
                  <a:extLst>
                    <a:ext uri="{9D8B030D-6E8A-4147-A177-3AD203B41FA5}">
                      <a16:colId xmlns:a16="http://schemas.microsoft.com/office/drawing/2014/main" val="20001"/>
                    </a:ext>
                  </a:extLst>
                </a:gridCol>
                <a:gridCol w="2482990">
                  <a:extLst>
                    <a:ext uri="{9D8B030D-6E8A-4147-A177-3AD203B41FA5}">
                      <a16:colId xmlns:a16="http://schemas.microsoft.com/office/drawing/2014/main" val="20002"/>
                    </a:ext>
                  </a:extLst>
                </a:gridCol>
                <a:gridCol w="4716230">
                  <a:extLst>
                    <a:ext uri="{9D8B030D-6E8A-4147-A177-3AD203B41FA5}">
                      <a16:colId xmlns:a16="http://schemas.microsoft.com/office/drawing/2014/main" val="20003"/>
                    </a:ext>
                  </a:extLst>
                </a:gridCol>
              </a:tblGrid>
              <a:tr h="783696">
                <a:tc>
                  <a:txBody>
                    <a:bodyPr/>
                    <a:lstStyle/>
                    <a:p>
                      <a:pPr algn="ctr">
                        <a:lnSpc>
                          <a:spcPts val="2520"/>
                        </a:lnSpc>
                        <a:defRPr/>
                      </a:pP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2 Bold"/>
                        </a:rPr>
                        <a:t>Clients directs</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29B866"/>
                    </a:solidFill>
                  </a:tcPr>
                </a:tc>
                <a:tc>
                  <a:txBody>
                    <a:bodyPr/>
                    <a:lstStyle/>
                    <a:p>
                      <a:pPr algn="ctr">
                        <a:lnSpc>
                          <a:spcPts val="2520"/>
                        </a:lnSpc>
                        <a:defRPr/>
                      </a:pPr>
                      <a:r>
                        <a:rPr lang="en-US" sz="1800">
                          <a:solidFill>
                            <a:srgbClr val="FFFFFF"/>
                          </a:solidFill>
                          <a:latin typeface="Open Sans 2 Bold"/>
                        </a:rPr>
                        <a:t>Objectif</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29B866"/>
                    </a:solidFill>
                  </a:tcPr>
                </a:tc>
                <a:tc>
                  <a:txBody>
                    <a:bodyPr/>
                    <a:lstStyle/>
                    <a:p>
                      <a:pPr algn="ctr">
                        <a:lnSpc>
                          <a:spcPts val="2520"/>
                        </a:lnSpc>
                        <a:defRPr/>
                      </a:pPr>
                      <a:r>
                        <a:rPr lang="en-US" sz="1800">
                          <a:solidFill>
                            <a:srgbClr val="000000"/>
                          </a:solidFill>
                          <a:latin typeface="Open Sans 2 Bold"/>
                        </a:rPr>
                        <a:t>Clients provenant des intégrateurs</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6D3D3"/>
                    </a:solidFill>
                  </a:tcPr>
                </a:tc>
                <a:extLst>
                  <a:ext uri="{0D108BD9-81ED-4DB2-BD59-A6C34878D82A}">
                    <a16:rowId xmlns:a16="http://schemas.microsoft.com/office/drawing/2014/main" val="10000"/>
                  </a:ext>
                </a:extLst>
              </a:tr>
              <a:tr h="551752">
                <a:tc>
                  <a:txBody>
                    <a:bodyPr/>
                    <a:lstStyle/>
                    <a:p>
                      <a:pPr algn="ctr">
                        <a:lnSpc>
                          <a:spcPts val="2520"/>
                        </a:lnSpc>
                        <a:defRPr/>
                      </a:pPr>
                      <a:r>
                        <a:rPr lang="en-US" sz="1800">
                          <a:solidFill>
                            <a:srgbClr val="000000"/>
                          </a:solidFill>
                          <a:latin typeface="Open Sans 2"/>
                        </a:rPr>
                        <a:t>ASGC Sage 100</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207</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16 (8%)</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58</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83696">
                <a:tc>
                  <a:txBody>
                    <a:bodyPr/>
                    <a:lstStyle/>
                    <a:p>
                      <a:pPr algn="ctr">
                        <a:lnSpc>
                          <a:spcPts val="2520"/>
                        </a:lnSpc>
                        <a:defRPr/>
                      </a:pPr>
                      <a:r>
                        <a:rPr lang="en-US" sz="1800">
                          <a:solidFill>
                            <a:srgbClr val="000000"/>
                          </a:solidFill>
                          <a:latin typeface="Open Sans 2"/>
                        </a:rPr>
                        <a:t>ASGC + Wise Up Papyrus</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6</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1 (10%)</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0</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83696">
                <a:tc>
                  <a:txBody>
                    <a:bodyPr/>
                    <a:lstStyle/>
                    <a:p>
                      <a:pPr algn="ctr">
                        <a:lnSpc>
                          <a:spcPts val="2520"/>
                        </a:lnSpc>
                        <a:defRPr/>
                      </a:pPr>
                      <a:r>
                        <a:rPr lang="en-US" sz="1800">
                          <a:solidFill>
                            <a:srgbClr val="000000"/>
                          </a:solidFill>
                          <a:latin typeface="Open Sans 2"/>
                        </a:rPr>
                        <a:t>ASGC + Wise Up Skate</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22</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5 (20%)</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6</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83696">
                <a:tc>
                  <a:txBody>
                    <a:bodyPr/>
                    <a:lstStyle/>
                    <a:p>
                      <a:pPr algn="ctr">
                        <a:lnSpc>
                          <a:spcPts val="2520"/>
                        </a:lnSpc>
                        <a:defRPr/>
                      </a:pPr>
                      <a:r>
                        <a:rPr lang="en-US" sz="1800">
                          <a:solidFill>
                            <a:srgbClr val="000000"/>
                          </a:solidFill>
                          <a:latin typeface="Open Sans 2"/>
                        </a:rPr>
                        <a:t>ASGC + Wise Up Papyrus + Wise Up Skate</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4</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2 (50%)</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0</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3696">
                <a:tc>
                  <a:txBody>
                    <a:bodyPr/>
                    <a:lstStyle/>
                    <a:p>
                      <a:pPr algn="ctr">
                        <a:lnSpc>
                          <a:spcPts val="2520"/>
                        </a:lnSpc>
                        <a:defRPr/>
                      </a:pPr>
                      <a:r>
                        <a:rPr lang="en-US" sz="1800">
                          <a:solidFill>
                            <a:srgbClr val="000000"/>
                          </a:solidFill>
                          <a:latin typeface="Open Sans 2"/>
                        </a:rPr>
                        <a:t>Wise Up Skate</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8</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1 (20%)</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50</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83696">
                <a:tc>
                  <a:txBody>
                    <a:bodyPr/>
                    <a:lstStyle/>
                    <a:p>
                      <a:pPr algn="ctr">
                        <a:lnSpc>
                          <a:spcPts val="2520"/>
                        </a:lnSpc>
                        <a:defRPr/>
                      </a:pPr>
                      <a:r>
                        <a:rPr lang="en-US" sz="1800">
                          <a:solidFill>
                            <a:srgbClr val="000000"/>
                          </a:solidFill>
                          <a:latin typeface="Open Sans 2"/>
                        </a:rPr>
                        <a:t>Wise Up Papyrus </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1</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1 (100%)</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a:rPr>
                        <a:t>2</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83696">
                <a:tc>
                  <a:txBody>
                    <a:bodyPr/>
                    <a:lstStyle/>
                    <a:p>
                      <a:pPr algn="ctr">
                        <a:lnSpc>
                          <a:spcPts val="2520"/>
                        </a:lnSpc>
                        <a:defRPr/>
                      </a:pPr>
                      <a:r>
                        <a:rPr lang="en-US" sz="1800">
                          <a:solidFill>
                            <a:srgbClr val="000000"/>
                          </a:solidFill>
                          <a:latin typeface="Open Sans 2 Bold"/>
                        </a:rPr>
                        <a:t>Total</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Bold"/>
                        </a:rPr>
                        <a:t>239</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Bold"/>
                        </a:rPr>
                        <a:t>24 (10%)</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1800">
                          <a:solidFill>
                            <a:srgbClr val="000000"/>
                          </a:solidFill>
                          <a:latin typeface="Open Sans 2 Bold"/>
                        </a:rPr>
                        <a:t>116</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TextBox 3"/>
          <p:cNvSpPr txBox="1"/>
          <p:nvPr/>
        </p:nvSpPr>
        <p:spPr>
          <a:xfrm>
            <a:off x="545601" y="751655"/>
            <a:ext cx="16713699" cy="837239"/>
          </a:xfrm>
          <a:prstGeom prst="rect">
            <a:avLst/>
          </a:prstGeom>
        </p:spPr>
        <p:txBody>
          <a:bodyPr lIns="0" tIns="0" rIns="0" bIns="0" rtlCol="0" anchor="t">
            <a:spAutoFit/>
          </a:bodyPr>
          <a:lstStyle/>
          <a:p>
            <a:pPr>
              <a:lnSpc>
                <a:spcPts val="6517"/>
              </a:lnSpc>
            </a:pPr>
            <a:r>
              <a:rPr lang="en-US" sz="5925">
                <a:solidFill>
                  <a:srgbClr val="29B866"/>
                </a:solidFill>
                <a:latin typeface="Open Sans 2 Bold"/>
              </a:rPr>
              <a:t>Année 1 : Objectifs </a:t>
            </a:r>
            <a:r>
              <a:rPr lang="en-US" sz="5925">
                <a:solidFill>
                  <a:srgbClr val="000000"/>
                </a:solidFill>
                <a:latin typeface="Open Sans 2 Bold"/>
              </a:rPr>
              <a:t>BDD Atoo Next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395871" y="3085046"/>
            <a:ext cx="1013631" cy="256912"/>
            <a:chOff x="0" y="0"/>
            <a:chExt cx="2004282" cy="508000"/>
          </a:xfrm>
        </p:grpSpPr>
        <p:sp>
          <p:nvSpPr>
            <p:cNvPr id="3" name="Freeform 3"/>
            <p:cNvSpPr/>
            <p:nvPr/>
          </p:nvSpPr>
          <p:spPr>
            <a:xfrm>
              <a:off x="1555972"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5" y="408940"/>
                    <a:pt x="408940" y="317396"/>
                    <a:pt x="408940" y="204470"/>
                  </a:cubicBezTo>
                  <a:cubicBezTo>
                    <a:pt x="408940" y="91544"/>
                    <a:pt x="317395" y="0"/>
                    <a:pt x="204470" y="0"/>
                  </a:cubicBezTo>
                  <a:close/>
                </a:path>
              </a:pathLst>
            </a:custGeom>
            <a:solidFill>
              <a:srgbClr val="000000">
                <a:alpha val="0"/>
              </a:srgbClr>
            </a:solidFill>
          </p:spPr>
          <p:txBody>
            <a:bodyPr/>
            <a:lstStyle/>
            <a:p>
              <a:endParaRPr lang="fr-FR"/>
            </a:p>
          </p:txBody>
        </p:sp>
        <p:sp>
          <p:nvSpPr>
            <p:cNvPr id="4" name="Freeform 4"/>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29B866"/>
            </a:solidFill>
          </p:spPr>
          <p:txBody>
            <a:bodyPr/>
            <a:lstStyle/>
            <a:p>
              <a:endParaRPr lang="fr-FR"/>
            </a:p>
          </p:txBody>
        </p:sp>
      </p:grpSp>
      <p:grpSp>
        <p:nvGrpSpPr>
          <p:cNvPr id="5" name="Group 5"/>
          <p:cNvGrpSpPr/>
          <p:nvPr/>
        </p:nvGrpSpPr>
        <p:grpSpPr>
          <a:xfrm rot="5400000">
            <a:off x="15454865" y="3186051"/>
            <a:ext cx="1013631" cy="256912"/>
            <a:chOff x="0" y="0"/>
            <a:chExt cx="2004282" cy="508000"/>
          </a:xfrm>
        </p:grpSpPr>
        <p:sp>
          <p:nvSpPr>
            <p:cNvPr id="6" name="Freeform 6"/>
            <p:cNvSpPr/>
            <p:nvPr/>
          </p:nvSpPr>
          <p:spPr>
            <a:xfrm>
              <a:off x="1555972"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5" y="408940"/>
                    <a:pt x="408940" y="317396"/>
                    <a:pt x="408940" y="204470"/>
                  </a:cubicBezTo>
                  <a:cubicBezTo>
                    <a:pt x="408940" y="91544"/>
                    <a:pt x="317395" y="0"/>
                    <a:pt x="204470" y="0"/>
                  </a:cubicBezTo>
                  <a:close/>
                </a:path>
              </a:pathLst>
            </a:custGeom>
            <a:solidFill>
              <a:srgbClr val="000000">
                <a:alpha val="0"/>
              </a:srgbClr>
            </a:solidFill>
          </p:spPr>
          <p:txBody>
            <a:bodyPr/>
            <a:lstStyle/>
            <a:p>
              <a:endParaRPr lang="fr-FR"/>
            </a:p>
          </p:txBody>
        </p:sp>
        <p:sp>
          <p:nvSpPr>
            <p:cNvPr id="7" name="Freeform 7"/>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29B866"/>
            </a:solidFill>
          </p:spPr>
          <p:txBody>
            <a:bodyPr/>
            <a:lstStyle/>
            <a:p>
              <a:endParaRPr lang="fr-FR"/>
            </a:p>
          </p:txBody>
        </p:sp>
      </p:grpSp>
      <p:grpSp>
        <p:nvGrpSpPr>
          <p:cNvPr id="8" name="Group 8"/>
          <p:cNvGrpSpPr/>
          <p:nvPr/>
        </p:nvGrpSpPr>
        <p:grpSpPr>
          <a:xfrm rot="5400000">
            <a:off x="1681844" y="3186051"/>
            <a:ext cx="1013631" cy="256912"/>
            <a:chOff x="0" y="0"/>
            <a:chExt cx="2004282" cy="508000"/>
          </a:xfrm>
        </p:grpSpPr>
        <p:sp>
          <p:nvSpPr>
            <p:cNvPr id="9" name="Freeform 9"/>
            <p:cNvSpPr/>
            <p:nvPr/>
          </p:nvSpPr>
          <p:spPr>
            <a:xfrm>
              <a:off x="1555972" y="49530"/>
              <a:ext cx="408940" cy="408940"/>
            </a:xfrm>
            <a:custGeom>
              <a:avLst/>
              <a:gdLst/>
              <a:ahLst/>
              <a:cxnLst/>
              <a:rect l="l" t="t" r="r" b="b"/>
              <a:pathLst>
                <a:path w="408940" h="408940">
                  <a:moveTo>
                    <a:pt x="204470" y="0"/>
                  </a:moveTo>
                  <a:cubicBezTo>
                    <a:pt x="91544" y="0"/>
                    <a:pt x="0" y="91544"/>
                    <a:pt x="0" y="204470"/>
                  </a:cubicBezTo>
                  <a:cubicBezTo>
                    <a:pt x="0" y="317396"/>
                    <a:pt x="91544" y="408940"/>
                    <a:pt x="204470" y="408940"/>
                  </a:cubicBezTo>
                  <a:cubicBezTo>
                    <a:pt x="317395" y="408940"/>
                    <a:pt x="408940" y="317396"/>
                    <a:pt x="408940" y="204470"/>
                  </a:cubicBezTo>
                  <a:cubicBezTo>
                    <a:pt x="408940" y="91544"/>
                    <a:pt x="317395" y="0"/>
                    <a:pt x="204470" y="0"/>
                  </a:cubicBezTo>
                  <a:close/>
                </a:path>
              </a:pathLst>
            </a:custGeom>
            <a:solidFill>
              <a:srgbClr val="000000">
                <a:alpha val="0"/>
              </a:srgbClr>
            </a:solidFill>
          </p:spPr>
          <p:txBody>
            <a:bodyPr/>
            <a:lstStyle/>
            <a:p>
              <a:endParaRPr lang="fr-FR"/>
            </a:p>
          </p:txBody>
        </p:sp>
        <p:sp>
          <p:nvSpPr>
            <p:cNvPr id="10" name="Freeform 10"/>
            <p:cNvSpPr/>
            <p:nvPr/>
          </p:nvSpPr>
          <p:spPr>
            <a:xfrm>
              <a:off x="0" y="11430"/>
              <a:ext cx="2004282" cy="485140"/>
            </a:xfrm>
            <a:custGeom>
              <a:avLst/>
              <a:gdLst/>
              <a:ahLst/>
              <a:cxnLst/>
              <a:rect l="l" t="t" r="r" b="b"/>
              <a:pathLst>
                <a:path w="2004282" h="485140">
                  <a:moveTo>
                    <a:pt x="1760442" y="0"/>
                  </a:moveTo>
                  <a:cubicBezTo>
                    <a:pt x="1639792" y="0"/>
                    <a:pt x="1539462" y="88900"/>
                    <a:pt x="1520412" y="204470"/>
                  </a:cubicBezTo>
                  <a:lnTo>
                    <a:pt x="0" y="204470"/>
                  </a:lnTo>
                  <a:lnTo>
                    <a:pt x="0" y="280670"/>
                  </a:lnTo>
                  <a:lnTo>
                    <a:pt x="1521682" y="280670"/>
                  </a:lnTo>
                  <a:cubicBezTo>
                    <a:pt x="1539462" y="396240"/>
                    <a:pt x="1641062" y="485140"/>
                    <a:pt x="1761712" y="485140"/>
                  </a:cubicBezTo>
                  <a:cubicBezTo>
                    <a:pt x="1896332" y="485140"/>
                    <a:pt x="2004282" y="375920"/>
                    <a:pt x="2004282" y="242570"/>
                  </a:cubicBezTo>
                  <a:cubicBezTo>
                    <a:pt x="2004282" y="107950"/>
                    <a:pt x="1895062" y="0"/>
                    <a:pt x="1760442" y="0"/>
                  </a:cubicBezTo>
                  <a:close/>
                  <a:moveTo>
                    <a:pt x="1760442" y="408940"/>
                  </a:moveTo>
                  <a:cubicBezTo>
                    <a:pt x="1669002" y="408940"/>
                    <a:pt x="1594072" y="334010"/>
                    <a:pt x="1594072" y="242570"/>
                  </a:cubicBezTo>
                  <a:cubicBezTo>
                    <a:pt x="1594072" y="151130"/>
                    <a:pt x="1669002" y="76200"/>
                    <a:pt x="1760442" y="76200"/>
                  </a:cubicBezTo>
                  <a:cubicBezTo>
                    <a:pt x="1851882" y="76200"/>
                    <a:pt x="1926812" y="151130"/>
                    <a:pt x="1926812" y="242570"/>
                  </a:cubicBezTo>
                  <a:cubicBezTo>
                    <a:pt x="1928082" y="334010"/>
                    <a:pt x="1853152" y="408940"/>
                    <a:pt x="1760442" y="408940"/>
                  </a:cubicBezTo>
                  <a:close/>
                </a:path>
              </a:pathLst>
            </a:custGeom>
            <a:solidFill>
              <a:srgbClr val="29B866"/>
            </a:solidFill>
          </p:spPr>
          <p:txBody>
            <a:bodyPr/>
            <a:lstStyle/>
            <a:p>
              <a:endParaRPr lang="fr-FR"/>
            </a:p>
          </p:txBody>
        </p:sp>
      </p:grpSp>
      <p:sp>
        <p:nvSpPr>
          <p:cNvPr id="11" name="AutoShape 11"/>
          <p:cNvSpPr/>
          <p:nvPr/>
        </p:nvSpPr>
        <p:spPr>
          <a:xfrm rot="-5400000">
            <a:off x="8980543" y="-4143047"/>
            <a:ext cx="60798" cy="13901478"/>
          </a:xfrm>
          <a:prstGeom prst="rect">
            <a:avLst/>
          </a:prstGeom>
          <a:solidFill>
            <a:srgbClr val="191919">
              <a:alpha val="6667"/>
            </a:srgbClr>
          </a:solidFill>
        </p:spPr>
        <p:txBody>
          <a:bodyPr/>
          <a:lstStyle/>
          <a:p>
            <a:endParaRPr lang="fr-FR"/>
          </a:p>
        </p:txBody>
      </p:sp>
      <p:sp>
        <p:nvSpPr>
          <p:cNvPr id="12" name="Freeform 12"/>
          <p:cNvSpPr/>
          <p:nvPr/>
        </p:nvSpPr>
        <p:spPr>
          <a:xfrm rot="-5400000">
            <a:off x="15488258" y="2303871"/>
            <a:ext cx="946844" cy="946844"/>
          </a:xfrm>
          <a:custGeom>
            <a:avLst/>
            <a:gdLst/>
            <a:ahLst/>
            <a:cxnLst/>
            <a:rect l="l" t="t" r="r" b="b"/>
            <a:pathLst>
              <a:path w="946844" h="946844">
                <a:moveTo>
                  <a:pt x="0" y="0"/>
                </a:moveTo>
                <a:lnTo>
                  <a:pt x="946845" y="0"/>
                </a:lnTo>
                <a:lnTo>
                  <a:pt x="946845" y="946844"/>
                </a:lnTo>
                <a:lnTo>
                  <a:pt x="0" y="9468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3" name="TextBox 13"/>
          <p:cNvSpPr txBox="1"/>
          <p:nvPr/>
        </p:nvSpPr>
        <p:spPr>
          <a:xfrm>
            <a:off x="8624649" y="2436893"/>
            <a:ext cx="556076" cy="441643"/>
          </a:xfrm>
          <a:prstGeom prst="rect">
            <a:avLst/>
          </a:prstGeom>
        </p:spPr>
        <p:txBody>
          <a:bodyPr lIns="0" tIns="0" rIns="0" bIns="0" rtlCol="0" anchor="t">
            <a:spAutoFit/>
          </a:bodyPr>
          <a:lstStyle/>
          <a:p>
            <a:pPr algn="ctr">
              <a:lnSpc>
                <a:spcPts val="3542"/>
              </a:lnSpc>
            </a:pPr>
            <a:r>
              <a:rPr lang="en-US" sz="2724" spc="275">
                <a:solidFill>
                  <a:srgbClr val="FFFFFF"/>
                </a:solidFill>
                <a:latin typeface="Oswald"/>
              </a:rPr>
              <a:t>2</a:t>
            </a:r>
          </a:p>
        </p:txBody>
      </p:sp>
      <p:sp>
        <p:nvSpPr>
          <p:cNvPr id="14" name="Freeform 14"/>
          <p:cNvSpPr/>
          <p:nvPr/>
        </p:nvSpPr>
        <p:spPr>
          <a:xfrm rot="-5400000">
            <a:off x="1715237" y="2303871"/>
            <a:ext cx="946844" cy="946844"/>
          </a:xfrm>
          <a:custGeom>
            <a:avLst/>
            <a:gdLst/>
            <a:ahLst/>
            <a:cxnLst/>
            <a:rect l="l" t="t" r="r" b="b"/>
            <a:pathLst>
              <a:path w="946844" h="946844">
                <a:moveTo>
                  <a:pt x="0" y="0"/>
                </a:moveTo>
                <a:lnTo>
                  <a:pt x="946844" y="0"/>
                </a:lnTo>
                <a:lnTo>
                  <a:pt x="946844" y="946844"/>
                </a:lnTo>
                <a:lnTo>
                  <a:pt x="0" y="9468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5" name="Freeform 15"/>
          <p:cNvSpPr/>
          <p:nvPr/>
        </p:nvSpPr>
        <p:spPr>
          <a:xfrm rot="-5400000">
            <a:off x="8429265" y="2202866"/>
            <a:ext cx="946844" cy="946844"/>
          </a:xfrm>
          <a:custGeom>
            <a:avLst/>
            <a:gdLst/>
            <a:ahLst/>
            <a:cxnLst/>
            <a:rect l="l" t="t" r="r" b="b"/>
            <a:pathLst>
              <a:path w="946844" h="946844">
                <a:moveTo>
                  <a:pt x="0" y="0"/>
                </a:moveTo>
                <a:lnTo>
                  <a:pt x="946844" y="0"/>
                </a:lnTo>
                <a:lnTo>
                  <a:pt x="946844" y="946845"/>
                </a:lnTo>
                <a:lnTo>
                  <a:pt x="0" y="9468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16" name="Group 16"/>
          <p:cNvGrpSpPr/>
          <p:nvPr/>
        </p:nvGrpSpPr>
        <p:grpSpPr>
          <a:xfrm>
            <a:off x="5380635" y="7629209"/>
            <a:ext cx="1505623" cy="1165916"/>
            <a:chOff x="0" y="0"/>
            <a:chExt cx="1737215" cy="1345255"/>
          </a:xfrm>
        </p:grpSpPr>
        <p:sp>
          <p:nvSpPr>
            <p:cNvPr id="17" name="Freeform 17"/>
            <p:cNvSpPr/>
            <p:nvPr/>
          </p:nvSpPr>
          <p:spPr>
            <a:xfrm>
              <a:off x="0" y="0"/>
              <a:ext cx="1737215" cy="1345255"/>
            </a:xfrm>
            <a:custGeom>
              <a:avLst/>
              <a:gdLst/>
              <a:ahLst/>
              <a:cxnLst/>
              <a:rect l="l" t="t" r="r" b="b"/>
              <a:pathLst>
                <a:path w="1737215" h="1345255">
                  <a:moveTo>
                    <a:pt x="1612755" y="1345255"/>
                  </a:moveTo>
                  <a:lnTo>
                    <a:pt x="124460" y="1345255"/>
                  </a:lnTo>
                  <a:cubicBezTo>
                    <a:pt x="55880" y="1345255"/>
                    <a:pt x="0" y="1289375"/>
                    <a:pt x="0" y="1220795"/>
                  </a:cubicBezTo>
                  <a:lnTo>
                    <a:pt x="0" y="124460"/>
                  </a:lnTo>
                  <a:cubicBezTo>
                    <a:pt x="0" y="55880"/>
                    <a:pt x="55880" y="0"/>
                    <a:pt x="124460" y="0"/>
                  </a:cubicBezTo>
                  <a:lnTo>
                    <a:pt x="1612755" y="0"/>
                  </a:lnTo>
                  <a:cubicBezTo>
                    <a:pt x="1681335" y="0"/>
                    <a:pt x="1737215" y="55880"/>
                    <a:pt x="1737215" y="124460"/>
                  </a:cubicBezTo>
                  <a:lnTo>
                    <a:pt x="1737215" y="1220795"/>
                  </a:lnTo>
                  <a:cubicBezTo>
                    <a:pt x="1737215" y="1289375"/>
                    <a:pt x="1681335" y="1345255"/>
                    <a:pt x="1612755" y="1345255"/>
                  </a:cubicBezTo>
                  <a:close/>
                </a:path>
              </a:pathLst>
            </a:custGeom>
            <a:solidFill>
              <a:srgbClr val="AFE5C6"/>
            </a:solidFill>
          </p:spPr>
          <p:txBody>
            <a:bodyPr/>
            <a:lstStyle/>
            <a:p>
              <a:endParaRPr lang="fr-FR"/>
            </a:p>
          </p:txBody>
        </p:sp>
      </p:grpSp>
      <p:grpSp>
        <p:nvGrpSpPr>
          <p:cNvPr id="18" name="Group 18"/>
          <p:cNvGrpSpPr/>
          <p:nvPr/>
        </p:nvGrpSpPr>
        <p:grpSpPr>
          <a:xfrm>
            <a:off x="8278331" y="7629209"/>
            <a:ext cx="1505623" cy="1165916"/>
            <a:chOff x="0" y="0"/>
            <a:chExt cx="1737215" cy="1345255"/>
          </a:xfrm>
        </p:grpSpPr>
        <p:sp>
          <p:nvSpPr>
            <p:cNvPr id="19" name="Freeform 19"/>
            <p:cNvSpPr/>
            <p:nvPr/>
          </p:nvSpPr>
          <p:spPr>
            <a:xfrm>
              <a:off x="0" y="0"/>
              <a:ext cx="1737215" cy="1345255"/>
            </a:xfrm>
            <a:custGeom>
              <a:avLst/>
              <a:gdLst/>
              <a:ahLst/>
              <a:cxnLst/>
              <a:rect l="l" t="t" r="r" b="b"/>
              <a:pathLst>
                <a:path w="1737215" h="1345255">
                  <a:moveTo>
                    <a:pt x="1612755" y="1345255"/>
                  </a:moveTo>
                  <a:lnTo>
                    <a:pt x="124460" y="1345255"/>
                  </a:lnTo>
                  <a:cubicBezTo>
                    <a:pt x="55880" y="1345255"/>
                    <a:pt x="0" y="1289375"/>
                    <a:pt x="0" y="1220795"/>
                  </a:cubicBezTo>
                  <a:lnTo>
                    <a:pt x="0" y="124460"/>
                  </a:lnTo>
                  <a:cubicBezTo>
                    <a:pt x="0" y="55880"/>
                    <a:pt x="55880" y="0"/>
                    <a:pt x="124460" y="0"/>
                  </a:cubicBezTo>
                  <a:lnTo>
                    <a:pt x="1612755" y="0"/>
                  </a:lnTo>
                  <a:cubicBezTo>
                    <a:pt x="1681335" y="0"/>
                    <a:pt x="1737215" y="55880"/>
                    <a:pt x="1737215" y="124460"/>
                  </a:cubicBezTo>
                  <a:lnTo>
                    <a:pt x="1737215" y="1220795"/>
                  </a:lnTo>
                  <a:cubicBezTo>
                    <a:pt x="1737215" y="1289375"/>
                    <a:pt x="1681335" y="1345255"/>
                    <a:pt x="1612755" y="1345255"/>
                  </a:cubicBezTo>
                  <a:close/>
                </a:path>
              </a:pathLst>
            </a:custGeom>
            <a:solidFill>
              <a:srgbClr val="AFE5C6"/>
            </a:solidFill>
          </p:spPr>
          <p:txBody>
            <a:bodyPr/>
            <a:lstStyle/>
            <a:p>
              <a:endParaRPr lang="fr-FR"/>
            </a:p>
          </p:txBody>
        </p:sp>
      </p:grpSp>
      <p:grpSp>
        <p:nvGrpSpPr>
          <p:cNvPr id="20" name="Group 20"/>
          <p:cNvGrpSpPr/>
          <p:nvPr/>
        </p:nvGrpSpPr>
        <p:grpSpPr>
          <a:xfrm>
            <a:off x="11096987" y="7629209"/>
            <a:ext cx="1505623" cy="1165916"/>
            <a:chOff x="0" y="0"/>
            <a:chExt cx="1737215" cy="1345255"/>
          </a:xfrm>
        </p:grpSpPr>
        <p:sp>
          <p:nvSpPr>
            <p:cNvPr id="21" name="Freeform 21"/>
            <p:cNvSpPr/>
            <p:nvPr/>
          </p:nvSpPr>
          <p:spPr>
            <a:xfrm>
              <a:off x="0" y="0"/>
              <a:ext cx="1737215" cy="1345255"/>
            </a:xfrm>
            <a:custGeom>
              <a:avLst/>
              <a:gdLst/>
              <a:ahLst/>
              <a:cxnLst/>
              <a:rect l="l" t="t" r="r" b="b"/>
              <a:pathLst>
                <a:path w="1737215" h="1345255">
                  <a:moveTo>
                    <a:pt x="1612755" y="1345255"/>
                  </a:moveTo>
                  <a:lnTo>
                    <a:pt x="124460" y="1345255"/>
                  </a:lnTo>
                  <a:cubicBezTo>
                    <a:pt x="55880" y="1345255"/>
                    <a:pt x="0" y="1289375"/>
                    <a:pt x="0" y="1220795"/>
                  </a:cubicBezTo>
                  <a:lnTo>
                    <a:pt x="0" y="124460"/>
                  </a:lnTo>
                  <a:cubicBezTo>
                    <a:pt x="0" y="55880"/>
                    <a:pt x="55880" y="0"/>
                    <a:pt x="124460" y="0"/>
                  </a:cubicBezTo>
                  <a:lnTo>
                    <a:pt x="1612755" y="0"/>
                  </a:lnTo>
                  <a:cubicBezTo>
                    <a:pt x="1681335" y="0"/>
                    <a:pt x="1737215" y="55880"/>
                    <a:pt x="1737215" y="124460"/>
                  </a:cubicBezTo>
                  <a:lnTo>
                    <a:pt x="1737215" y="1220795"/>
                  </a:lnTo>
                  <a:cubicBezTo>
                    <a:pt x="1737215" y="1289375"/>
                    <a:pt x="1681335" y="1345255"/>
                    <a:pt x="1612755" y="1345255"/>
                  </a:cubicBezTo>
                  <a:close/>
                </a:path>
              </a:pathLst>
            </a:custGeom>
            <a:solidFill>
              <a:srgbClr val="AFE5C6"/>
            </a:solidFill>
          </p:spPr>
          <p:txBody>
            <a:bodyPr/>
            <a:lstStyle/>
            <a:p>
              <a:endParaRPr lang="fr-FR"/>
            </a:p>
          </p:txBody>
        </p:sp>
      </p:grpSp>
      <p:grpSp>
        <p:nvGrpSpPr>
          <p:cNvPr id="22" name="Group 22"/>
          <p:cNvGrpSpPr/>
          <p:nvPr/>
        </p:nvGrpSpPr>
        <p:grpSpPr>
          <a:xfrm>
            <a:off x="14218838" y="7629209"/>
            <a:ext cx="1505623" cy="1165916"/>
            <a:chOff x="0" y="0"/>
            <a:chExt cx="1737215" cy="1345255"/>
          </a:xfrm>
        </p:grpSpPr>
        <p:sp>
          <p:nvSpPr>
            <p:cNvPr id="23" name="Freeform 23"/>
            <p:cNvSpPr/>
            <p:nvPr/>
          </p:nvSpPr>
          <p:spPr>
            <a:xfrm>
              <a:off x="0" y="0"/>
              <a:ext cx="1737215" cy="1345255"/>
            </a:xfrm>
            <a:custGeom>
              <a:avLst/>
              <a:gdLst/>
              <a:ahLst/>
              <a:cxnLst/>
              <a:rect l="l" t="t" r="r" b="b"/>
              <a:pathLst>
                <a:path w="1737215" h="1345255">
                  <a:moveTo>
                    <a:pt x="1612755" y="1345255"/>
                  </a:moveTo>
                  <a:lnTo>
                    <a:pt x="124460" y="1345255"/>
                  </a:lnTo>
                  <a:cubicBezTo>
                    <a:pt x="55880" y="1345255"/>
                    <a:pt x="0" y="1289375"/>
                    <a:pt x="0" y="1220795"/>
                  </a:cubicBezTo>
                  <a:lnTo>
                    <a:pt x="0" y="124460"/>
                  </a:lnTo>
                  <a:cubicBezTo>
                    <a:pt x="0" y="55880"/>
                    <a:pt x="55880" y="0"/>
                    <a:pt x="124460" y="0"/>
                  </a:cubicBezTo>
                  <a:lnTo>
                    <a:pt x="1612755" y="0"/>
                  </a:lnTo>
                  <a:cubicBezTo>
                    <a:pt x="1681335" y="0"/>
                    <a:pt x="1737215" y="55880"/>
                    <a:pt x="1737215" y="124460"/>
                  </a:cubicBezTo>
                  <a:lnTo>
                    <a:pt x="1737215" y="1220795"/>
                  </a:lnTo>
                  <a:cubicBezTo>
                    <a:pt x="1737215" y="1289375"/>
                    <a:pt x="1681335" y="1345255"/>
                    <a:pt x="1612755" y="1345255"/>
                  </a:cubicBezTo>
                  <a:close/>
                </a:path>
              </a:pathLst>
            </a:custGeom>
            <a:solidFill>
              <a:srgbClr val="AFE5C6"/>
            </a:solidFill>
          </p:spPr>
          <p:txBody>
            <a:bodyPr/>
            <a:lstStyle/>
            <a:p>
              <a:endParaRPr lang="fr-FR"/>
            </a:p>
          </p:txBody>
        </p:sp>
      </p:grpSp>
      <p:grpSp>
        <p:nvGrpSpPr>
          <p:cNvPr id="24" name="Group 24"/>
          <p:cNvGrpSpPr/>
          <p:nvPr/>
        </p:nvGrpSpPr>
        <p:grpSpPr>
          <a:xfrm>
            <a:off x="2191214" y="7629209"/>
            <a:ext cx="1505623" cy="1165916"/>
            <a:chOff x="0" y="0"/>
            <a:chExt cx="1737215" cy="1345255"/>
          </a:xfrm>
        </p:grpSpPr>
        <p:sp>
          <p:nvSpPr>
            <p:cNvPr id="25" name="Freeform 25"/>
            <p:cNvSpPr/>
            <p:nvPr/>
          </p:nvSpPr>
          <p:spPr>
            <a:xfrm>
              <a:off x="0" y="0"/>
              <a:ext cx="1737215" cy="1345255"/>
            </a:xfrm>
            <a:custGeom>
              <a:avLst/>
              <a:gdLst/>
              <a:ahLst/>
              <a:cxnLst/>
              <a:rect l="l" t="t" r="r" b="b"/>
              <a:pathLst>
                <a:path w="1737215" h="1345255">
                  <a:moveTo>
                    <a:pt x="1612755" y="1345255"/>
                  </a:moveTo>
                  <a:lnTo>
                    <a:pt x="124460" y="1345255"/>
                  </a:lnTo>
                  <a:cubicBezTo>
                    <a:pt x="55880" y="1345255"/>
                    <a:pt x="0" y="1289375"/>
                    <a:pt x="0" y="1220795"/>
                  </a:cubicBezTo>
                  <a:lnTo>
                    <a:pt x="0" y="124460"/>
                  </a:lnTo>
                  <a:cubicBezTo>
                    <a:pt x="0" y="55880"/>
                    <a:pt x="55880" y="0"/>
                    <a:pt x="124460" y="0"/>
                  </a:cubicBezTo>
                  <a:lnTo>
                    <a:pt x="1612755" y="0"/>
                  </a:lnTo>
                  <a:cubicBezTo>
                    <a:pt x="1681335" y="0"/>
                    <a:pt x="1737215" y="55880"/>
                    <a:pt x="1737215" y="124460"/>
                  </a:cubicBezTo>
                  <a:lnTo>
                    <a:pt x="1737215" y="1220795"/>
                  </a:lnTo>
                  <a:cubicBezTo>
                    <a:pt x="1737215" y="1289375"/>
                    <a:pt x="1681335" y="1345255"/>
                    <a:pt x="1612755" y="1345255"/>
                  </a:cubicBezTo>
                  <a:close/>
                </a:path>
              </a:pathLst>
            </a:custGeom>
            <a:solidFill>
              <a:srgbClr val="AFE5C6"/>
            </a:solidFill>
          </p:spPr>
          <p:txBody>
            <a:bodyPr/>
            <a:lstStyle/>
            <a:p>
              <a:endParaRPr lang="fr-FR"/>
            </a:p>
          </p:txBody>
        </p:sp>
      </p:grpSp>
      <p:sp>
        <p:nvSpPr>
          <p:cNvPr id="26" name="Freeform 26"/>
          <p:cNvSpPr/>
          <p:nvPr/>
        </p:nvSpPr>
        <p:spPr>
          <a:xfrm>
            <a:off x="2443973" y="7890315"/>
            <a:ext cx="1000105" cy="643704"/>
          </a:xfrm>
          <a:custGeom>
            <a:avLst/>
            <a:gdLst/>
            <a:ahLst/>
            <a:cxnLst/>
            <a:rect l="l" t="t" r="r" b="b"/>
            <a:pathLst>
              <a:path w="1000105" h="643704">
                <a:moveTo>
                  <a:pt x="0" y="0"/>
                </a:moveTo>
                <a:lnTo>
                  <a:pt x="1000105" y="0"/>
                </a:lnTo>
                <a:lnTo>
                  <a:pt x="1000105" y="643704"/>
                </a:lnTo>
                <a:lnTo>
                  <a:pt x="0" y="643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7" name="Freeform 27"/>
          <p:cNvSpPr/>
          <p:nvPr/>
        </p:nvSpPr>
        <p:spPr>
          <a:xfrm>
            <a:off x="5736516" y="7821731"/>
            <a:ext cx="793862" cy="780872"/>
          </a:xfrm>
          <a:custGeom>
            <a:avLst/>
            <a:gdLst/>
            <a:ahLst/>
            <a:cxnLst/>
            <a:rect l="l" t="t" r="r" b="b"/>
            <a:pathLst>
              <a:path w="793862" h="780872">
                <a:moveTo>
                  <a:pt x="0" y="0"/>
                </a:moveTo>
                <a:lnTo>
                  <a:pt x="793862" y="0"/>
                </a:lnTo>
                <a:lnTo>
                  <a:pt x="793862" y="780872"/>
                </a:lnTo>
                <a:lnTo>
                  <a:pt x="0" y="780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28" name="Freeform 28"/>
          <p:cNvSpPr/>
          <p:nvPr/>
        </p:nvSpPr>
        <p:spPr>
          <a:xfrm>
            <a:off x="8425216" y="7789533"/>
            <a:ext cx="1211854" cy="845268"/>
          </a:xfrm>
          <a:custGeom>
            <a:avLst/>
            <a:gdLst/>
            <a:ahLst/>
            <a:cxnLst/>
            <a:rect l="l" t="t" r="r" b="b"/>
            <a:pathLst>
              <a:path w="1211854" h="845268">
                <a:moveTo>
                  <a:pt x="0" y="0"/>
                </a:moveTo>
                <a:lnTo>
                  <a:pt x="1211854" y="0"/>
                </a:lnTo>
                <a:lnTo>
                  <a:pt x="1211854" y="845268"/>
                </a:lnTo>
                <a:lnTo>
                  <a:pt x="0" y="8452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29" name="Freeform 29"/>
          <p:cNvSpPr/>
          <p:nvPr/>
        </p:nvSpPr>
        <p:spPr>
          <a:xfrm>
            <a:off x="11416184" y="7778552"/>
            <a:ext cx="867230" cy="867230"/>
          </a:xfrm>
          <a:custGeom>
            <a:avLst/>
            <a:gdLst/>
            <a:ahLst/>
            <a:cxnLst/>
            <a:rect l="l" t="t" r="r" b="b"/>
            <a:pathLst>
              <a:path w="867230" h="867230">
                <a:moveTo>
                  <a:pt x="0" y="0"/>
                </a:moveTo>
                <a:lnTo>
                  <a:pt x="867230" y="0"/>
                </a:lnTo>
                <a:lnTo>
                  <a:pt x="867230" y="867230"/>
                </a:lnTo>
                <a:lnTo>
                  <a:pt x="0" y="86723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30" name="Freeform 30"/>
          <p:cNvSpPr/>
          <p:nvPr/>
        </p:nvSpPr>
        <p:spPr>
          <a:xfrm>
            <a:off x="14541225" y="7781742"/>
            <a:ext cx="860851" cy="860851"/>
          </a:xfrm>
          <a:custGeom>
            <a:avLst/>
            <a:gdLst/>
            <a:ahLst/>
            <a:cxnLst/>
            <a:rect l="l" t="t" r="r" b="b"/>
            <a:pathLst>
              <a:path w="860851" h="860851">
                <a:moveTo>
                  <a:pt x="0" y="0"/>
                </a:moveTo>
                <a:lnTo>
                  <a:pt x="860850" y="0"/>
                </a:lnTo>
                <a:lnTo>
                  <a:pt x="860850" y="860850"/>
                </a:lnTo>
                <a:lnTo>
                  <a:pt x="0" y="86085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FR"/>
          </a:p>
        </p:txBody>
      </p:sp>
      <p:sp>
        <p:nvSpPr>
          <p:cNvPr id="31" name="TextBox 31"/>
          <p:cNvSpPr txBox="1"/>
          <p:nvPr/>
        </p:nvSpPr>
        <p:spPr>
          <a:xfrm>
            <a:off x="959870" y="4036564"/>
            <a:ext cx="2457578" cy="449526"/>
          </a:xfrm>
          <a:prstGeom prst="rect">
            <a:avLst/>
          </a:prstGeom>
        </p:spPr>
        <p:txBody>
          <a:bodyPr lIns="0" tIns="0" rIns="0" bIns="0" rtlCol="0" anchor="t">
            <a:spAutoFit/>
          </a:bodyPr>
          <a:lstStyle/>
          <a:p>
            <a:pPr algn="ctr">
              <a:lnSpc>
                <a:spcPts val="3840"/>
              </a:lnSpc>
            </a:pPr>
            <a:r>
              <a:rPr lang="en-US" sz="2400">
                <a:solidFill>
                  <a:srgbClr val="191919"/>
                </a:solidFill>
                <a:latin typeface="Open Sans 1 Bold"/>
              </a:rPr>
              <a:t>Teasing</a:t>
            </a:r>
          </a:p>
        </p:txBody>
      </p:sp>
      <p:sp>
        <p:nvSpPr>
          <p:cNvPr id="32" name="TextBox 32"/>
          <p:cNvSpPr txBox="1"/>
          <p:nvPr/>
        </p:nvSpPr>
        <p:spPr>
          <a:xfrm>
            <a:off x="1715237" y="9014200"/>
            <a:ext cx="2457578" cy="449526"/>
          </a:xfrm>
          <a:prstGeom prst="rect">
            <a:avLst/>
          </a:prstGeom>
        </p:spPr>
        <p:txBody>
          <a:bodyPr lIns="0" tIns="0" rIns="0" bIns="0" rtlCol="0" anchor="t">
            <a:spAutoFit/>
          </a:bodyPr>
          <a:lstStyle/>
          <a:p>
            <a:pPr algn="ctr">
              <a:lnSpc>
                <a:spcPts val="3840"/>
              </a:lnSpc>
            </a:pPr>
            <a:r>
              <a:rPr lang="en-US" sz="2400">
                <a:solidFill>
                  <a:srgbClr val="191919"/>
                </a:solidFill>
                <a:latin typeface="Open Sans 1 Bold"/>
              </a:rPr>
              <a:t>Email</a:t>
            </a:r>
          </a:p>
        </p:txBody>
      </p:sp>
      <p:sp>
        <p:nvSpPr>
          <p:cNvPr id="33" name="TextBox 33"/>
          <p:cNvSpPr txBox="1"/>
          <p:nvPr/>
        </p:nvSpPr>
        <p:spPr>
          <a:xfrm>
            <a:off x="4904658" y="8990675"/>
            <a:ext cx="2457578" cy="449526"/>
          </a:xfrm>
          <a:prstGeom prst="rect">
            <a:avLst/>
          </a:prstGeom>
        </p:spPr>
        <p:txBody>
          <a:bodyPr lIns="0" tIns="0" rIns="0" bIns="0" rtlCol="0" anchor="t">
            <a:spAutoFit/>
          </a:bodyPr>
          <a:lstStyle/>
          <a:p>
            <a:pPr algn="ctr">
              <a:lnSpc>
                <a:spcPts val="3840"/>
              </a:lnSpc>
            </a:pPr>
            <a:r>
              <a:rPr lang="en-US" sz="2400">
                <a:solidFill>
                  <a:srgbClr val="191919"/>
                </a:solidFill>
                <a:latin typeface="Open Sans 1 Bold"/>
              </a:rPr>
              <a:t>Site web</a:t>
            </a:r>
          </a:p>
        </p:txBody>
      </p:sp>
      <p:sp>
        <p:nvSpPr>
          <p:cNvPr id="34" name="TextBox 34"/>
          <p:cNvSpPr txBox="1"/>
          <p:nvPr/>
        </p:nvSpPr>
        <p:spPr>
          <a:xfrm>
            <a:off x="7802354" y="8990675"/>
            <a:ext cx="2457578" cy="449526"/>
          </a:xfrm>
          <a:prstGeom prst="rect">
            <a:avLst/>
          </a:prstGeom>
        </p:spPr>
        <p:txBody>
          <a:bodyPr lIns="0" tIns="0" rIns="0" bIns="0" rtlCol="0" anchor="t">
            <a:spAutoFit/>
          </a:bodyPr>
          <a:lstStyle/>
          <a:p>
            <a:pPr algn="ctr">
              <a:lnSpc>
                <a:spcPts val="3840"/>
              </a:lnSpc>
            </a:pPr>
            <a:r>
              <a:rPr lang="en-US" sz="2400">
                <a:solidFill>
                  <a:srgbClr val="191919"/>
                </a:solidFill>
                <a:latin typeface="Open Sans 1 Bold"/>
              </a:rPr>
              <a:t>Webinaires</a:t>
            </a:r>
          </a:p>
        </p:txBody>
      </p:sp>
      <p:sp>
        <p:nvSpPr>
          <p:cNvPr id="35" name="TextBox 35"/>
          <p:cNvSpPr txBox="1"/>
          <p:nvPr/>
        </p:nvSpPr>
        <p:spPr>
          <a:xfrm>
            <a:off x="10473804" y="9014200"/>
            <a:ext cx="2751989" cy="449526"/>
          </a:xfrm>
          <a:prstGeom prst="rect">
            <a:avLst/>
          </a:prstGeom>
        </p:spPr>
        <p:txBody>
          <a:bodyPr lIns="0" tIns="0" rIns="0" bIns="0" rtlCol="0" anchor="t">
            <a:spAutoFit/>
          </a:bodyPr>
          <a:lstStyle/>
          <a:p>
            <a:pPr algn="ctr">
              <a:lnSpc>
                <a:spcPts val="3840"/>
              </a:lnSpc>
            </a:pPr>
            <a:r>
              <a:rPr lang="en-US" sz="2400">
                <a:solidFill>
                  <a:srgbClr val="191919"/>
                </a:solidFill>
                <a:latin typeface="Open Sans 1 Bold"/>
              </a:rPr>
              <a:t>Réseaux sociaux</a:t>
            </a:r>
          </a:p>
        </p:txBody>
      </p:sp>
      <p:sp>
        <p:nvSpPr>
          <p:cNvPr id="36" name="TextBox 36"/>
          <p:cNvSpPr txBox="1"/>
          <p:nvPr/>
        </p:nvSpPr>
        <p:spPr>
          <a:xfrm>
            <a:off x="13742861" y="9014200"/>
            <a:ext cx="2457578" cy="449526"/>
          </a:xfrm>
          <a:prstGeom prst="rect">
            <a:avLst/>
          </a:prstGeom>
        </p:spPr>
        <p:txBody>
          <a:bodyPr lIns="0" tIns="0" rIns="0" bIns="0" rtlCol="0" anchor="t">
            <a:spAutoFit/>
          </a:bodyPr>
          <a:lstStyle/>
          <a:p>
            <a:pPr algn="ctr">
              <a:lnSpc>
                <a:spcPts val="3840"/>
              </a:lnSpc>
            </a:pPr>
            <a:r>
              <a:rPr lang="en-US" sz="2400">
                <a:solidFill>
                  <a:srgbClr val="191919"/>
                </a:solidFill>
                <a:latin typeface="Open Sans 1 Bold"/>
              </a:rPr>
              <a:t>Appels</a:t>
            </a:r>
          </a:p>
        </p:txBody>
      </p:sp>
      <p:sp>
        <p:nvSpPr>
          <p:cNvPr id="37" name="TextBox 37"/>
          <p:cNvSpPr txBox="1"/>
          <p:nvPr/>
        </p:nvSpPr>
        <p:spPr>
          <a:xfrm>
            <a:off x="959870" y="4788603"/>
            <a:ext cx="2457578" cy="449526"/>
          </a:xfrm>
          <a:prstGeom prst="rect">
            <a:avLst/>
          </a:prstGeom>
        </p:spPr>
        <p:txBody>
          <a:bodyPr lIns="0" tIns="0" rIns="0" bIns="0" rtlCol="0" anchor="t">
            <a:spAutoFit/>
          </a:bodyPr>
          <a:lstStyle/>
          <a:p>
            <a:pPr algn="ctr">
              <a:lnSpc>
                <a:spcPts val="3840"/>
              </a:lnSpc>
            </a:pPr>
            <a:r>
              <a:rPr lang="en-US" sz="2400">
                <a:solidFill>
                  <a:srgbClr val="191919"/>
                </a:solidFill>
                <a:latin typeface="Open Sans 1"/>
              </a:rPr>
              <a:t>6 février</a:t>
            </a:r>
          </a:p>
        </p:txBody>
      </p:sp>
      <p:sp>
        <p:nvSpPr>
          <p:cNvPr id="38" name="TextBox 38"/>
          <p:cNvSpPr txBox="1"/>
          <p:nvPr/>
        </p:nvSpPr>
        <p:spPr>
          <a:xfrm>
            <a:off x="7673898" y="4036564"/>
            <a:ext cx="2457578" cy="449526"/>
          </a:xfrm>
          <a:prstGeom prst="rect">
            <a:avLst/>
          </a:prstGeom>
        </p:spPr>
        <p:txBody>
          <a:bodyPr lIns="0" tIns="0" rIns="0" bIns="0" rtlCol="0" anchor="t">
            <a:spAutoFit/>
          </a:bodyPr>
          <a:lstStyle/>
          <a:p>
            <a:pPr marL="0" lvl="0" indent="0" algn="ctr">
              <a:lnSpc>
                <a:spcPts val="3840"/>
              </a:lnSpc>
              <a:spcBef>
                <a:spcPct val="0"/>
              </a:spcBef>
            </a:pPr>
            <a:r>
              <a:rPr lang="en-US" sz="2400" u="none" strike="noStrike">
                <a:solidFill>
                  <a:srgbClr val="191919"/>
                </a:solidFill>
                <a:latin typeface="Open Sans 1 Bold"/>
              </a:rPr>
              <a:t>Lancement</a:t>
            </a:r>
          </a:p>
        </p:txBody>
      </p:sp>
      <p:sp>
        <p:nvSpPr>
          <p:cNvPr id="39" name="TextBox 39"/>
          <p:cNvSpPr txBox="1"/>
          <p:nvPr/>
        </p:nvSpPr>
        <p:spPr>
          <a:xfrm>
            <a:off x="14732892" y="4036564"/>
            <a:ext cx="2457578" cy="449526"/>
          </a:xfrm>
          <a:prstGeom prst="rect">
            <a:avLst/>
          </a:prstGeom>
        </p:spPr>
        <p:txBody>
          <a:bodyPr lIns="0" tIns="0" rIns="0" bIns="0" rtlCol="0" anchor="t">
            <a:spAutoFit/>
          </a:bodyPr>
          <a:lstStyle/>
          <a:p>
            <a:pPr marL="0" lvl="0" indent="0" algn="ctr">
              <a:lnSpc>
                <a:spcPts val="3840"/>
              </a:lnSpc>
              <a:spcBef>
                <a:spcPct val="0"/>
              </a:spcBef>
            </a:pPr>
            <a:r>
              <a:rPr lang="en-US" sz="2400">
                <a:solidFill>
                  <a:srgbClr val="191919"/>
                </a:solidFill>
                <a:latin typeface="Open Sans 1 Bold"/>
              </a:rPr>
              <a:t>Post lancement</a:t>
            </a:r>
          </a:p>
        </p:txBody>
      </p:sp>
      <p:sp>
        <p:nvSpPr>
          <p:cNvPr id="40" name="TextBox 40"/>
          <p:cNvSpPr txBox="1"/>
          <p:nvPr/>
        </p:nvSpPr>
        <p:spPr>
          <a:xfrm>
            <a:off x="959870" y="794543"/>
            <a:ext cx="11156078" cy="837194"/>
          </a:xfrm>
          <a:prstGeom prst="rect">
            <a:avLst/>
          </a:prstGeom>
        </p:spPr>
        <p:txBody>
          <a:bodyPr lIns="0" tIns="0" rIns="0" bIns="0" rtlCol="0" anchor="t">
            <a:spAutoFit/>
          </a:bodyPr>
          <a:lstStyle/>
          <a:p>
            <a:pPr>
              <a:lnSpc>
                <a:spcPts val="6517"/>
              </a:lnSpc>
            </a:pPr>
            <a:r>
              <a:rPr lang="en-US" sz="5925">
                <a:solidFill>
                  <a:srgbClr val="000000"/>
                </a:solidFill>
                <a:latin typeface="Open Sans 2 Bold"/>
              </a:rPr>
              <a:t>Stratégie de communication</a:t>
            </a:r>
          </a:p>
        </p:txBody>
      </p:sp>
      <p:sp>
        <p:nvSpPr>
          <p:cNvPr id="41" name="TextBox 41"/>
          <p:cNvSpPr txBox="1"/>
          <p:nvPr/>
        </p:nvSpPr>
        <p:spPr>
          <a:xfrm>
            <a:off x="7673898" y="4788603"/>
            <a:ext cx="2457578" cy="449526"/>
          </a:xfrm>
          <a:prstGeom prst="rect">
            <a:avLst/>
          </a:prstGeom>
        </p:spPr>
        <p:txBody>
          <a:bodyPr lIns="0" tIns="0" rIns="0" bIns="0" rtlCol="0" anchor="t">
            <a:spAutoFit/>
          </a:bodyPr>
          <a:lstStyle/>
          <a:p>
            <a:pPr algn="ctr">
              <a:lnSpc>
                <a:spcPts val="3840"/>
              </a:lnSpc>
            </a:pPr>
            <a:r>
              <a:rPr lang="en-US" sz="2400">
                <a:solidFill>
                  <a:srgbClr val="191919"/>
                </a:solidFill>
                <a:latin typeface="Open Sans 1"/>
              </a:rPr>
              <a:t>13 février</a:t>
            </a:r>
          </a:p>
        </p:txBody>
      </p:sp>
      <p:sp>
        <p:nvSpPr>
          <p:cNvPr id="42" name="TextBox 42"/>
          <p:cNvSpPr txBox="1"/>
          <p:nvPr/>
        </p:nvSpPr>
        <p:spPr>
          <a:xfrm>
            <a:off x="14801722" y="4788603"/>
            <a:ext cx="2457578" cy="449526"/>
          </a:xfrm>
          <a:prstGeom prst="rect">
            <a:avLst/>
          </a:prstGeom>
        </p:spPr>
        <p:txBody>
          <a:bodyPr lIns="0" tIns="0" rIns="0" bIns="0" rtlCol="0" anchor="t">
            <a:spAutoFit/>
          </a:bodyPr>
          <a:lstStyle/>
          <a:p>
            <a:pPr algn="ctr">
              <a:lnSpc>
                <a:spcPts val="3840"/>
              </a:lnSpc>
            </a:pPr>
            <a:r>
              <a:rPr lang="en-US" sz="2400">
                <a:solidFill>
                  <a:srgbClr val="191919"/>
                </a:solidFill>
                <a:latin typeface="Open Sans 1"/>
              </a:rPr>
              <a:t>Février - mars</a:t>
            </a:r>
          </a:p>
        </p:txBody>
      </p:sp>
      <p:sp>
        <p:nvSpPr>
          <p:cNvPr id="43" name="TextBox 43"/>
          <p:cNvSpPr txBox="1"/>
          <p:nvPr/>
        </p:nvSpPr>
        <p:spPr>
          <a:xfrm>
            <a:off x="5677982" y="6189083"/>
            <a:ext cx="6665919" cy="552424"/>
          </a:xfrm>
          <a:prstGeom prst="rect">
            <a:avLst/>
          </a:prstGeom>
        </p:spPr>
        <p:txBody>
          <a:bodyPr lIns="0" tIns="0" rIns="0" bIns="0" rtlCol="0" anchor="t">
            <a:spAutoFit/>
          </a:bodyPr>
          <a:lstStyle/>
          <a:p>
            <a:pPr marL="0" lvl="0" indent="0" algn="ctr">
              <a:lnSpc>
                <a:spcPts val="4799"/>
              </a:lnSpc>
              <a:spcBef>
                <a:spcPct val="0"/>
              </a:spcBef>
            </a:pPr>
            <a:r>
              <a:rPr lang="en-US" sz="2999">
                <a:solidFill>
                  <a:srgbClr val="191919"/>
                </a:solidFill>
                <a:latin typeface="Open Sans 1 Bold"/>
              </a:rPr>
              <a:t>Les canaux de communication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28700" y="2069698"/>
          <a:ext cx="16283984" cy="6705762"/>
        </p:xfrm>
        <a:graphic>
          <a:graphicData uri="http://schemas.openxmlformats.org/drawingml/2006/table">
            <a:tbl>
              <a:tblPr/>
              <a:tblGrid>
                <a:gridCol w="2633757">
                  <a:extLst>
                    <a:ext uri="{9D8B030D-6E8A-4147-A177-3AD203B41FA5}">
                      <a16:colId xmlns:a16="http://schemas.microsoft.com/office/drawing/2014/main" val="20000"/>
                    </a:ext>
                  </a:extLst>
                </a:gridCol>
                <a:gridCol w="6825114">
                  <a:extLst>
                    <a:ext uri="{9D8B030D-6E8A-4147-A177-3AD203B41FA5}">
                      <a16:colId xmlns:a16="http://schemas.microsoft.com/office/drawing/2014/main" val="20001"/>
                    </a:ext>
                  </a:extLst>
                </a:gridCol>
                <a:gridCol w="6825114">
                  <a:extLst>
                    <a:ext uri="{9D8B030D-6E8A-4147-A177-3AD203B41FA5}">
                      <a16:colId xmlns:a16="http://schemas.microsoft.com/office/drawing/2014/main" val="20002"/>
                    </a:ext>
                  </a:extLst>
                </a:gridCol>
              </a:tblGrid>
              <a:tr h="746201">
                <a:tc>
                  <a:txBody>
                    <a:bodyPr/>
                    <a:lstStyle/>
                    <a:p>
                      <a:pPr algn="ctr">
                        <a:lnSpc>
                          <a:spcPts val="2520"/>
                        </a:lnSpc>
                        <a:defRPr/>
                      </a:pP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1999">
                          <a:solidFill>
                            <a:srgbClr val="000000"/>
                          </a:solidFill>
                          <a:latin typeface="Open Sans 2 Bold"/>
                        </a:rPr>
                        <a:t>CLIENTS ATOO NEXT</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1EEEE"/>
                    </a:solidFill>
                  </a:tcPr>
                </a:tc>
                <a:tc>
                  <a:txBody>
                    <a:bodyPr/>
                    <a:lstStyle/>
                    <a:p>
                      <a:pPr algn="ctr">
                        <a:lnSpc>
                          <a:spcPts val="2799"/>
                        </a:lnSpc>
                        <a:defRPr/>
                      </a:pPr>
                      <a:r>
                        <a:rPr lang="en-US" sz="1999">
                          <a:solidFill>
                            <a:srgbClr val="000000"/>
                          </a:solidFill>
                          <a:latin typeface="Open Sans 2 Bold"/>
                        </a:rPr>
                        <a:t>PARTENAIRES ATOO NEXT</a:t>
                      </a:r>
                      <a:endParaRPr lang="en-US" sz="1100"/>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1EEEE"/>
                    </a:solidFill>
                  </a:tcPr>
                </a:tc>
                <a:extLst>
                  <a:ext uri="{0D108BD9-81ED-4DB2-BD59-A6C34878D82A}">
                    <a16:rowId xmlns:a16="http://schemas.microsoft.com/office/drawing/2014/main" val="10000"/>
                  </a:ext>
                </a:extLst>
              </a:tr>
              <a:tr h="1641565">
                <a:tc>
                  <a:txBody>
                    <a:bodyPr/>
                    <a:lstStyle/>
                    <a:p>
                      <a:pPr algn="ctr">
                        <a:lnSpc>
                          <a:spcPts val="2520"/>
                        </a:lnSpc>
                        <a:defRPr/>
                      </a:pPr>
                      <a:r>
                        <a:rPr lang="en-US" sz="1800">
                          <a:solidFill>
                            <a:srgbClr val="F7F7F7"/>
                          </a:solidFill>
                          <a:latin typeface="Open Sans 2 Bold"/>
                        </a:rPr>
                        <a:t>Teasing</a:t>
                      </a:r>
                      <a:endParaRPr lang="en-US" sz="1100"/>
                    </a:p>
                    <a:p>
                      <a:pPr algn="ctr">
                        <a:lnSpc>
                          <a:spcPts val="2520"/>
                        </a:lnSpc>
                      </a:pPr>
                      <a:r>
                        <a:rPr lang="en-US" sz="1800">
                          <a:solidFill>
                            <a:srgbClr val="F7F7F7"/>
                          </a:solidFill>
                          <a:latin typeface="Open Sans 2"/>
                        </a:rPr>
                        <a:t>6 février</a:t>
                      </a:r>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29B866"/>
                    </a:solidFill>
                  </a:tcPr>
                </a:tc>
                <a:tc>
                  <a:txBody>
                    <a:bodyPr/>
                    <a:lstStyle/>
                    <a:p>
                      <a:pPr marL="388620" lvl="1" indent="-194310" algn="l">
                        <a:lnSpc>
                          <a:spcPts val="2520"/>
                        </a:lnSpc>
                        <a:buFont typeface="Arial"/>
                        <a:buChar char="•"/>
                        <a:defRPr/>
                      </a:pPr>
                      <a:r>
                        <a:rPr lang="en-US" sz="1800">
                          <a:solidFill>
                            <a:srgbClr val="000000"/>
                          </a:solidFill>
                          <a:latin typeface="Open Sans 2"/>
                        </a:rPr>
                        <a:t>Email “Save the Date” qui informe du lancement</a:t>
                      </a:r>
                      <a:endParaRPr lang="en-US" sz="1100"/>
                    </a:p>
                    <a:p>
                      <a:pPr marL="388620" lvl="1" indent="-194310">
                        <a:lnSpc>
                          <a:spcPts val="2520"/>
                        </a:lnSpc>
                        <a:buFont typeface="Arial"/>
                        <a:buChar char="•"/>
                      </a:pPr>
                      <a:r>
                        <a:rPr lang="en-US" sz="1800">
                          <a:solidFill>
                            <a:srgbClr val="000000"/>
                          </a:solidFill>
                          <a:latin typeface="Open Sans 2"/>
                        </a:rPr>
                        <a:t>Publication sur les réseaux sociaux “Save the Date”</a:t>
                      </a:r>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8620" lvl="1" indent="-194310" algn="l">
                        <a:lnSpc>
                          <a:spcPts val="2520"/>
                        </a:lnSpc>
                        <a:buFont typeface="Arial"/>
                        <a:buChar char="•"/>
                        <a:defRPr/>
                      </a:pPr>
                      <a:r>
                        <a:rPr lang="en-US" sz="1800">
                          <a:solidFill>
                            <a:srgbClr val="000000"/>
                          </a:solidFill>
                          <a:latin typeface="Open Sans 2"/>
                        </a:rPr>
                        <a:t>Email “Save the Date” qui informe du lancement</a:t>
                      </a:r>
                      <a:endParaRPr lang="en-US" sz="1100"/>
                    </a:p>
                    <a:p>
                      <a:pPr marL="388620" lvl="1" indent="-194310">
                        <a:lnSpc>
                          <a:spcPts val="2520"/>
                        </a:lnSpc>
                        <a:buFont typeface="Arial"/>
                        <a:buChar char="•"/>
                      </a:pPr>
                      <a:r>
                        <a:rPr lang="en-US" sz="1800">
                          <a:solidFill>
                            <a:srgbClr val="000000"/>
                          </a:solidFill>
                          <a:latin typeface="Open Sans 2"/>
                        </a:rPr>
                        <a:t>Publication sur les réseaux sociaux “Save the Date”</a:t>
                      </a:r>
                    </a:p>
                    <a:p>
                      <a:pPr marL="388620" lvl="1" indent="-194310">
                        <a:lnSpc>
                          <a:spcPts val="2520"/>
                        </a:lnSpc>
                        <a:buFont typeface="Arial"/>
                        <a:buChar char="•"/>
                      </a:pPr>
                      <a:r>
                        <a:rPr lang="en-US" sz="1800">
                          <a:solidFill>
                            <a:srgbClr val="000000"/>
                          </a:solidFill>
                          <a:latin typeface="Open Sans 2"/>
                        </a:rPr>
                        <a:t>Appels pour demander l’intérêt pour une démo </a:t>
                      </a:r>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92521">
                <a:tc>
                  <a:txBody>
                    <a:bodyPr/>
                    <a:lstStyle/>
                    <a:p>
                      <a:pPr algn="ctr">
                        <a:lnSpc>
                          <a:spcPts val="2520"/>
                        </a:lnSpc>
                        <a:defRPr/>
                      </a:pPr>
                      <a:r>
                        <a:rPr lang="en-US" sz="1800">
                          <a:solidFill>
                            <a:srgbClr val="F7F7F7"/>
                          </a:solidFill>
                          <a:latin typeface="Open Sans 2 Bold"/>
                        </a:rPr>
                        <a:t>Lancement</a:t>
                      </a:r>
                      <a:endParaRPr lang="en-US" sz="1100"/>
                    </a:p>
                    <a:p>
                      <a:pPr algn="ctr">
                        <a:lnSpc>
                          <a:spcPts val="2520"/>
                        </a:lnSpc>
                      </a:pPr>
                      <a:r>
                        <a:rPr lang="en-US" sz="1800">
                          <a:solidFill>
                            <a:srgbClr val="F7F7F7"/>
                          </a:solidFill>
                          <a:latin typeface="Open Sans 2"/>
                        </a:rPr>
                        <a:t>13 février</a:t>
                      </a:r>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29B866"/>
                    </a:solidFill>
                  </a:tcPr>
                </a:tc>
                <a:tc>
                  <a:txBody>
                    <a:bodyPr/>
                    <a:lstStyle/>
                    <a:p>
                      <a:pPr marL="388620" lvl="1" indent="-194310" algn="l">
                        <a:lnSpc>
                          <a:spcPts val="2520"/>
                        </a:lnSpc>
                        <a:buFont typeface="Arial"/>
                        <a:buChar char="•"/>
                        <a:defRPr/>
                      </a:pPr>
                      <a:r>
                        <a:rPr lang="en-US" sz="1800">
                          <a:solidFill>
                            <a:srgbClr val="000000"/>
                          </a:solidFill>
                          <a:latin typeface="Open Sans 2"/>
                        </a:rPr>
                        <a:t>Email “Wise Up Scribe est désormais disponible”</a:t>
                      </a:r>
                      <a:endParaRPr lang="en-US" sz="1100"/>
                    </a:p>
                    <a:p>
                      <a:pPr marL="388620" lvl="1" indent="-194310">
                        <a:lnSpc>
                          <a:spcPts val="2520"/>
                        </a:lnSpc>
                        <a:buFont typeface="Arial"/>
                        <a:buChar char="•"/>
                      </a:pPr>
                      <a:r>
                        <a:rPr lang="en-US" sz="1800">
                          <a:solidFill>
                            <a:srgbClr val="000000"/>
                          </a:solidFill>
                          <a:latin typeface="Open Sans 2"/>
                        </a:rPr>
                        <a:t>Publication Réseaux sociaux</a:t>
                      </a:r>
                    </a:p>
                    <a:p>
                      <a:pPr marL="388620" lvl="1" indent="-194310">
                        <a:lnSpc>
                          <a:spcPts val="2520"/>
                        </a:lnSpc>
                        <a:buFont typeface="Arial"/>
                        <a:buChar char="•"/>
                      </a:pPr>
                      <a:r>
                        <a:rPr lang="en-US" sz="1800">
                          <a:solidFill>
                            <a:srgbClr val="000000"/>
                          </a:solidFill>
                          <a:latin typeface="Open Sans 2"/>
                        </a:rPr>
                        <a:t>Page Wise Up site web</a:t>
                      </a:r>
                    </a:p>
                    <a:p>
                      <a:pPr marL="388620" lvl="1" indent="-194310">
                        <a:lnSpc>
                          <a:spcPts val="2520"/>
                        </a:lnSpc>
                        <a:buFont typeface="Arial"/>
                        <a:buChar char="•"/>
                      </a:pPr>
                      <a:r>
                        <a:rPr lang="en-US" sz="1800">
                          <a:solidFill>
                            <a:srgbClr val="000000"/>
                          </a:solidFill>
                          <a:latin typeface="Open Sans 2"/>
                        </a:rPr>
                        <a:t>Page produit boutique Atoo Next</a:t>
                      </a:r>
                    </a:p>
                    <a:p>
                      <a:pPr marL="388620" lvl="1" indent="-194310">
                        <a:lnSpc>
                          <a:spcPts val="2520"/>
                        </a:lnSpc>
                        <a:buFont typeface="Arial"/>
                        <a:buChar char="•"/>
                      </a:pPr>
                      <a:r>
                        <a:rPr lang="en-US" sz="1800">
                          <a:solidFill>
                            <a:srgbClr val="000000"/>
                          </a:solidFill>
                          <a:latin typeface="Open Sans 2"/>
                        </a:rPr>
                        <a:t>Article de blog qui présente la solution</a:t>
                      </a:r>
                    </a:p>
                    <a:p>
                      <a:pPr marL="388620" lvl="1" indent="-194310">
                        <a:lnSpc>
                          <a:spcPts val="2520"/>
                        </a:lnSpc>
                        <a:buFont typeface="Arial"/>
                        <a:buChar char="•"/>
                      </a:pPr>
                      <a:r>
                        <a:rPr lang="en-US" sz="1800">
                          <a:solidFill>
                            <a:srgbClr val="000000"/>
                          </a:solidFill>
                          <a:latin typeface="Open Sans 2"/>
                        </a:rPr>
                        <a:t>Documentation technique</a:t>
                      </a:r>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8620" lvl="1" indent="-194310" algn="l">
                        <a:lnSpc>
                          <a:spcPts val="2520"/>
                        </a:lnSpc>
                        <a:buFont typeface="Arial"/>
                        <a:buChar char="•"/>
                        <a:defRPr/>
                      </a:pPr>
                      <a:r>
                        <a:rPr lang="en-US" sz="1800">
                          <a:solidFill>
                            <a:srgbClr val="000000"/>
                          </a:solidFill>
                          <a:latin typeface="Open Sans 2"/>
                        </a:rPr>
                        <a:t>Email “Wise Up Scribe est désormais disponible”</a:t>
                      </a:r>
                      <a:endParaRPr lang="en-US" sz="1100"/>
                    </a:p>
                    <a:p>
                      <a:pPr marL="388620" lvl="1" indent="-194310">
                        <a:lnSpc>
                          <a:spcPts val="2520"/>
                        </a:lnSpc>
                        <a:buFont typeface="Arial"/>
                        <a:buChar char="•"/>
                      </a:pPr>
                      <a:r>
                        <a:rPr lang="en-US" sz="1800">
                          <a:solidFill>
                            <a:srgbClr val="000000"/>
                          </a:solidFill>
                          <a:latin typeface="Open Sans 2"/>
                        </a:rPr>
                        <a:t>Envoi des liens utiles : page Wise Up, fiche produit, fiche technique, lien de la doc technique</a:t>
                      </a:r>
                    </a:p>
                    <a:p>
                      <a:pPr marL="388620" lvl="1" indent="-194310">
                        <a:lnSpc>
                          <a:spcPts val="2520"/>
                        </a:lnSpc>
                        <a:buFont typeface="Arial"/>
                        <a:buChar char="•"/>
                      </a:pPr>
                      <a:r>
                        <a:rPr lang="en-US" sz="1800">
                          <a:solidFill>
                            <a:srgbClr val="000000"/>
                          </a:solidFill>
                          <a:latin typeface="Open Sans 2"/>
                        </a:rPr>
                        <a:t>Appels à ceux qui ont montré de l’intérêt pour annoncer que le produit est à la vente</a:t>
                      </a:r>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25475">
                <a:tc>
                  <a:txBody>
                    <a:bodyPr/>
                    <a:lstStyle/>
                    <a:p>
                      <a:pPr algn="ctr">
                        <a:lnSpc>
                          <a:spcPts val="2520"/>
                        </a:lnSpc>
                        <a:defRPr/>
                      </a:pPr>
                      <a:r>
                        <a:rPr lang="en-US" sz="1800">
                          <a:solidFill>
                            <a:srgbClr val="F7F7F7"/>
                          </a:solidFill>
                          <a:latin typeface="Open Sans 2 Bold"/>
                        </a:rPr>
                        <a:t>Post lancement</a:t>
                      </a:r>
                      <a:endParaRPr lang="en-US" sz="1100"/>
                    </a:p>
                    <a:p>
                      <a:pPr algn="ctr">
                        <a:lnSpc>
                          <a:spcPts val="2520"/>
                        </a:lnSpc>
                      </a:pPr>
                      <a:r>
                        <a:rPr lang="en-US" sz="1800">
                          <a:solidFill>
                            <a:srgbClr val="F7F7F7"/>
                          </a:solidFill>
                          <a:latin typeface="Open Sans 2"/>
                        </a:rPr>
                        <a:t>février - mars</a:t>
                      </a:r>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29B866"/>
                    </a:solidFill>
                  </a:tcPr>
                </a:tc>
                <a:tc>
                  <a:txBody>
                    <a:bodyPr/>
                    <a:lstStyle/>
                    <a:p>
                      <a:pPr marL="388620" lvl="1" indent="-194310" algn="l">
                        <a:lnSpc>
                          <a:spcPts val="2520"/>
                        </a:lnSpc>
                        <a:buFont typeface="Arial"/>
                        <a:buChar char="•"/>
                        <a:defRPr/>
                      </a:pPr>
                      <a:r>
                        <a:rPr lang="en-US" sz="1800">
                          <a:solidFill>
                            <a:srgbClr val="000000"/>
                          </a:solidFill>
                          <a:latin typeface="Open Sans 2"/>
                        </a:rPr>
                        <a:t>Webinaire de présentation</a:t>
                      </a:r>
                      <a:endParaRPr lang="en-US" sz="1100"/>
                    </a:p>
                    <a:p>
                      <a:pPr marL="388620" lvl="1" indent="-194310">
                        <a:lnSpc>
                          <a:spcPts val="2520"/>
                        </a:lnSpc>
                        <a:buFont typeface="Arial"/>
                        <a:buChar char="•"/>
                      </a:pPr>
                      <a:r>
                        <a:rPr lang="en-US" sz="1800">
                          <a:solidFill>
                            <a:srgbClr val="000000"/>
                          </a:solidFill>
                          <a:latin typeface="Open Sans 2"/>
                        </a:rPr>
                        <a:t>Annonce dans la newsletter</a:t>
                      </a:r>
                    </a:p>
                    <a:p>
                      <a:pPr marL="388620" lvl="1" indent="-194310">
                        <a:lnSpc>
                          <a:spcPts val="2520"/>
                        </a:lnSpc>
                        <a:buFont typeface="Arial"/>
                        <a:buChar char="•"/>
                      </a:pPr>
                      <a:r>
                        <a:rPr lang="en-US" sz="1800">
                          <a:solidFill>
                            <a:srgbClr val="000000"/>
                          </a:solidFill>
                          <a:latin typeface="Open Sans 2"/>
                        </a:rPr>
                        <a:t>Cas d’usage pour montrer les avantages de la solution</a:t>
                      </a:r>
                    </a:p>
                    <a:p>
                      <a:pPr marL="388620" lvl="1" indent="-194310">
                        <a:lnSpc>
                          <a:spcPts val="2520"/>
                        </a:lnSpc>
                        <a:buFont typeface="Arial"/>
                        <a:buChar char="•"/>
                      </a:pPr>
                      <a:r>
                        <a:rPr lang="en-US" sz="1800">
                          <a:solidFill>
                            <a:srgbClr val="000000"/>
                          </a:solidFill>
                          <a:latin typeface="Open Sans 2"/>
                        </a:rPr>
                        <a:t>Appels de prospection BDD Atoo Next </a:t>
                      </a:r>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388620" lvl="1" indent="-194310" algn="l">
                        <a:lnSpc>
                          <a:spcPts val="2520"/>
                        </a:lnSpc>
                        <a:buFont typeface="Arial"/>
                        <a:buChar char="•"/>
                        <a:defRPr/>
                      </a:pPr>
                      <a:r>
                        <a:rPr lang="en-US" sz="1800">
                          <a:solidFill>
                            <a:srgbClr val="000000"/>
                          </a:solidFill>
                          <a:latin typeface="Open Sans 2"/>
                        </a:rPr>
                        <a:t>Webinaire de présentation</a:t>
                      </a:r>
                      <a:endParaRPr lang="en-US" sz="1100"/>
                    </a:p>
                    <a:p>
                      <a:pPr marL="388620" lvl="1" indent="-194310">
                        <a:lnSpc>
                          <a:spcPts val="2520"/>
                        </a:lnSpc>
                        <a:buFont typeface="Arial"/>
                        <a:buChar char="•"/>
                      </a:pPr>
                      <a:r>
                        <a:rPr lang="en-US" sz="1800">
                          <a:solidFill>
                            <a:srgbClr val="000000"/>
                          </a:solidFill>
                          <a:latin typeface="Open Sans 2"/>
                        </a:rPr>
                        <a:t>Annonce dans la newsletter</a:t>
                      </a:r>
                    </a:p>
                    <a:p>
                      <a:pPr marL="388620" lvl="1" indent="-194310">
                        <a:lnSpc>
                          <a:spcPts val="2520"/>
                        </a:lnSpc>
                        <a:buFont typeface="Arial"/>
                        <a:buChar char="•"/>
                      </a:pPr>
                      <a:r>
                        <a:rPr lang="en-US" sz="1800">
                          <a:solidFill>
                            <a:srgbClr val="000000"/>
                          </a:solidFill>
                          <a:latin typeface="Open Sans 2"/>
                        </a:rPr>
                        <a:t>Cas d’usage pour montrer les avantages de la solution</a:t>
                      </a:r>
                    </a:p>
                  </a:txBody>
                  <a:tcPr marL="0" marR="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a:off x="975316" y="638678"/>
            <a:ext cx="11156078" cy="837194"/>
          </a:xfrm>
          <a:prstGeom prst="rect">
            <a:avLst/>
          </a:prstGeom>
        </p:spPr>
        <p:txBody>
          <a:bodyPr lIns="0" tIns="0" rIns="0" bIns="0" rtlCol="0" anchor="t">
            <a:spAutoFit/>
          </a:bodyPr>
          <a:lstStyle/>
          <a:p>
            <a:pPr>
              <a:lnSpc>
                <a:spcPts val="6517"/>
              </a:lnSpc>
            </a:pPr>
            <a:r>
              <a:rPr lang="en-US" sz="5925">
                <a:solidFill>
                  <a:srgbClr val="29B866"/>
                </a:solidFill>
                <a:latin typeface="Open Sans 2 Bold"/>
              </a:rPr>
              <a:t>Stratégie marketing/ com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20231" y="4044601"/>
            <a:ext cx="3086100" cy="308610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B866"/>
            </a:solidFill>
          </p:spPr>
          <p:txBody>
            <a:bodyPr/>
            <a:lstStyle/>
            <a:p>
              <a:endParaRPr lang="fr-FR"/>
            </a:p>
          </p:txBody>
        </p:sp>
        <p:sp>
          <p:nvSpPr>
            <p:cNvPr id="4" name="TextBox 4"/>
            <p:cNvSpPr txBox="1"/>
            <p:nvPr/>
          </p:nvSpPr>
          <p:spPr>
            <a:xfrm>
              <a:off x="76200" y="57150"/>
              <a:ext cx="660400" cy="679450"/>
            </a:xfrm>
            <a:prstGeom prst="rect">
              <a:avLst/>
            </a:prstGeom>
          </p:spPr>
          <p:txBody>
            <a:bodyPr lIns="50800" tIns="50800" rIns="50800" bIns="50800" rtlCol="0" anchor="ctr"/>
            <a:lstStyle/>
            <a:p>
              <a:pPr algn="ctr">
                <a:lnSpc>
                  <a:spcPts val="3120"/>
                </a:lnSpc>
              </a:pPr>
              <a:r>
                <a:rPr lang="en-US" sz="2400">
                  <a:solidFill>
                    <a:srgbClr val="FFFFFF"/>
                  </a:solidFill>
                  <a:latin typeface="Open Sans 2"/>
                </a:rPr>
                <a:t>Stratégie des ventes</a:t>
              </a:r>
            </a:p>
          </p:txBody>
        </p:sp>
      </p:grpSp>
      <p:grpSp>
        <p:nvGrpSpPr>
          <p:cNvPr id="5" name="Group 5"/>
          <p:cNvGrpSpPr/>
          <p:nvPr/>
        </p:nvGrpSpPr>
        <p:grpSpPr>
          <a:xfrm>
            <a:off x="1546121" y="4964971"/>
            <a:ext cx="4523057" cy="1351687"/>
            <a:chOff x="0" y="0"/>
            <a:chExt cx="1191258" cy="356000"/>
          </a:xfrm>
        </p:grpSpPr>
        <p:sp>
          <p:nvSpPr>
            <p:cNvPr id="6" name="Freeform 6"/>
            <p:cNvSpPr/>
            <p:nvPr/>
          </p:nvSpPr>
          <p:spPr>
            <a:xfrm>
              <a:off x="0" y="0"/>
              <a:ext cx="1191258" cy="356000"/>
            </a:xfrm>
            <a:custGeom>
              <a:avLst/>
              <a:gdLst/>
              <a:ahLst/>
              <a:cxnLst/>
              <a:rect l="l" t="t" r="r" b="b"/>
              <a:pathLst>
                <a:path w="1191258" h="356000">
                  <a:moveTo>
                    <a:pt x="87294" y="0"/>
                  </a:moveTo>
                  <a:lnTo>
                    <a:pt x="1103963" y="0"/>
                  </a:lnTo>
                  <a:cubicBezTo>
                    <a:pt x="1127115" y="0"/>
                    <a:pt x="1149319" y="9197"/>
                    <a:pt x="1165690" y="25568"/>
                  </a:cubicBezTo>
                  <a:cubicBezTo>
                    <a:pt x="1182061" y="41939"/>
                    <a:pt x="1191258" y="64143"/>
                    <a:pt x="1191258" y="87294"/>
                  </a:cubicBezTo>
                  <a:lnTo>
                    <a:pt x="1191258" y="268705"/>
                  </a:lnTo>
                  <a:cubicBezTo>
                    <a:pt x="1191258" y="316917"/>
                    <a:pt x="1152175" y="356000"/>
                    <a:pt x="1103963" y="356000"/>
                  </a:cubicBezTo>
                  <a:lnTo>
                    <a:pt x="87294" y="356000"/>
                  </a:lnTo>
                  <a:cubicBezTo>
                    <a:pt x="39083" y="356000"/>
                    <a:pt x="0" y="316917"/>
                    <a:pt x="0" y="268705"/>
                  </a:cubicBezTo>
                  <a:lnTo>
                    <a:pt x="0" y="87294"/>
                  </a:lnTo>
                  <a:cubicBezTo>
                    <a:pt x="0" y="39083"/>
                    <a:pt x="39083" y="0"/>
                    <a:pt x="87294" y="0"/>
                  </a:cubicBezTo>
                  <a:close/>
                </a:path>
              </a:pathLst>
            </a:custGeom>
            <a:solidFill>
              <a:srgbClr val="103B8F"/>
            </a:solidFill>
          </p:spPr>
          <p:txBody>
            <a:bodyPr/>
            <a:lstStyle/>
            <a:p>
              <a:endParaRPr lang="fr-FR"/>
            </a:p>
          </p:txBody>
        </p:sp>
        <p:sp>
          <p:nvSpPr>
            <p:cNvPr id="7" name="TextBox 7"/>
            <p:cNvSpPr txBox="1"/>
            <p:nvPr/>
          </p:nvSpPr>
          <p:spPr>
            <a:xfrm>
              <a:off x="0" y="-19050"/>
              <a:ext cx="1191258" cy="375050"/>
            </a:xfrm>
            <a:prstGeom prst="rect">
              <a:avLst/>
            </a:prstGeom>
          </p:spPr>
          <p:txBody>
            <a:bodyPr lIns="50800" tIns="50800" rIns="50800" bIns="50800" rtlCol="0" anchor="ctr"/>
            <a:lstStyle/>
            <a:p>
              <a:pPr algn="ctr">
                <a:lnSpc>
                  <a:spcPts val="3120"/>
                </a:lnSpc>
              </a:pPr>
              <a:r>
                <a:rPr lang="en-US" sz="2400">
                  <a:solidFill>
                    <a:srgbClr val="F7F7F7"/>
                  </a:solidFill>
                  <a:latin typeface="Open Sans 2"/>
                </a:rPr>
                <a:t>Appel des ouvreurs des mails informatifs envoyés par le marketing</a:t>
              </a:r>
            </a:p>
          </p:txBody>
        </p:sp>
      </p:grpSp>
      <p:sp>
        <p:nvSpPr>
          <p:cNvPr id="8" name="TextBox 8"/>
          <p:cNvSpPr txBox="1"/>
          <p:nvPr/>
        </p:nvSpPr>
        <p:spPr>
          <a:xfrm>
            <a:off x="763804" y="638701"/>
            <a:ext cx="16956090" cy="837149"/>
          </a:xfrm>
          <a:prstGeom prst="rect">
            <a:avLst/>
          </a:prstGeom>
        </p:spPr>
        <p:txBody>
          <a:bodyPr lIns="0" tIns="0" rIns="0" bIns="0" rtlCol="0" anchor="t">
            <a:spAutoFit/>
          </a:bodyPr>
          <a:lstStyle/>
          <a:p>
            <a:pPr>
              <a:lnSpc>
                <a:spcPts val="6517"/>
              </a:lnSpc>
            </a:pPr>
            <a:r>
              <a:rPr lang="en-US" sz="5925">
                <a:solidFill>
                  <a:srgbClr val="29B866"/>
                </a:solidFill>
                <a:latin typeface="Open Sans 2 Bold"/>
              </a:rPr>
              <a:t>Stratégie de vente </a:t>
            </a:r>
          </a:p>
        </p:txBody>
      </p:sp>
      <p:grpSp>
        <p:nvGrpSpPr>
          <p:cNvPr id="9" name="Group 9"/>
          <p:cNvGrpSpPr/>
          <p:nvPr/>
        </p:nvGrpSpPr>
        <p:grpSpPr>
          <a:xfrm>
            <a:off x="1546121" y="2609469"/>
            <a:ext cx="4523057" cy="1267845"/>
            <a:chOff x="0" y="0"/>
            <a:chExt cx="1191258" cy="333918"/>
          </a:xfrm>
        </p:grpSpPr>
        <p:sp>
          <p:nvSpPr>
            <p:cNvPr id="10" name="Freeform 10"/>
            <p:cNvSpPr/>
            <p:nvPr/>
          </p:nvSpPr>
          <p:spPr>
            <a:xfrm>
              <a:off x="0" y="0"/>
              <a:ext cx="1191258" cy="333918"/>
            </a:xfrm>
            <a:custGeom>
              <a:avLst/>
              <a:gdLst/>
              <a:ahLst/>
              <a:cxnLst/>
              <a:rect l="l" t="t" r="r" b="b"/>
              <a:pathLst>
                <a:path w="1191258" h="333918">
                  <a:moveTo>
                    <a:pt x="87294" y="0"/>
                  </a:moveTo>
                  <a:lnTo>
                    <a:pt x="1103963" y="0"/>
                  </a:lnTo>
                  <a:cubicBezTo>
                    <a:pt x="1127115" y="0"/>
                    <a:pt x="1149319" y="9197"/>
                    <a:pt x="1165690" y="25568"/>
                  </a:cubicBezTo>
                  <a:cubicBezTo>
                    <a:pt x="1182061" y="41939"/>
                    <a:pt x="1191258" y="64143"/>
                    <a:pt x="1191258" y="87294"/>
                  </a:cubicBezTo>
                  <a:lnTo>
                    <a:pt x="1191258" y="246624"/>
                  </a:lnTo>
                  <a:cubicBezTo>
                    <a:pt x="1191258" y="294835"/>
                    <a:pt x="1152175" y="333918"/>
                    <a:pt x="1103963" y="333918"/>
                  </a:cubicBezTo>
                  <a:lnTo>
                    <a:pt x="87294" y="333918"/>
                  </a:lnTo>
                  <a:cubicBezTo>
                    <a:pt x="39083" y="333918"/>
                    <a:pt x="0" y="294835"/>
                    <a:pt x="0" y="246624"/>
                  </a:cubicBezTo>
                  <a:lnTo>
                    <a:pt x="0" y="87294"/>
                  </a:lnTo>
                  <a:cubicBezTo>
                    <a:pt x="0" y="39083"/>
                    <a:pt x="39083" y="0"/>
                    <a:pt x="87294" y="0"/>
                  </a:cubicBezTo>
                  <a:close/>
                </a:path>
              </a:pathLst>
            </a:custGeom>
            <a:solidFill>
              <a:srgbClr val="103B8F"/>
            </a:solidFill>
          </p:spPr>
          <p:txBody>
            <a:bodyPr/>
            <a:lstStyle/>
            <a:p>
              <a:endParaRPr lang="fr-FR"/>
            </a:p>
          </p:txBody>
        </p:sp>
        <p:sp>
          <p:nvSpPr>
            <p:cNvPr id="11" name="TextBox 11"/>
            <p:cNvSpPr txBox="1"/>
            <p:nvPr/>
          </p:nvSpPr>
          <p:spPr>
            <a:xfrm>
              <a:off x="0" y="-19050"/>
              <a:ext cx="1191258" cy="352968"/>
            </a:xfrm>
            <a:prstGeom prst="rect">
              <a:avLst/>
            </a:prstGeom>
          </p:spPr>
          <p:txBody>
            <a:bodyPr lIns="50800" tIns="50800" rIns="50800" bIns="50800" rtlCol="0" anchor="ctr"/>
            <a:lstStyle/>
            <a:p>
              <a:pPr algn="ctr">
                <a:lnSpc>
                  <a:spcPts val="3120"/>
                </a:lnSpc>
              </a:pPr>
              <a:r>
                <a:rPr lang="en-US" sz="2400">
                  <a:solidFill>
                    <a:srgbClr val="F7F7F7"/>
                  </a:solidFill>
                  <a:latin typeface="Open Sans 2"/>
                </a:rPr>
                <a:t> Appel des clients par cible</a:t>
              </a:r>
            </a:p>
          </p:txBody>
        </p:sp>
      </p:grpSp>
      <p:grpSp>
        <p:nvGrpSpPr>
          <p:cNvPr id="12" name="Group 12"/>
          <p:cNvGrpSpPr/>
          <p:nvPr/>
        </p:nvGrpSpPr>
        <p:grpSpPr>
          <a:xfrm>
            <a:off x="1546121" y="7318666"/>
            <a:ext cx="4523057" cy="1267845"/>
            <a:chOff x="0" y="0"/>
            <a:chExt cx="1191258" cy="333918"/>
          </a:xfrm>
        </p:grpSpPr>
        <p:sp>
          <p:nvSpPr>
            <p:cNvPr id="13" name="Freeform 13"/>
            <p:cNvSpPr/>
            <p:nvPr/>
          </p:nvSpPr>
          <p:spPr>
            <a:xfrm>
              <a:off x="0" y="0"/>
              <a:ext cx="1191258" cy="333918"/>
            </a:xfrm>
            <a:custGeom>
              <a:avLst/>
              <a:gdLst/>
              <a:ahLst/>
              <a:cxnLst/>
              <a:rect l="l" t="t" r="r" b="b"/>
              <a:pathLst>
                <a:path w="1191258" h="333918">
                  <a:moveTo>
                    <a:pt x="87294" y="0"/>
                  </a:moveTo>
                  <a:lnTo>
                    <a:pt x="1103963" y="0"/>
                  </a:lnTo>
                  <a:cubicBezTo>
                    <a:pt x="1127115" y="0"/>
                    <a:pt x="1149319" y="9197"/>
                    <a:pt x="1165690" y="25568"/>
                  </a:cubicBezTo>
                  <a:cubicBezTo>
                    <a:pt x="1182061" y="41939"/>
                    <a:pt x="1191258" y="64143"/>
                    <a:pt x="1191258" y="87294"/>
                  </a:cubicBezTo>
                  <a:lnTo>
                    <a:pt x="1191258" y="246624"/>
                  </a:lnTo>
                  <a:cubicBezTo>
                    <a:pt x="1191258" y="294835"/>
                    <a:pt x="1152175" y="333918"/>
                    <a:pt x="1103963" y="333918"/>
                  </a:cubicBezTo>
                  <a:lnTo>
                    <a:pt x="87294" y="333918"/>
                  </a:lnTo>
                  <a:cubicBezTo>
                    <a:pt x="39083" y="333918"/>
                    <a:pt x="0" y="294835"/>
                    <a:pt x="0" y="246624"/>
                  </a:cubicBezTo>
                  <a:lnTo>
                    <a:pt x="0" y="87294"/>
                  </a:lnTo>
                  <a:cubicBezTo>
                    <a:pt x="0" y="39083"/>
                    <a:pt x="39083" y="0"/>
                    <a:pt x="87294" y="0"/>
                  </a:cubicBezTo>
                  <a:close/>
                </a:path>
              </a:pathLst>
            </a:custGeom>
            <a:solidFill>
              <a:srgbClr val="103B8F"/>
            </a:solidFill>
          </p:spPr>
          <p:txBody>
            <a:bodyPr/>
            <a:lstStyle/>
            <a:p>
              <a:endParaRPr lang="fr-FR"/>
            </a:p>
          </p:txBody>
        </p:sp>
        <p:sp>
          <p:nvSpPr>
            <p:cNvPr id="14" name="TextBox 14"/>
            <p:cNvSpPr txBox="1"/>
            <p:nvPr/>
          </p:nvSpPr>
          <p:spPr>
            <a:xfrm>
              <a:off x="0" y="-19050"/>
              <a:ext cx="1191258" cy="352968"/>
            </a:xfrm>
            <a:prstGeom prst="rect">
              <a:avLst/>
            </a:prstGeom>
          </p:spPr>
          <p:txBody>
            <a:bodyPr lIns="50800" tIns="50800" rIns="50800" bIns="50800" rtlCol="0" anchor="ctr"/>
            <a:lstStyle/>
            <a:p>
              <a:pPr algn="ctr">
                <a:lnSpc>
                  <a:spcPts val="3120"/>
                </a:lnSpc>
              </a:pPr>
              <a:r>
                <a:rPr lang="en-US" sz="2400">
                  <a:solidFill>
                    <a:srgbClr val="F7F7F7"/>
                  </a:solidFill>
                  <a:latin typeface="Open Sans 2"/>
                </a:rPr>
                <a:t>Prise de RDV  pour démo</a:t>
              </a:r>
            </a:p>
          </p:txBody>
        </p:sp>
      </p:grpSp>
      <p:grpSp>
        <p:nvGrpSpPr>
          <p:cNvPr id="15" name="Group 15"/>
          <p:cNvGrpSpPr/>
          <p:nvPr/>
        </p:nvGrpSpPr>
        <p:grpSpPr>
          <a:xfrm>
            <a:off x="11257384" y="2609469"/>
            <a:ext cx="4523057" cy="1351687"/>
            <a:chOff x="0" y="0"/>
            <a:chExt cx="1191258" cy="356000"/>
          </a:xfrm>
        </p:grpSpPr>
        <p:sp>
          <p:nvSpPr>
            <p:cNvPr id="16" name="Freeform 16"/>
            <p:cNvSpPr/>
            <p:nvPr/>
          </p:nvSpPr>
          <p:spPr>
            <a:xfrm>
              <a:off x="0" y="0"/>
              <a:ext cx="1191258" cy="356000"/>
            </a:xfrm>
            <a:custGeom>
              <a:avLst/>
              <a:gdLst/>
              <a:ahLst/>
              <a:cxnLst/>
              <a:rect l="l" t="t" r="r" b="b"/>
              <a:pathLst>
                <a:path w="1191258" h="356000">
                  <a:moveTo>
                    <a:pt x="87294" y="0"/>
                  </a:moveTo>
                  <a:lnTo>
                    <a:pt x="1103963" y="0"/>
                  </a:lnTo>
                  <a:cubicBezTo>
                    <a:pt x="1127115" y="0"/>
                    <a:pt x="1149319" y="9197"/>
                    <a:pt x="1165690" y="25568"/>
                  </a:cubicBezTo>
                  <a:cubicBezTo>
                    <a:pt x="1182061" y="41939"/>
                    <a:pt x="1191258" y="64143"/>
                    <a:pt x="1191258" y="87294"/>
                  </a:cubicBezTo>
                  <a:lnTo>
                    <a:pt x="1191258" y="268705"/>
                  </a:lnTo>
                  <a:cubicBezTo>
                    <a:pt x="1191258" y="316917"/>
                    <a:pt x="1152175" y="356000"/>
                    <a:pt x="1103963" y="356000"/>
                  </a:cubicBezTo>
                  <a:lnTo>
                    <a:pt x="87294" y="356000"/>
                  </a:lnTo>
                  <a:cubicBezTo>
                    <a:pt x="39083" y="356000"/>
                    <a:pt x="0" y="316917"/>
                    <a:pt x="0" y="268705"/>
                  </a:cubicBezTo>
                  <a:lnTo>
                    <a:pt x="0" y="87294"/>
                  </a:lnTo>
                  <a:cubicBezTo>
                    <a:pt x="0" y="39083"/>
                    <a:pt x="39083" y="0"/>
                    <a:pt x="87294" y="0"/>
                  </a:cubicBezTo>
                  <a:close/>
                </a:path>
              </a:pathLst>
            </a:custGeom>
            <a:solidFill>
              <a:srgbClr val="103B8F"/>
            </a:solidFill>
          </p:spPr>
          <p:txBody>
            <a:bodyPr/>
            <a:lstStyle/>
            <a:p>
              <a:endParaRPr lang="fr-FR"/>
            </a:p>
          </p:txBody>
        </p:sp>
        <p:sp>
          <p:nvSpPr>
            <p:cNvPr id="17" name="TextBox 17"/>
            <p:cNvSpPr txBox="1"/>
            <p:nvPr/>
          </p:nvSpPr>
          <p:spPr>
            <a:xfrm>
              <a:off x="0" y="-19050"/>
              <a:ext cx="1191258" cy="375050"/>
            </a:xfrm>
            <a:prstGeom prst="rect">
              <a:avLst/>
            </a:prstGeom>
          </p:spPr>
          <p:txBody>
            <a:bodyPr lIns="50800" tIns="50800" rIns="50800" bIns="50800" rtlCol="0" anchor="ctr"/>
            <a:lstStyle/>
            <a:p>
              <a:pPr algn="ctr">
                <a:lnSpc>
                  <a:spcPts val="3120"/>
                </a:lnSpc>
              </a:pPr>
              <a:r>
                <a:rPr lang="en-US" sz="2400">
                  <a:solidFill>
                    <a:srgbClr val="F7F7F7"/>
                  </a:solidFill>
                  <a:latin typeface="Open Sans 2"/>
                </a:rPr>
                <a:t>Envoi d’un récap par mail contenant la documentation et la propale + suivi</a:t>
              </a:r>
            </a:p>
          </p:txBody>
        </p:sp>
      </p:grpSp>
      <p:grpSp>
        <p:nvGrpSpPr>
          <p:cNvPr id="18" name="Group 18"/>
          <p:cNvGrpSpPr/>
          <p:nvPr/>
        </p:nvGrpSpPr>
        <p:grpSpPr>
          <a:xfrm>
            <a:off x="11257384" y="4953729"/>
            <a:ext cx="4523057" cy="1267845"/>
            <a:chOff x="0" y="0"/>
            <a:chExt cx="1191258" cy="333918"/>
          </a:xfrm>
        </p:grpSpPr>
        <p:sp>
          <p:nvSpPr>
            <p:cNvPr id="19" name="Freeform 19"/>
            <p:cNvSpPr/>
            <p:nvPr/>
          </p:nvSpPr>
          <p:spPr>
            <a:xfrm>
              <a:off x="0" y="0"/>
              <a:ext cx="1191258" cy="333918"/>
            </a:xfrm>
            <a:custGeom>
              <a:avLst/>
              <a:gdLst/>
              <a:ahLst/>
              <a:cxnLst/>
              <a:rect l="l" t="t" r="r" b="b"/>
              <a:pathLst>
                <a:path w="1191258" h="333918">
                  <a:moveTo>
                    <a:pt x="87294" y="0"/>
                  </a:moveTo>
                  <a:lnTo>
                    <a:pt x="1103963" y="0"/>
                  </a:lnTo>
                  <a:cubicBezTo>
                    <a:pt x="1127115" y="0"/>
                    <a:pt x="1149319" y="9197"/>
                    <a:pt x="1165690" y="25568"/>
                  </a:cubicBezTo>
                  <a:cubicBezTo>
                    <a:pt x="1182061" y="41939"/>
                    <a:pt x="1191258" y="64143"/>
                    <a:pt x="1191258" y="87294"/>
                  </a:cubicBezTo>
                  <a:lnTo>
                    <a:pt x="1191258" y="246624"/>
                  </a:lnTo>
                  <a:cubicBezTo>
                    <a:pt x="1191258" y="294835"/>
                    <a:pt x="1152175" y="333918"/>
                    <a:pt x="1103963" y="333918"/>
                  </a:cubicBezTo>
                  <a:lnTo>
                    <a:pt x="87294" y="333918"/>
                  </a:lnTo>
                  <a:cubicBezTo>
                    <a:pt x="39083" y="333918"/>
                    <a:pt x="0" y="294835"/>
                    <a:pt x="0" y="246624"/>
                  </a:cubicBezTo>
                  <a:lnTo>
                    <a:pt x="0" y="87294"/>
                  </a:lnTo>
                  <a:cubicBezTo>
                    <a:pt x="0" y="39083"/>
                    <a:pt x="39083" y="0"/>
                    <a:pt x="87294" y="0"/>
                  </a:cubicBezTo>
                  <a:close/>
                </a:path>
              </a:pathLst>
            </a:custGeom>
            <a:solidFill>
              <a:srgbClr val="103B8F"/>
            </a:solidFill>
          </p:spPr>
          <p:txBody>
            <a:bodyPr/>
            <a:lstStyle/>
            <a:p>
              <a:endParaRPr lang="fr-FR"/>
            </a:p>
          </p:txBody>
        </p:sp>
        <p:sp>
          <p:nvSpPr>
            <p:cNvPr id="20" name="TextBox 20"/>
            <p:cNvSpPr txBox="1"/>
            <p:nvPr/>
          </p:nvSpPr>
          <p:spPr>
            <a:xfrm>
              <a:off x="0" y="-19050"/>
              <a:ext cx="1191258" cy="352968"/>
            </a:xfrm>
            <a:prstGeom prst="rect">
              <a:avLst/>
            </a:prstGeom>
          </p:spPr>
          <p:txBody>
            <a:bodyPr lIns="50800" tIns="50800" rIns="50800" bIns="50800" rtlCol="0" anchor="ctr"/>
            <a:lstStyle/>
            <a:p>
              <a:pPr algn="ctr">
                <a:lnSpc>
                  <a:spcPts val="3120"/>
                </a:lnSpc>
              </a:pPr>
              <a:r>
                <a:rPr lang="en-US" sz="2400">
                  <a:solidFill>
                    <a:srgbClr val="F7F7F7"/>
                  </a:solidFill>
                  <a:latin typeface="Open Sans 2"/>
                </a:rPr>
                <a:t>Animation de webinaires DEMO</a:t>
              </a:r>
            </a:p>
          </p:txBody>
        </p:sp>
      </p:grpSp>
      <p:grpSp>
        <p:nvGrpSpPr>
          <p:cNvPr id="21" name="Group 21"/>
          <p:cNvGrpSpPr/>
          <p:nvPr/>
        </p:nvGrpSpPr>
        <p:grpSpPr>
          <a:xfrm>
            <a:off x="11257384" y="7213849"/>
            <a:ext cx="4523057" cy="1267845"/>
            <a:chOff x="0" y="0"/>
            <a:chExt cx="1191258" cy="333918"/>
          </a:xfrm>
        </p:grpSpPr>
        <p:sp>
          <p:nvSpPr>
            <p:cNvPr id="22" name="Freeform 22"/>
            <p:cNvSpPr/>
            <p:nvPr/>
          </p:nvSpPr>
          <p:spPr>
            <a:xfrm>
              <a:off x="0" y="0"/>
              <a:ext cx="1191258" cy="333918"/>
            </a:xfrm>
            <a:custGeom>
              <a:avLst/>
              <a:gdLst/>
              <a:ahLst/>
              <a:cxnLst/>
              <a:rect l="l" t="t" r="r" b="b"/>
              <a:pathLst>
                <a:path w="1191258" h="333918">
                  <a:moveTo>
                    <a:pt x="87294" y="0"/>
                  </a:moveTo>
                  <a:lnTo>
                    <a:pt x="1103963" y="0"/>
                  </a:lnTo>
                  <a:cubicBezTo>
                    <a:pt x="1127115" y="0"/>
                    <a:pt x="1149319" y="9197"/>
                    <a:pt x="1165690" y="25568"/>
                  </a:cubicBezTo>
                  <a:cubicBezTo>
                    <a:pt x="1182061" y="41939"/>
                    <a:pt x="1191258" y="64143"/>
                    <a:pt x="1191258" y="87294"/>
                  </a:cubicBezTo>
                  <a:lnTo>
                    <a:pt x="1191258" y="246624"/>
                  </a:lnTo>
                  <a:cubicBezTo>
                    <a:pt x="1191258" y="294835"/>
                    <a:pt x="1152175" y="333918"/>
                    <a:pt x="1103963" y="333918"/>
                  </a:cubicBezTo>
                  <a:lnTo>
                    <a:pt x="87294" y="333918"/>
                  </a:lnTo>
                  <a:cubicBezTo>
                    <a:pt x="39083" y="333918"/>
                    <a:pt x="0" y="294835"/>
                    <a:pt x="0" y="246624"/>
                  </a:cubicBezTo>
                  <a:lnTo>
                    <a:pt x="0" y="87294"/>
                  </a:lnTo>
                  <a:cubicBezTo>
                    <a:pt x="0" y="39083"/>
                    <a:pt x="39083" y="0"/>
                    <a:pt x="87294" y="0"/>
                  </a:cubicBezTo>
                  <a:close/>
                </a:path>
              </a:pathLst>
            </a:custGeom>
            <a:solidFill>
              <a:srgbClr val="103B8F"/>
            </a:solidFill>
          </p:spPr>
          <p:txBody>
            <a:bodyPr/>
            <a:lstStyle/>
            <a:p>
              <a:endParaRPr lang="fr-FR"/>
            </a:p>
          </p:txBody>
        </p:sp>
        <p:sp>
          <p:nvSpPr>
            <p:cNvPr id="23" name="TextBox 23"/>
            <p:cNvSpPr txBox="1"/>
            <p:nvPr/>
          </p:nvSpPr>
          <p:spPr>
            <a:xfrm>
              <a:off x="0" y="-19050"/>
              <a:ext cx="1191258" cy="352968"/>
            </a:xfrm>
            <a:prstGeom prst="rect">
              <a:avLst/>
            </a:prstGeom>
          </p:spPr>
          <p:txBody>
            <a:bodyPr lIns="50800" tIns="50800" rIns="50800" bIns="50800" rtlCol="0" anchor="ctr"/>
            <a:lstStyle/>
            <a:p>
              <a:pPr algn="ctr">
                <a:lnSpc>
                  <a:spcPts val="3120"/>
                </a:lnSpc>
              </a:pPr>
              <a:r>
                <a:rPr lang="en-US" sz="2400">
                  <a:solidFill>
                    <a:srgbClr val="F7F7F7"/>
                  </a:solidFill>
                  <a:latin typeface="Open Sans 2"/>
                </a:rPr>
                <a:t>Envoi de mailings directs de prospection par cible</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57750" cy="10287000"/>
            <a:chOff x="0" y="0"/>
            <a:chExt cx="1332082" cy="2709333"/>
          </a:xfrm>
        </p:grpSpPr>
        <p:sp>
          <p:nvSpPr>
            <p:cNvPr id="3" name="Freeform 3"/>
            <p:cNvSpPr/>
            <p:nvPr/>
          </p:nvSpPr>
          <p:spPr>
            <a:xfrm>
              <a:off x="0" y="0"/>
              <a:ext cx="1332082" cy="2709333"/>
            </a:xfrm>
            <a:custGeom>
              <a:avLst/>
              <a:gdLst/>
              <a:ahLst/>
              <a:cxnLst/>
              <a:rect l="l" t="t" r="r" b="b"/>
              <a:pathLst>
                <a:path w="1332082" h="2709333">
                  <a:moveTo>
                    <a:pt x="0" y="0"/>
                  </a:moveTo>
                  <a:lnTo>
                    <a:pt x="1332082" y="0"/>
                  </a:lnTo>
                  <a:lnTo>
                    <a:pt x="1332082" y="2709333"/>
                  </a:lnTo>
                  <a:lnTo>
                    <a:pt x="0" y="2709333"/>
                  </a:lnTo>
                  <a:close/>
                </a:path>
              </a:pathLst>
            </a:custGeom>
            <a:solidFill>
              <a:srgbClr val="29B866"/>
            </a:solidFill>
          </p:spPr>
          <p:txBody>
            <a:bodyPr/>
            <a:lstStyle/>
            <a:p>
              <a:endParaRPr lang="fr-FR"/>
            </a:p>
          </p:txBody>
        </p:sp>
        <p:sp>
          <p:nvSpPr>
            <p:cNvPr id="4" name="TextBox 4"/>
            <p:cNvSpPr txBox="1"/>
            <p:nvPr/>
          </p:nvSpPr>
          <p:spPr>
            <a:xfrm>
              <a:off x="0" y="-28575"/>
              <a:ext cx="1332082" cy="2737908"/>
            </a:xfrm>
            <a:prstGeom prst="rect">
              <a:avLst/>
            </a:prstGeom>
          </p:spPr>
          <p:txBody>
            <a:bodyPr lIns="50800" tIns="50800" rIns="50800" bIns="50800" rtlCol="0" anchor="ctr"/>
            <a:lstStyle/>
            <a:p>
              <a:pPr algn="ctr">
                <a:lnSpc>
                  <a:spcPts val="3380"/>
                </a:lnSpc>
              </a:pPr>
              <a:endParaRPr/>
            </a:p>
          </p:txBody>
        </p:sp>
      </p:grpSp>
      <p:sp>
        <p:nvSpPr>
          <p:cNvPr id="5" name="TextBox 5"/>
          <p:cNvSpPr txBox="1"/>
          <p:nvPr/>
        </p:nvSpPr>
        <p:spPr>
          <a:xfrm>
            <a:off x="667742" y="4704004"/>
            <a:ext cx="4550567" cy="821842"/>
          </a:xfrm>
          <a:prstGeom prst="rect">
            <a:avLst/>
          </a:prstGeom>
        </p:spPr>
        <p:txBody>
          <a:bodyPr lIns="0" tIns="0" rIns="0" bIns="0" rtlCol="0" anchor="t">
            <a:spAutoFit/>
          </a:bodyPr>
          <a:lstStyle/>
          <a:p>
            <a:pPr>
              <a:lnSpc>
                <a:spcPts val="6538"/>
              </a:lnSpc>
              <a:spcBef>
                <a:spcPct val="0"/>
              </a:spcBef>
            </a:pPr>
            <a:r>
              <a:rPr lang="en-US" sz="5029" spc="-150">
                <a:solidFill>
                  <a:srgbClr val="FFFFFF"/>
                </a:solidFill>
                <a:latin typeface="Open Sans 2 Bold"/>
              </a:rPr>
              <a:t>Sommaire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7283" y="2545390"/>
            <a:ext cx="4291039" cy="7627595"/>
            <a:chOff x="0" y="0"/>
            <a:chExt cx="1130150" cy="2008914"/>
          </a:xfrm>
        </p:grpSpPr>
        <p:sp>
          <p:nvSpPr>
            <p:cNvPr id="3" name="Freeform 3"/>
            <p:cNvSpPr/>
            <p:nvPr/>
          </p:nvSpPr>
          <p:spPr>
            <a:xfrm>
              <a:off x="0" y="0"/>
              <a:ext cx="1130150" cy="2008914"/>
            </a:xfrm>
            <a:custGeom>
              <a:avLst/>
              <a:gdLst/>
              <a:ahLst/>
              <a:cxnLst/>
              <a:rect l="l" t="t" r="r" b="b"/>
              <a:pathLst>
                <a:path w="1130150" h="2008914">
                  <a:moveTo>
                    <a:pt x="50518" y="0"/>
                  </a:moveTo>
                  <a:lnTo>
                    <a:pt x="1079632" y="0"/>
                  </a:lnTo>
                  <a:cubicBezTo>
                    <a:pt x="1093030" y="0"/>
                    <a:pt x="1105880" y="5322"/>
                    <a:pt x="1115354" y="14796"/>
                  </a:cubicBezTo>
                  <a:cubicBezTo>
                    <a:pt x="1124828" y="24270"/>
                    <a:pt x="1130150" y="37120"/>
                    <a:pt x="1130150" y="50518"/>
                  </a:cubicBezTo>
                  <a:lnTo>
                    <a:pt x="1130150" y="1958396"/>
                  </a:lnTo>
                  <a:cubicBezTo>
                    <a:pt x="1130150" y="1986296"/>
                    <a:pt x="1107532" y="2008914"/>
                    <a:pt x="1079632" y="2008914"/>
                  </a:cubicBezTo>
                  <a:lnTo>
                    <a:pt x="50518" y="2008914"/>
                  </a:lnTo>
                  <a:cubicBezTo>
                    <a:pt x="37120" y="2008914"/>
                    <a:pt x="24270" y="2003592"/>
                    <a:pt x="14796" y="1994118"/>
                  </a:cubicBezTo>
                  <a:cubicBezTo>
                    <a:pt x="5322" y="1984644"/>
                    <a:pt x="0" y="1971794"/>
                    <a:pt x="0" y="1958396"/>
                  </a:cubicBezTo>
                  <a:lnTo>
                    <a:pt x="0" y="50518"/>
                  </a:lnTo>
                  <a:cubicBezTo>
                    <a:pt x="0" y="37120"/>
                    <a:pt x="5322" y="24270"/>
                    <a:pt x="14796" y="14796"/>
                  </a:cubicBezTo>
                  <a:cubicBezTo>
                    <a:pt x="24270" y="5322"/>
                    <a:pt x="37120" y="0"/>
                    <a:pt x="50518" y="0"/>
                  </a:cubicBezTo>
                  <a:close/>
                </a:path>
              </a:pathLst>
            </a:custGeom>
            <a:solidFill>
              <a:srgbClr val="29B866"/>
            </a:solidFill>
          </p:spPr>
          <p:txBody>
            <a:bodyPr/>
            <a:lstStyle/>
            <a:p>
              <a:endParaRPr lang="fr-FR"/>
            </a:p>
          </p:txBody>
        </p:sp>
        <p:sp>
          <p:nvSpPr>
            <p:cNvPr id="4" name="TextBox 4"/>
            <p:cNvSpPr txBox="1"/>
            <p:nvPr/>
          </p:nvSpPr>
          <p:spPr>
            <a:xfrm>
              <a:off x="0" y="-19050"/>
              <a:ext cx="1130150" cy="2027964"/>
            </a:xfrm>
            <a:prstGeom prst="rect">
              <a:avLst/>
            </a:prstGeom>
          </p:spPr>
          <p:txBody>
            <a:bodyPr lIns="228600" tIns="228600" rIns="228600" bIns="228600" rtlCol="0" anchor="ctr"/>
            <a:lstStyle/>
            <a:p>
              <a:pPr algn="ctr">
                <a:lnSpc>
                  <a:spcPts val="3120"/>
                </a:lnSpc>
              </a:pPr>
              <a:r>
                <a:rPr lang="en-US" sz="2400">
                  <a:solidFill>
                    <a:srgbClr val="FFFFFF"/>
                  </a:solidFill>
                  <a:latin typeface="Open Sans 2 Bold"/>
                </a:rPr>
                <a:t>Actions marketing</a:t>
              </a:r>
            </a:p>
            <a:p>
              <a:pPr>
                <a:lnSpc>
                  <a:spcPts val="3120"/>
                </a:lnSpc>
              </a:pPr>
              <a:endParaRPr lang="en-US" sz="2400">
                <a:solidFill>
                  <a:srgbClr val="FFFFFF"/>
                </a:solidFill>
                <a:latin typeface="Open Sans 2 Bold"/>
              </a:endParaRPr>
            </a:p>
            <a:p>
              <a:pPr>
                <a:lnSpc>
                  <a:spcPts val="3427"/>
                </a:lnSpc>
              </a:pPr>
              <a:r>
                <a:rPr lang="en-US" sz="2300">
                  <a:solidFill>
                    <a:srgbClr val="FFFFFF"/>
                  </a:solidFill>
                  <a:latin typeface="Open Sans 2"/>
                </a:rPr>
                <a:t>-Présentation commerciale (date)</a:t>
              </a:r>
            </a:p>
            <a:p>
              <a:pPr>
                <a:lnSpc>
                  <a:spcPts val="3427"/>
                </a:lnSpc>
              </a:pPr>
              <a:r>
                <a:rPr lang="en-US" sz="2300">
                  <a:solidFill>
                    <a:srgbClr val="FFFFFF"/>
                  </a:solidFill>
                  <a:latin typeface="Open Sans 2"/>
                </a:rPr>
                <a:t>-Teasing 6/02:</a:t>
              </a:r>
            </a:p>
            <a:p>
              <a:pPr marL="496571" lvl="1" indent="-248285">
                <a:lnSpc>
                  <a:spcPts val="3427"/>
                </a:lnSpc>
                <a:buFont typeface="Arial"/>
                <a:buChar char="•"/>
              </a:pPr>
              <a:r>
                <a:rPr lang="en-US" sz="2300">
                  <a:solidFill>
                    <a:srgbClr val="FFFFFF"/>
                  </a:solidFill>
                  <a:latin typeface="Open Sans 2"/>
                </a:rPr>
                <a:t>Mail clients/ partenaires</a:t>
              </a:r>
            </a:p>
            <a:p>
              <a:pPr marL="496571" lvl="1" indent="-248285">
                <a:lnSpc>
                  <a:spcPts val="3427"/>
                </a:lnSpc>
                <a:buFont typeface="Arial"/>
                <a:buChar char="•"/>
              </a:pPr>
              <a:r>
                <a:rPr lang="en-US" sz="2300">
                  <a:solidFill>
                    <a:srgbClr val="FFFFFF"/>
                  </a:solidFill>
                  <a:latin typeface="Open Sans 2"/>
                </a:rPr>
                <a:t>Réseaux sociaux</a:t>
              </a:r>
            </a:p>
            <a:p>
              <a:pPr>
                <a:lnSpc>
                  <a:spcPts val="3427"/>
                </a:lnSpc>
              </a:pPr>
              <a:r>
                <a:rPr lang="en-US" sz="2300">
                  <a:solidFill>
                    <a:srgbClr val="FFFFFF"/>
                  </a:solidFill>
                  <a:latin typeface="Open Sans 2"/>
                </a:rPr>
                <a:t>-Lancement: 13/02</a:t>
              </a:r>
            </a:p>
            <a:p>
              <a:pPr marL="496571" lvl="1" indent="-248285">
                <a:lnSpc>
                  <a:spcPts val="3427"/>
                </a:lnSpc>
                <a:buFont typeface="Arial"/>
                <a:buChar char="•"/>
              </a:pPr>
              <a:r>
                <a:rPr lang="en-US" sz="2300">
                  <a:solidFill>
                    <a:srgbClr val="FFFFFF"/>
                  </a:solidFill>
                  <a:latin typeface="Open Sans 2"/>
                </a:rPr>
                <a:t>Mails: clients/ partenaires</a:t>
              </a:r>
            </a:p>
            <a:p>
              <a:pPr marL="496571" lvl="1" indent="-248285">
                <a:lnSpc>
                  <a:spcPts val="3427"/>
                </a:lnSpc>
                <a:buFont typeface="Arial"/>
                <a:buChar char="•"/>
              </a:pPr>
              <a:r>
                <a:rPr lang="en-US" sz="2300">
                  <a:solidFill>
                    <a:srgbClr val="FFFFFF"/>
                  </a:solidFill>
                  <a:latin typeface="Open Sans 2"/>
                </a:rPr>
                <a:t>Réseaux sociaux</a:t>
              </a:r>
            </a:p>
            <a:p>
              <a:pPr>
                <a:lnSpc>
                  <a:spcPts val="3427"/>
                </a:lnSpc>
              </a:pPr>
              <a:r>
                <a:rPr lang="en-US" sz="2300">
                  <a:solidFill>
                    <a:srgbClr val="FFFFFF"/>
                  </a:solidFill>
                  <a:latin typeface="Open Sans 2"/>
                </a:rPr>
                <a:t>-Listing sur boutique AN + page site web 12/02</a:t>
              </a:r>
            </a:p>
            <a:p>
              <a:pPr>
                <a:lnSpc>
                  <a:spcPts val="3427"/>
                </a:lnSpc>
              </a:pPr>
              <a:r>
                <a:rPr lang="en-US" sz="2300">
                  <a:solidFill>
                    <a:srgbClr val="FFFFFF"/>
                  </a:solidFill>
                  <a:latin typeface="Open Sans 2"/>
                </a:rPr>
                <a:t>-Newsletter (clients/ partenaires) 15/02</a:t>
              </a:r>
            </a:p>
            <a:p>
              <a:pPr algn="l">
                <a:lnSpc>
                  <a:spcPts val="3427"/>
                </a:lnSpc>
              </a:pPr>
              <a:r>
                <a:rPr lang="en-US" sz="2300">
                  <a:solidFill>
                    <a:srgbClr val="FFFFFF"/>
                  </a:solidFill>
                  <a:latin typeface="Open Sans 2"/>
                </a:rPr>
                <a:t>-Webinaires clients/ partenaires 22/02</a:t>
              </a:r>
            </a:p>
          </p:txBody>
        </p:sp>
      </p:grpSp>
      <p:grpSp>
        <p:nvGrpSpPr>
          <p:cNvPr id="5" name="Group 5"/>
          <p:cNvGrpSpPr/>
          <p:nvPr/>
        </p:nvGrpSpPr>
        <p:grpSpPr>
          <a:xfrm>
            <a:off x="9314042" y="2545337"/>
            <a:ext cx="4291039" cy="7117687"/>
            <a:chOff x="0" y="0"/>
            <a:chExt cx="1130150" cy="1874617"/>
          </a:xfrm>
        </p:grpSpPr>
        <p:sp>
          <p:nvSpPr>
            <p:cNvPr id="6" name="Freeform 6"/>
            <p:cNvSpPr/>
            <p:nvPr/>
          </p:nvSpPr>
          <p:spPr>
            <a:xfrm>
              <a:off x="0" y="0"/>
              <a:ext cx="1130150" cy="1874617"/>
            </a:xfrm>
            <a:custGeom>
              <a:avLst/>
              <a:gdLst/>
              <a:ahLst/>
              <a:cxnLst/>
              <a:rect l="l" t="t" r="r" b="b"/>
              <a:pathLst>
                <a:path w="1130150" h="1874617">
                  <a:moveTo>
                    <a:pt x="50518" y="0"/>
                  </a:moveTo>
                  <a:lnTo>
                    <a:pt x="1079632" y="0"/>
                  </a:lnTo>
                  <a:cubicBezTo>
                    <a:pt x="1093030" y="0"/>
                    <a:pt x="1105880" y="5322"/>
                    <a:pt x="1115354" y="14796"/>
                  </a:cubicBezTo>
                  <a:cubicBezTo>
                    <a:pt x="1124828" y="24270"/>
                    <a:pt x="1130150" y="37120"/>
                    <a:pt x="1130150" y="50518"/>
                  </a:cubicBezTo>
                  <a:lnTo>
                    <a:pt x="1130150" y="1824099"/>
                  </a:lnTo>
                  <a:cubicBezTo>
                    <a:pt x="1130150" y="1837498"/>
                    <a:pt x="1124828" y="1850347"/>
                    <a:pt x="1115354" y="1859821"/>
                  </a:cubicBezTo>
                  <a:cubicBezTo>
                    <a:pt x="1105880" y="1869295"/>
                    <a:pt x="1093030" y="1874617"/>
                    <a:pt x="1079632" y="1874617"/>
                  </a:cubicBezTo>
                  <a:lnTo>
                    <a:pt x="50518" y="1874617"/>
                  </a:lnTo>
                  <a:cubicBezTo>
                    <a:pt x="22618" y="1874617"/>
                    <a:pt x="0" y="1852000"/>
                    <a:pt x="0" y="1824099"/>
                  </a:cubicBezTo>
                  <a:lnTo>
                    <a:pt x="0" y="50518"/>
                  </a:lnTo>
                  <a:cubicBezTo>
                    <a:pt x="0" y="37120"/>
                    <a:pt x="5322" y="24270"/>
                    <a:pt x="14796" y="14796"/>
                  </a:cubicBezTo>
                  <a:cubicBezTo>
                    <a:pt x="24270" y="5322"/>
                    <a:pt x="37120" y="0"/>
                    <a:pt x="50518" y="0"/>
                  </a:cubicBezTo>
                  <a:close/>
                </a:path>
              </a:pathLst>
            </a:custGeom>
            <a:solidFill>
              <a:srgbClr val="29B866"/>
            </a:solidFill>
          </p:spPr>
          <p:txBody>
            <a:bodyPr/>
            <a:lstStyle/>
            <a:p>
              <a:endParaRPr lang="fr-FR"/>
            </a:p>
          </p:txBody>
        </p:sp>
        <p:sp>
          <p:nvSpPr>
            <p:cNvPr id="7" name="TextBox 7"/>
            <p:cNvSpPr txBox="1"/>
            <p:nvPr/>
          </p:nvSpPr>
          <p:spPr>
            <a:xfrm>
              <a:off x="0" y="-19050"/>
              <a:ext cx="1130150" cy="1893667"/>
            </a:xfrm>
            <a:prstGeom prst="rect">
              <a:avLst/>
            </a:prstGeom>
          </p:spPr>
          <p:txBody>
            <a:bodyPr lIns="228600" tIns="228600" rIns="228600" bIns="228600" rtlCol="0" anchor="ctr"/>
            <a:lstStyle/>
            <a:p>
              <a:pPr algn="ctr">
                <a:lnSpc>
                  <a:spcPts val="3120"/>
                </a:lnSpc>
              </a:pPr>
              <a:r>
                <a:rPr lang="en-US" sz="2400">
                  <a:solidFill>
                    <a:srgbClr val="FFFFFF"/>
                  </a:solidFill>
                  <a:latin typeface="Open Sans 2 Bold"/>
                </a:rPr>
                <a:t>Actions marketing</a:t>
              </a:r>
            </a:p>
            <a:p>
              <a:pPr>
                <a:lnSpc>
                  <a:spcPts val="3120"/>
                </a:lnSpc>
              </a:pPr>
              <a:endParaRPr lang="en-US" sz="2400">
                <a:solidFill>
                  <a:srgbClr val="FFFFFF"/>
                </a:solidFill>
                <a:latin typeface="Open Sans 2 Bold"/>
              </a:endParaRPr>
            </a:p>
            <a:p>
              <a:pPr marL="496571" lvl="1" indent="-248285">
                <a:lnSpc>
                  <a:spcPts val="3427"/>
                </a:lnSpc>
                <a:buFont typeface="Arial"/>
                <a:buChar char="•"/>
              </a:pPr>
              <a:r>
                <a:rPr lang="en-US" sz="2300">
                  <a:solidFill>
                    <a:srgbClr val="FFFFFF"/>
                  </a:solidFill>
                  <a:latin typeface="Open Sans 2"/>
                </a:rPr>
                <a:t>Post RS 5/03 + tag clients sage majeurs</a:t>
              </a:r>
            </a:p>
            <a:p>
              <a:pPr>
                <a:lnSpc>
                  <a:spcPts val="3427"/>
                </a:lnSpc>
              </a:pPr>
              <a:endParaRPr lang="en-US" sz="2300">
                <a:solidFill>
                  <a:srgbClr val="FFFFFF"/>
                </a:solidFill>
                <a:latin typeface="Open Sans 2"/>
              </a:endParaRPr>
            </a:p>
            <a:p>
              <a:pPr marL="496571" lvl="1" indent="-248285">
                <a:lnSpc>
                  <a:spcPts val="3427"/>
                </a:lnSpc>
                <a:buFont typeface="Arial"/>
                <a:buChar char="•"/>
              </a:pPr>
              <a:r>
                <a:rPr lang="en-US" sz="2300">
                  <a:solidFill>
                    <a:srgbClr val="FFFFFF"/>
                  </a:solidFill>
                  <a:latin typeface="Open Sans 2"/>
                </a:rPr>
                <a:t>Newsletter condition IF Sage 100 (relance + contenu informatif) 15/03</a:t>
              </a:r>
            </a:p>
            <a:p>
              <a:pPr algn="l">
                <a:lnSpc>
                  <a:spcPts val="3427"/>
                </a:lnSpc>
              </a:pPr>
              <a:endParaRPr lang="en-US" sz="2300">
                <a:solidFill>
                  <a:srgbClr val="FFFFFF"/>
                </a:solidFill>
                <a:latin typeface="Open Sans 2"/>
              </a:endParaRPr>
            </a:p>
          </p:txBody>
        </p:sp>
      </p:grpSp>
      <p:grpSp>
        <p:nvGrpSpPr>
          <p:cNvPr id="8" name="Group 8"/>
          <p:cNvGrpSpPr/>
          <p:nvPr/>
        </p:nvGrpSpPr>
        <p:grpSpPr>
          <a:xfrm>
            <a:off x="4828165" y="2545337"/>
            <a:ext cx="4291039" cy="7117687"/>
            <a:chOff x="0" y="0"/>
            <a:chExt cx="1130150" cy="1874617"/>
          </a:xfrm>
        </p:grpSpPr>
        <p:sp>
          <p:nvSpPr>
            <p:cNvPr id="9" name="Freeform 9"/>
            <p:cNvSpPr/>
            <p:nvPr/>
          </p:nvSpPr>
          <p:spPr>
            <a:xfrm>
              <a:off x="0" y="0"/>
              <a:ext cx="1130150" cy="1874617"/>
            </a:xfrm>
            <a:custGeom>
              <a:avLst/>
              <a:gdLst/>
              <a:ahLst/>
              <a:cxnLst/>
              <a:rect l="l" t="t" r="r" b="b"/>
              <a:pathLst>
                <a:path w="1130150" h="1874617">
                  <a:moveTo>
                    <a:pt x="50518" y="0"/>
                  </a:moveTo>
                  <a:lnTo>
                    <a:pt x="1079632" y="0"/>
                  </a:lnTo>
                  <a:cubicBezTo>
                    <a:pt x="1093030" y="0"/>
                    <a:pt x="1105880" y="5322"/>
                    <a:pt x="1115354" y="14796"/>
                  </a:cubicBezTo>
                  <a:cubicBezTo>
                    <a:pt x="1124828" y="24270"/>
                    <a:pt x="1130150" y="37120"/>
                    <a:pt x="1130150" y="50518"/>
                  </a:cubicBezTo>
                  <a:lnTo>
                    <a:pt x="1130150" y="1824099"/>
                  </a:lnTo>
                  <a:cubicBezTo>
                    <a:pt x="1130150" y="1837498"/>
                    <a:pt x="1124828" y="1850347"/>
                    <a:pt x="1115354" y="1859821"/>
                  </a:cubicBezTo>
                  <a:cubicBezTo>
                    <a:pt x="1105880" y="1869295"/>
                    <a:pt x="1093030" y="1874617"/>
                    <a:pt x="1079632" y="1874617"/>
                  </a:cubicBezTo>
                  <a:lnTo>
                    <a:pt x="50518" y="1874617"/>
                  </a:lnTo>
                  <a:cubicBezTo>
                    <a:pt x="22618" y="1874617"/>
                    <a:pt x="0" y="1852000"/>
                    <a:pt x="0" y="1824099"/>
                  </a:cubicBezTo>
                  <a:lnTo>
                    <a:pt x="0" y="50518"/>
                  </a:lnTo>
                  <a:cubicBezTo>
                    <a:pt x="0" y="37120"/>
                    <a:pt x="5322" y="24270"/>
                    <a:pt x="14796" y="14796"/>
                  </a:cubicBezTo>
                  <a:cubicBezTo>
                    <a:pt x="24270" y="5322"/>
                    <a:pt x="37120" y="0"/>
                    <a:pt x="50518" y="0"/>
                  </a:cubicBezTo>
                  <a:close/>
                </a:path>
              </a:pathLst>
            </a:custGeom>
            <a:solidFill>
              <a:srgbClr val="D6D3D3"/>
            </a:solidFill>
          </p:spPr>
          <p:txBody>
            <a:bodyPr/>
            <a:lstStyle/>
            <a:p>
              <a:endParaRPr lang="fr-FR"/>
            </a:p>
          </p:txBody>
        </p:sp>
        <p:sp>
          <p:nvSpPr>
            <p:cNvPr id="10" name="TextBox 10"/>
            <p:cNvSpPr txBox="1"/>
            <p:nvPr/>
          </p:nvSpPr>
          <p:spPr>
            <a:xfrm>
              <a:off x="0" y="-19050"/>
              <a:ext cx="1130150" cy="1893667"/>
            </a:xfrm>
            <a:prstGeom prst="rect">
              <a:avLst/>
            </a:prstGeom>
          </p:spPr>
          <p:txBody>
            <a:bodyPr lIns="228600" tIns="228600" rIns="228600" bIns="228600" rtlCol="0" anchor="ctr"/>
            <a:lstStyle/>
            <a:p>
              <a:pPr algn="ctr">
                <a:lnSpc>
                  <a:spcPts val="3120"/>
                </a:lnSpc>
              </a:pPr>
              <a:r>
                <a:rPr lang="en-US" sz="2400">
                  <a:solidFill>
                    <a:srgbClr val="FFFFFF"/>
                  </a:solidFill>
                  <a:latin typeface="Open Sans 2 Bold"/>
                </a:rPr>
                <a:t>Actions CSM</a:t>
              </a:r>
            </a:p>
            <a:p>
              <a:pPr>
                <a:lnSpc>
                  <a:spcPts val="3120"/>
                </a:lnSpc>
              </a:pPr>
              <a:endParaRPr lang="en-US" sz="2400">
                <a:solidFill>
                  <a:srgbClr val="FFFFFF"/>
                </a:solidFill>
                <a:latin typeface="Open Sans 2 Bold"/>
              </a:endParaRPr>
            </a:p>
            <a:p>
              <a:pPr marL="496571" lvl="1" indent="-248285">
                <a:lnSpc>
                  <a:spcPts val="3427"/>
                </a:lnSpc>
                <a:buFont typeface="Arial"/>
                <a:buChar char="•"/>
              </a:pPr>
              <a:r>
                <a:rPr lang="en-US" sz="2300">
                  <a:solidFill>
                    <a:srgbClr val="FFFFFF"/>
                  </a:solidFill>
                  <a:latin typeface="Open Sans 2"/>
                </a:rPr>
                <a:t>Mailing directs clients : 13/02</a:t>
              </a:r>
            </a:p>
            <a:p>
              <a:pPr marL="496571" lvl="1" indent="-248285">
                <a:lnSpc>
                  <a:spcPts val="3427"/>
                </a:lnSpc>
                <a:buFont typeface="Arial"/>
                <a:buChar char="•"/>
              </a:pPr>
              <a:r>
                <a:rPr lang="en-US" sz="2300">
                  <a:solidFill>
                    <a:srgbClr val="FFFFFF"/>
                  </a:solidFill>
                  <a:latin typeface="Open Sans 2"/>
                </a:rPr>
                <a:t>Début des appels clients 19/02</a:t>
              </a:r>
            </a:p>
            <a:p>
              <a:pPr marL="496571" lvl="1" indent="-248285">
                <a:lnSpc>
                  <a:spcPts val="3427"/>
                </a:lnSpc>
                <a:buFont typeface="Arial"/>
                <a:buChar char="•"/>
              </a:pPr>
              <a:r>
                <a:rPr lang="en-US" sz="2300">
                  <a:solidFill>
                    <a:srgbClr val="FFFFFF"/>
                  </a:solidFill>
                  <a:latin typeface="Open Sans 2"/>
                </a:rPr>
                <a:t>Animation webinaires clients 22/02</a:t>
              </a:r>
            </a:p>
            <a:p>
              <a:pPr marL="496571" lvl="1" indent="-248285">
                <a:lnSpc>
                  <a:spcPts val="3427"/>
                </a:lnSpc>
                <a:buFont typeface="Arial"/>
                <a:buChar char="•"/>
              </a:pPr>
              <a:r>
                <a:rPr lang="en-US" sz="2300">
                  <a:solidFill>
                    <a:srgbClr val="FFFFFF"/>
                  </a:solidFill>
                  <a:latin typeface="Open Sans 2"/>
                </a:rPr>
                <a:t>Appel inscrits webinaire 23/02 et 26-29/02</a:t>
              </a:r>
            </a:p>
            <a:p>
              <a:pPr algn="l">
                <a:lnSpc>
                  <a:spcPts val="3427"/>
                </a:lnSpc>
              </a:pPr>
              <a:endParaRPr lang="en-US" sz="2300">
                <a:solidFill>
                  <a:srgbClr val="FFFFFF"/>
                </a:solidFill>
                <a:latin typeface="Open Sans 2"/>
              </a:endParaRPr>
            </a:p>
          </p:txBody>
        </p:sp>
      </p:grpSp>
      <p:grpSp>
        <p:nvGrpSpPr>
          <p:cNvPr id="11" name="Group 11"/>
          <p:cNvGrpSpPr/>
          <p:nvPr/>
        </p:nvGrpSpPr>
        <p:grpSpPr>
          <a:xfrm>
            <a:off x="13795581" y="2545337"/>
            <a:ext cx="4291039" cy="7117687"/>
            <a:chOff x="0" y="0"/>
            <a:chExt cx="1130150" cy="1874617"/>
          </a:xfrm>
        </p:grpSpPr>
        <p:sp>
          <p:nvSpPr>
            <p:cNvPr id="12" name="Freeform 12"/>
            <p:cNvSpPr/>
            <p:nvPr/>
          </p:nvSpPr>
          <p:spPr>
            <a:xfrm>
              <a:off x="0" y="0"/>
              <a:ext cx="1130150" cy="1874617"/>
            </a:xfrm>
            <a:custGeom>
              <a:avLst/>
              <a:gdLst/>
              <a:ahLst/>
              <a:cxnLst/>
              <a:rect l="l" t="t" r="r" b="b"/>
              <a:pathLst>
                <a:path w="1130150" h="1874617">
                  <a:moveTo>
                    <a:pt x="50518" y="0"/>
                  </a:moveTo>
                  <a:lnTo>
                    <a:pt x="1079632" y="0"/>
                  </a:lnTo>
                  <a:cubicBezTo>
                    <a:pt x="1093030" y="0"/>
                    <a:pt x="1105880" y="5322"/>
                    <a:pt x="1115354" y="14796"/>
                  </a:cubicBezTo>
                  <a:cubicBezTo>
                    <a:pt x="1124828" y="24270"/>
                    <a:pt x="1130150" y="37120"/>
                    <a:pt x="1130150" y="50518"/>
                  </a:cubicBezTo>
                  <a:lnTo>
                    <a:pt x="1130150" y="1824099"/>
                  </a:lnTo>
                  <a:cubicBezTo>
                    <a:pt x="1130150" y="1837498"/>
                    <a:pt x="1124828" y="1850347"/>
                    <a:pt x="1115354" y="1859821"/>
                  </a:cubicBezTo>
                  <a:cubicBezTo>
                    <a:pt x="1105880" y="1869295"/>
                    <a:pt x="1093030" y="1874617"/>
                    <a:pt x="1079632" y="1874617"/>
                  </a:cubicBezTo>
                  <a:lnTo>
                    <a:pt x="50518" y="1874617"/>
                  </a:lnTo>
                  <a:cubicBezTo>
                    <a:pt x="22618" y="1874617"/>
                    <a:pt x="0" y="1852000"/>
                    <a:pt x="0" y="1824099"/>
                  </a:cubicBezTo>
                  <a:lnTo>
                    <a:pt x="0" y="50518"/>
                  </a:lnTo>
                  <a:cubicBezTo>
                    <a:pt x="0" y="37120"/>
                    <a:pt x="5322" y="24270"/>
                    <a:pt x="14796" y="14796"/>
                  </a:cubicBezTo>
                  <a:cubicBezTo>
                    <a:pt x="24270" y="5322"/>
                    <a:pt x="37120" y="0"/>
                    <a:pt x="50518" y="0"/>
                  </a:cubicBezTo>
                  <a:close/>
                </a:path>
              </a:pathLst>
            </a:custGeom>
            <a:solidFill>
              <a:srgbClr val="D6D3D3"/>
            </a:solidFill>
          </p:spPr>
          <p:txBody>
            <a:bodyPr/>
            <a:lstStyle/>
            <a:p>
              <a:endParaRPr lang="fr-FR"/>
            </a:p>
          </p:txBody>
        </p:sp>
        <p:sp>
          <p:nvSpPr>
            <p:cNvPr id="13" name="TextBox 13"/>
            <p:cNvSpPr txBox="1"/>
            <p:nvPr/>
          </p:nvSpPr>
          <p:spPr>
            <a:xfrm>
              <a:off x="0" y="-19050"/>
              <a:ext cx="1130150" cy="1893667"/>
            </a:xfrm>
            <a:prstGeom prst="rect">
              <a:avLst/>
            </a:prstGeom>
          </p:spPr>
          <p:txBody>
            <a:bodyPr lIns="228600" tIns="228600" rIns="228600" bIns="228600" rtlCol="0" anchor="ctr"/>
            <a:lstStyle/>
            <a:p>
              <a:pPr algn="ctr">
                <a:lnSpc>
                  <a:spcPts val="3120"/>
                </a:lnSpc>
              </a:pPr>
              <a:r>
                <a:rPr lang="en-US" sz="2400">
                  <a:solidFill>
                    <a:srgbClr val="FFFFFF"/>
                  </a:solidFill>
                  <a:latin typeface="Open Sans 2 Bold"/>
                </a:rPr>
                <a:t>Actions CSM</a:t>
              </a:r>
            </a:p>
            <a:p>
              <a:pPr>
                <a:lnSpc>
                  <a:spcPts val="3120"/>
                </a:lnSpc>
              </a:pPr>
              <a:endParaRPr lang="en-US" sz="2400">
                <a:solidFill>
                  <a:srgbClr val="FFFFFF"/>
                </a:solidFill>
                <a:latin typeface="Open Sans 2 Bold"/>
              </a:endParaRPr>
            </a:p>
            <a:p>
              <a:pPr marL="496571" lvl="1" indent="-248285">
                <a:lnSpc>
                  <a:spcPts val="3427"/>
                </a:lnSpc>
                <a:buFont typeface="Arial"/>
                <a:buChar char="•"/>
              </a:pPr>
              <a:r>
                <a:rPr lang="en-US" sz="2300">
                  <a:solidFill>
                    <a:srgbClr val="FFFFFF"/>
                  </a:solidFill>
                  <a:latin typeface="Open Sans 2"/>
                </a:rPr>
                <a:t>Fin des appels clients au 31/03</a:t>
              </a:r>
            </a:p>
            <a:p>
              <a:pPr>
                <a:lnSpc>
                  <a:spcPts val="3427"/>
                </a:lnSpc>
              </a:pPr>
              <a:endParaRPr lang="en-US" sz="2300">
                <a:solidFill>
                  <a:srgbClr val="FFFFFF"/>
                </a:solidFill>
                <a:latin typeface="Open Sans 2"/>
              </a:endParaRPr>
            </a:p>
            <a:p>
              <a:pPr marL="496571" lvl="1" indent="-248285">
                <a:lnSpc>
                  <a:spcPts val="3427"/>
                </a:lnSpc>
                <a:buFont typeface="Arial"/>
                <a:buChar char="•"/>
              </a:pPr>
              <a:r>
                <a:rPr lang="en-US" sz="2300">
                  <a:solidFill>
                    <a:srgbClr val="FFFFFF"/>
                  </a:solidFill>
                  <a:latin typeface="Open Sans 2"/>
                </a:rPr>
                <a:t>Rappel clients qui ont réagi au post RS</a:t>
              </a:r>
            </a:p>
            <a:p>
              <a:pPr>
                <a:lnSpc>
                  <a:spcPts val="3427"/>
                </a:lnSpc>
              </a:pPr>
              <a:endParaRPr lang="en-US" sz="2300">
                <a:solidFill>
                  <a:srgbClr val="FFFFFF"/>
                </a:solidFill>
                <a:latin typeface="Open Sans 2"/>
              </a:endParaRPr>
            </a:p>
            <a:p>
              <a:pPr marL="496571" lvl="1" indent="-248285">
                <a:lnSpc>
                  <a:spcPts val="3427"/>
                </a:lnSpc>
                <a:buFont typeface="Arial"/>
                <a:buChar char="•"/>
              </a:pPr>
              <a:r>
                <a:rPr lang="en-US" sz="2300">
                  <a:solidFill>
                    <a:srgbClr val="FFFFFF"/>
                  </a:solidFill>
                  <a:latin typeface="Open Sans 2"/>
                </a:rPr>
                <a:t>Appel clients post lecture newsletter</a:t>
              </a:r>
            </a:p>
            <a:p>
              <a:pPr>
                <a:lnSpc>
                  <a:spcPts val="3427"/>
                </a:lnSpc>
              </a:pPr>
              <a:endParaRPr lang="en-US" sz="2300">
                <a:solidFill>
                  <a:srgbClr val="FFFFFF"/>
                </a:solidFill>
                <a:latin typeface="Open Sans 2"/>
              </a:endParaRPr>
            </a:p>
            <a:p>
              <a:pPr algn="l">
                <a:lnSpc>
                  <a:spcPts val="3427"/>
                </a:lnSpc>
              </a:pPr>
              <a:endParaRPr lang="en-US" sz="2300">
                <a:solidFill>
                  <a:srgbClr val="FFFFFF"/>
                </a:solidFill>
                <a:latin typeface="Open Sans 2"/>
              </a:endParaRPr>
            </a:p>
          </p:txBody>
        </p:sp>
      </p:grpSp>
      <p:sp>
        <p:nvSpPr>
          <p:cNvPr id="14" name="TextBox 14"/>
          <p:cNvSpPr txBox="1"/>
          <p:nvPr/>
        </p:nvSpPr>
        <p:spPr>
          <a:xfrm>
            <a:off x="3731302" y="1922134"/>
            <a:ext cx="2810757" cy="623256"/>
          </a:xfrm>
          <a:prstGeom prst="rect">
            <a:avLst/>
          </a:prstGeom>
        </p:spPr>
        <p:txBody>
          <a:bodyPr lIns="0" tIns="0" rIns="0" bIns="0" rtlCol="0" anchor="t">
            <a:spAutoFit/>
          </a:bodyPr>
          <a:lstStyle/>
          <a:p>
            <a:pPr algn="ctr">
              <a:lnSpc>
                <a:spcPts val="5117"/>
              </a:lnSpc>
            </a:pPr>
            <a:r>
              <a:rPr lang="en-US" sz="3655">
                <a:solidFill>
                  <a:srgbClr val="000000"/>
                </a:solidFill>
                <a:latin typeface="Open Sans 1 Bold"/>
              </a:rPr>
              <a:t>Février 2024</a:t>
            </a:r>
          </a:p>
        </p:txBody>
      </p:sp>
      <p:sp>
        <p:nvSpPr>
          <p:cNvPr id="15" name="TextBox 15"/>
          <p:cNvSpPr txBox="1"/>
          <p:nvPr/>
        </p:nvSpPr>
        <p:spPr>
          <a:xfrm>
            <a:off x="13031911" y="1922134"/>
            <a:ext cx="2339939" cy="623203"/>
          </a:xfrm>
          <a:prstGeom prst="rect">
            <a:avLst/>
          </a:prstGeom>
        </p:spPr>
        <p:txBody>
          <a:bodyPr lIns="0" tIns="0" rIns="0" bIns="0" rtlCol="0" anchor="t">
            <a:spAutoFit/>
          </a:bodyPr>
          <a:lstStyle/>
          <a:p>
            <a:pPr algn="ctr">
              <a:lnSpc>
                <a:spcPts val="5117"/>
              </a:lnSpc>
            </a:pPr>
            <a:r>
              <a:rPr lang="en-US" sz="3655">
                <a:solidFill>
                  <a:srgbClr val="000000"/>
                </a:solidFill>
                <a:latin typeface="Open Sans 1 Bold"/>
              </a:rPr>
              <a:t>Mars 2024</a:t>
            </a:r>
          </a:p>
        </p:txBody>
      </p:sp>
      <p:sp>
        <p:nvSpPr>
          <p:cNvPr id="16" name="TextBox 16"/>
          <p:cNvSpPr txBox="1"/>
          <p:nvPr/>
        </p:nvSpPr>
        <p:spPr>
          <a:xfrm>
            <a:off x="953029" y="751006"/>
            <a:ext cx="17334971" cy="1087128"/>
          </a:xfrm>
          <a:prstGeom prst="rect">
            <a:avLst/>
          </a:prstGeom>
        </p:spPr>
        <p:txBody>
          <a:bodyPr lIns="0" tIns="0" rIns="0" bIns="0" rtlCol="0" anchor="t">
            <a:spAutoFit/>
          </a:bodyPr>
          <a:lstStyle/>
          <a:p>
            <a:pPr>
              <a:lnSpc>
                <a:spcPts val="9124"/>
              </a:lnSpc>
            </a:pPr>
            <a:r>
              <a:rPr lang="en-US" sz="5925">
                <a:solidFill>
                  <a:srgbClr val="29B866"/>
                </a:solidFill>
                <a:latin typeface="Open Sans 2 Bold"/>
              </a:rPr>
              <a:t>Plan d’alignement </a:t>
            </a:r>
            <a:r>
              <a:rPr lang="en-US" sz="5925">
                <a:solidFill>
                  <a:srgbClr val="000000"/>
                </a:solidFill>
                <a:latin typeface="Open Sans 2 Bold"/>
              </a:rPr>
              <a:t>des activités</a:t>
            </a:r>
            <a:r>
              <a:rPr lang="en-US" sz="5925">
                <a:solidFill>
                  <a:srgbClr val="29B866"/>
                </a:solidFill>
                <a:latin typeface="Open Sans 2 Bold"/>
              </a:rPr>
              <a:t> mkt/ vente :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60466" y="3096821"/>
            <a:ext cx="9781720" cy="3621947"/>
          </a:xfrm>
          <a:custGeom>
            <a:avLst/>
            <a:gdLst/>
            <a:ahLst/>
            <a:cxnLst/>
            <a:rect l="l" t="t" r="r" b="b"/>
            <a:pathLst>
              <a:path w="9781720" h="3621947">
                <a:moveTo>
                  <a:pt x="0" y="0"/>
                </a:moveTo>
                <a:lnTo>
                  <a:pt x="9781720" y="0"/>
                </a:lnTo>
                <a:lnTo>
                  <a:pt x="9781720" y="3621947"/>
                </a:lnTo>
                <a:lnTo>
                  <a:pt x="0" y="3621947"/>
                </a:lnTo>
                <a:lnTo>
                  <a:pt x="0" y="0"/>
                </a:lnTo>
                <a:close/>
              </a:path>
            </a:pathLst>
          </a:custGeom>
          <a:blipFill>
            <a:blip r:embed="rId3"/>
            <a:stretch>
              <a:fillRect/>
            </a:stretch>
          </a:blipFill>
        </p:spPr>
        <p:txBody>
          <a:bodyPr/>
          <a:lstStyle/>
          <a:p>
            <a:endParaRPr lang="fr-FR"/>
          </a:p>
        </p:txBody>
      </p:sp>
      <p:sp>
        <p:nvSpPr>
          <p:cNvPr id="3" name="TextBox 3"/>
          <p:cNvSpPr txBox="1"/>
          <p:nvPr/>
        </p:nvSpPr>
        <p:spPr>
          <a:xfrm>
            <a:off x="606141" y="638678"/>
            <a:ext cx="17075718" cy="837194"/>
          </a:xfrm>
          <a:prstGeom prst="rect">
            <a:avLst/>
          </a:prstGeom>
        </p:spPr>
        <p:txBody>
          <a:bodyPr lIns="0" tIns="0" rIns="0" bIns="0" rtlCol="0" anchor="t">
            <a:spAutoFit/>
          </a:bodyPr>
          <a:lstStyle/>
          <a:p>
            <a:pPr>
              <a:lnSpc>
                <a:spcPts val="6517"/>
              </a:lnSpc>
            </a:pPr>
            <a:r>
              <a:rPr lang="en-US" sz="5925">
                <a:solidFill>
                  <a:srgbClr val="29B866"/>
                </a:solidFill>
                <a:latin typeface="Open Sans 2 Bold"/>
              </a:rPr>
              <a:t>Le business model </a:t>
            </a:r>
          </a:p>
        </p:txBody>
      </p:sp>
      <p:sp>
        <p:nvSpPr>
          <p:cNvPr id="4" name="TextBox 4"/>
          <p:cNvSpPr txBox="1"/>
          <p:nvPr/>
        </p:nvSpPr>
        <p:spPr>
          <a:xfrm>
            <a:off x="606141" y="2183992"/>
            <a:ext cx="17191429" cy="361234"/>
          </a:xfrm>
          <a:prstGeom prst="rect">
            <a:avLst/>
          </a:prstGeom>
        </p:spPr>
        <p:txBody>
          <a:bodyPr lIns="0" tIns="0" rIns="0" bIns="0" rtlCol="0" anchor="t">
            <a:spAutoFit/>
          </a:bodyPr>
          <a:lstStyle/>
          <a:p>
            <a:pPr marL="496571" lvl="1" indent="-248285">
              <a:lnSpc>
                <a:spcPts val="2990"/>
              </a:lnSpc>
              <a:buFont typeface="Arial"/>
              <a:buChar char="•"/>
            </a:pPr>
            <a:r>
              <a:rPr lang="en-US" sz="2300">
                <a:solidFill>
                  <a:srgbClr val="444444"/>
                </a:solidFill>
                <a:latin typeface="Open Sans 2"/>
              </a:rPr>
              <a:t>Wise Up Scribe est vendu en “pack” avec une autre solution Wise Up</a:t>
            </a:r>
          </a:p>
        </p:txBody>
      </p:sp>
      <p:sp>
        <p:nvSpPr>
          <p:cNvPr id="5" name="TextBox 5"/>
          <p:cNvSpPr txBox="1"/>
          <p:nvPr/>
        </p:nvSpPr>
        <p:spPr>
          <a:xfrm>
            <a:off x="548286" y="7251314"/>
            <a:ext cx="17191429" cy="732628"/>
          </a:xfrm>
          <a:prstGeom prst="rect">
            <a:avLst/>
          </a:prstGeom>
        </p:spPr>
        <p:txBody>
          <a:bodyPr lIns="0" tIns="0" rIns="0" bIns="0" rtlCol="0" anchor="t">
            <a:spAutoFit/>
          </a:bodyPr>
          <a:lstStyle/>
          <a:p>
            <a:pPr marL="496571" lvl="1" indent="-248285">
              <a:lnSpc>
                <a:spcPts val="2990"/>
              </a:lnSpc>
              <a:buFont typeface="Arial"/>
              <a:buChar char="•"/>
            </a:pPr>
            <a:r>
              <a:rPr lang="en-US" sz="2300">
                <a:solidFill>
                  <a:srgbClr val="444444"/>
                </a:solidFill>
                <a:latin typeface="Open Sans 2"/>
              </a:rPr>
              <a:t>Pour les clients eCommerce qui ont déjà Atoo-Sync GesCom, ils doivent prendre le pack “Skate + Scribe”</a:t>
            </a:r>
          </a:p>
          <a:p>
            <a:pPr marL="496571" lvl="1" indent="-248285">
              <a:lnSpc>
                <a:spcPts val="2990"/>
              </a:lnSpc>
              <a:buFont typeface="Arial"/>
              <a:buChar char="•"/>
            </a:pPr>
            <a:r>
              <a:rPr lang="en-US" sz="2300">
                <a:solidFill>
                  <a:srgbClr val="444444"/>
                </a:solidFill>
                <a:latin typeface="Open Sans 2"/>
              </a:rPr>
              <a:t>Chaque module est venu à un prix unitaire de 850€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3048" y="2699223"/>
            <a:ext cx="4513487" cy="3086100"/>
            <a:chOff x="0" y="0"/>
            <a:chExt cx="1188737" cy="812800"/>
          </a:xfrm>
        </p:grpSpPr>
        <p:sp>
          <p:nvSpPr>
            <p:cNvPr id="3" name="Freeform 3"/>
            <p:cNvSpPr/>
            <p:nvPr/>
          </p:nvSpPr>
          <p:spPr>
            <a:xfrm>
              <a:off x="0" y="0"/>
              <a:ext cx="1188737" cy="812800"/>
            </a:xfrm>
            <a:custGeom>
              <a:avLst/>
              <a:gdLst/>
              <a:ahLst/>
              <a:cxnLst/>
              <a:rect l="l" t="t" r="r" b="b"/>
              <a:pathLst>
                <a:path w="1188737" h="812800">
                  <a:moveTo>
                    <a:pt x="87480" y="0"/>
                  </a:moveTo>
                  <a:lnTo>
                    <a:pt x="1101258" y="0"/>
                  </a:lnTo>
                  <a:cubicBezTo>
                    <a:pt x="1149571" y="0"/>
                    <a:pt x="1188737" y="39166"/>
                    <a:pt x="1188737" y="87480"/>
                  </a:cubicBezTo>
                  <a:lnTo>
                    <a:pt x="1188737" y="725320"/>
                  </a:lnTo>
                  <a:cubicBezTo>
                    <a:pt x="1188737" y="773634"/>
                    <a:pt x="1149571" y="812800"/>
                    <a:pt x="1101258" y="812800"/>
                  </a:cubicBezTo>
                  <a:lnTo>
                    <a:pt x="87480" y="812800"/>
                  </a:lnTo>
                  <a:cubicBezTo>
                    <a:pt x="39166" y="812800"/>
                    <a:pt x="0" y="773634"/>
                    <a:pt x="0" y="725320"/>
                  </a:cubicBezTo>
                  <a:lnTo>
                    <a:pt x="0" y="87480"/>
                  </a:lnTo>
                  <a:cubicBezTo>
                    <a:pt x="0" y="39166"/>
                    <a:pt x="39166" y="0"/>
                    <a:pt x="87480" y="0"/>
                  </a:cubicBezTo>
                  <a:close/>
                </a:path>
              </a:pathLst>
            </a:custGeom>
            <a:solidFill>
              <a:srgbClr val="F1EEEE"/>
            </a:solidFill>
          </p:spPr>
          <p:txBody>
            <a:bodyPr/>
            <a:lstStyle/>
            <a:p>
              <a:endParaRPr lang="fr-FR"/>
            </a:p>
          </p:txBody>
        </p:sp>
        <p:sp>
          <p:nvSpPr>
            <p:cNvPr id="4" name="TextBox 4"/>
            <p:cNvSpPr txBox="1"/>
            <p:nvPr/>
          </p:nvSpPr>
          <p:spPr>
            <a:xfrm>
              <a:off x="0" y="-19050"/>
              <a:ext cx="1188737" cy="831850"/>
            </a:xfrm>
            <a:prstGeom prst="rect">
              <a:avLst/>
            </a:prstGeom>
          </p:spPr>
          <p:txBody>
            <a:bodyPr lIns="50800" tIns="50800" rIns="50800" bIns="50800" rtlCol="0" anchor="ctr"/>
            <a:lstStyle/>
            <a:p>
              <a:pPr algn="ctr">
                <a:lnSpc>
                  <a:spcPts val="3120"/>
                </a:lnSpc>
              </a:pPr>
              <a:r>
                <a:rPr lang="en-US" sz="2400">
                  <a:solidFill>
                    <a:srgbClr val="2B2B2B"/>
                  </a:solidFill>
                  <a:latin typeface="Open Sans 2 Bold"/>
                </a:rPr>
                <a:t>Service marketing</a:t>
              </a:r>
            </a:p>
            <a:p>
              <a:pPr algn="ctr">
                <a:lnSpc>
                  <a:spcPts val="3120"/>
                </a:lnSpc>
              </a:pPr>
              <a:r>
                <a:rPr lang="en-US" sz="2400">
                  <a:solidFill>
                    <a:srgbClr val="2B2B2B"/>
                  </a:solidFill>
                  <a:latin typeface="Open Sans 2"/>
                </a:rPr>
                <a:t>Olivier EL HAGE</a:t>
              </a:r>
            </a:p>
            <a:p>
              <a:pPr algn="ctr">
                <a:lnSpc>
                  <a:spcPts val="3120"/>
                </a:lnSpc>
              </a:pPr>
              <a:r>
                <a:rPr lang="en-US" sz="2400">
                  <a:solidFill>
                    <a:srgbClr val="2B2B2B"/>
                  </a:solidFill>
                  <a:latin typeface="Open Sans 2"/>
                </a:rPr>
                <a:t>Daniela MONTES</a:t>
              </a:r>
            </a:p>
            <a:p>
              <a:pPr algn="ctr">
                <a:lnSpc>
                  <a:spcPts val="3120"/>
                </a:lnSpc>
              </a:pPr>
              <a:r>
                <a:rPr lang="en-US" sz="2400">
                  <a:solidFill>
                    <a:srgbClr val="2B2B2B"/>
                  </a:solidFill>
                  <a:latin typeface="Open Sans 2"/>
                </a:rPr>
                <a:t>Clarisse MAZARD</a:t>
              </a:r>
            </a:p>
          </p:txBody>
        </p:sp>
      </p:grpSp>
      <p:grpSp>
        <p:nvGrpSpPr>
          <p:cNvPr id="5" name="Group 5"/>
          <p:cNvGrpSpPr/>
          <p:nvPr/>
        </p:nvGrpSpPr>
        <p:grpSpPr>
          <a:xfrm>
            <a:off x="1028700" y="6556848"/>
            <a:ext cx="4595836" cy="3086100"/>
            <a:chOff x="0" y="0"/>
            <a:chExt cx="1210426" cy="812800"/>
          </a:xfrm>
        </p:grpSpPr>
        <p:sp>
          <p:nvSpPr>
            <p:cNvPr id="6" name="Freeform 6"/>
            <p:cNvSpPr/>
            <p:nvPr/>
          </p:nvSpPr>
          <p:spPr>
            <a:xfrm>
              <a:off x="0" y="0"/>
              <a:ext cx="1210426" cy="812800"/>
            </a:xfrm>
            <a:custGeom>
              <a:avLst/>
              <a:gdLst/>
              <a:ahLst/>
              <a:cxnLst/>
              <a:rect l="l" t="t" r="r" b="b"/>
              <a:pathLst>
                <a:path w="1210426" h="812800">
                  <a:moveTo>
                    <a:pt x="85912" y="0"/>
                  </a:moveTo>
                  <a:lnTo>
                    <a:pt x="1124514" y="0"/>
                  </a:lnTo>
                  <a:cubicBezTo>
                    <a:pt x="1147299" y="0"/>
                    <a:pt x="1169151" y="9051"/>
                    <a:pt x="1185263" y="25163"/>
                  </a:cubicBezTo>
                  <a:cubicBezTo>
                    <a:pt x="1201375" y="41275"/>
                    <a:pt x="1210426" y="63127"/>
                    <a:pt x="1210426" y="85912"/>
                  </a:cubicBezTo>
                  <a:lnTo>
                    <a:pt x="1210426" y="726888"/>
                  </a:lnTo>
                  <a:cubicBezTo>
                    <a:pt x="1210426" y="774336"/>
                    <a:pt x="1171962" y="812800"/>
                    <a:pt x="1124514" y="812800"/>
                  </a:cubicBezTo>
                  <a:lnTo>
                    <a:pt x="85912" y="812800"/>
                  </a:lnTo>
                  <a:cubicBezTo>
                    <a:pt x="38464" y="812800"/>
                    <a:pt x="0" y="774336"/>
                    <a:pt x="0" y="726888"/>
                  </a:cubicBezTo>
                  <a:lnTo>
                    <a:pt x="0" y="85912"/>
                  </a:lnTo>
                  <a:cubicBezTo>
                    <a:pt x="0" y="38464"/>
                    <a:pt x="38464" y="0"/>
                    <a:pt x="85912" y="0"/>
                  </a:cubicBezTo>
                  <a:close/>
                </a:path>
              </a:pathLst>
            </a:custGeom>
            <a:solidFill>
              <a:srgbClr val="F1EEEE"/>
            </a:solidFill>
          </p:spPr>
          <p:txBody>
            <a:bodyPr/>
            <a:lstStyle/>
            <a:p>
              <a:endParaRPr lang="fr-FR"/>
            </a:p>
          </p:txBody>
        </p:sp>
        <p:sp>
          <p:nvSpPr>
            <p:cNvPr id="7" name="TextBox 7"/>
            <p:cNvSpPr txBox="1"/>
            <p:nvPr/>
          </p:nvSpPr>
          <p:spPr>
            <a:xfrm>
              <a:off x="0" y="-19050"/>
              <a:ext cx="1210426" cy="831850"/>
            </a:xfrm>
            <a:prstGeom prst="rect">
              <a:avLst/>
            </a:prstGeom>
          </p:spPr>
          <p:txBody>
            <a:bodyPr lIns="50800" tIns="50800" rIns="50800" bIns="50800" rtlCol="0" anchor="ctr"/>
            <a:lstStyle/>
            <a:p>
              <a:pPr algn="ctr">
                <a:lnSpc>
                  <a:spcPts val="3120"/>
                </a:lnSpc>
              </a:pPr>
              <a:r>
                <a:rPr lang="en-US" sz="2400">
                  <a:solidFill>
                    <a:srgbClr val="2B2B2B"/>
                  </a:solidFill>
                  <a:latin typeface="Open Sans 2 Bold"/>
                </a:rPr>
                <a:t>Service commercial</a:t>
              </a:r>
            </a:p>
            <a:p>
              <a:pPr algn="ctr">
                <a:lnSpc>
                  <a:spcPts val="3120"/>
                </a:lnSpc>
              </a:pPr>
              <a:r>
                <a:rPr lang="en-US" sz="2400">
                  <a:solidFill>
                    <a:srgbClr val="2B2B2B"/>
                  </a:solidFill>
                  <a:latin typeface="Open Sans 2"/>
                </a:rPr>
                <a:t>Romain LOISY</a:t>
              </a:r>
            </a:p>
          </p:txBody>
        </p:sp>
      </p:grpSp>
      <p:grpSp>
        <p:nvGrpSpPr>
          <p:cNvPr id="8" name="Group 8"/>
          <p:cNvGrpSpPr/>
          <p:nvPr/>
        </p:nvGrpSpPr>
        <p:grpSpPr>
          <a:xfrm>
            <a:off x="6423737" y="4629150"/>
            <a:ext cx="4870333" cy="3086100"/>
            <a:chOff x="0" y="0"/>
            <a:chExt cx="1282722" cy="812800"/>
          </a:xfrm>
        </p:grpSpPr>
        <p:sp>
          <p:nvSpPr>
            <p:cNvPr id="9" name="Freeform 9"/>
            <p:cNvSpPr/>
            <p:nvPr/>
          </p:nvSpPr>
          <p:spPr>
            <a:xfrm>
              <a:off x="0" y="0"/>
              <a:ext cx="1282722" cy="812800"/>
            </a:xfrm>
            <a:custGeom>
              <a:avLst/>
              <a:gdLst/>
              <a:ahLst/>
              <a:cxnLst/>
              <a:rect l="l" t="t" r="r" b="b"/>
              <a:pathLst>
                <a:path w="1282722" h="812800">
                  <a:moveTo>
                    <a:pt x="81070" y="0"/>
                  </a:moveTo>
                  <a:lnTo>
                    <a:pt x="1201652" y="0"/>
                  </a:lnTo>
                  <a:cubicBezTo>
                    <a:pt x="1223153" y="0"/>
                    <a:pt x="1243773" y="8541"/>
                    <a:pt x="1258977" y="23745"/>
                  </a:cubicBezTo>
                  <a:cubicBezTo>
                    <a:pt x="1274180" y="38948"/>
                    <a:pt x="1282722" y="59569"/>
                    <a:pt x="1282722" y="81070"/>
                  </a:cubicBezTo>
                  <a:lnTo>
                    <a:pt x="1282722" y="731730"/>
                  </a:lnTo>
                  <a:cubicBezTo>
                    <a:pt x="1282722" y="776504"/>
                    <a:pt x="1246425" y="812800"/>
                    <a:pt x="1201652" y="812800"/>
                  </a:cubicBezTo>
                  <a:lnTo>
                    <a:pt x="81070" y="812800"/>
                  </a:lnTo>
                  <a:cubicBezTo>
                    <a:pt x="36296" y="812800"/>
                    <a:pt x="0" y="776504"/>
                    <a:pt x="0" y="731730"/>
                  </a:cubicBezTo>
                  <a:lnTo>
                    <a:pt x="0" y="81070"/>
                  </a:lnTo>
                  <a:cubicBezTo>
                    <a:pt x="0" y="36296"/>
                    <a:pt x="36296" y="0"/>
                    <a:pt x="81070" y="0"/>
                  </a:cubicBezTo>
                  <a:close/>
                </a:path>
              </a:pathLst>
            </a:custGeom>
            <a:solidFill>
              <a:srgbClr val="F1EEEE"/>
            </a:solidFill>
          </p:spPr>
          <p:txBody>
            <a:bodyPr/>
            <a:lstStyle/>
            <a:p>
              <a:endParaRPr lang="fr-FR"/>
            </a:p>
          </p:txBody>
        </p:sp>
        <p:sp>
          <p:nvSpPr>
            <p:cNvPr id="10" name="TextBox 10"/>
            <p:cNvSpPr txBox="1"/>
            <p:nvPr/>
          </p:nvSpPr>
          <p:spPr>
            <a:xfrm>
              <a:off x="0" y="-19050"/>
              <a:ext cx="1282722" cy="831850"/>
            </a:xfrm>
            <a:prstGeom prst="rect">
              <a:avLst/>
            </a:prstGeom>
          </p:spPr>
          <p:txBody>
            <a:bodyPr lIns="50800" tIns="50800" rIns="50800" bIns="50800" rtlCol="0" anchor="ctr"/>
            <a:lstStyle/>
            <a:p>
              <a:pPr algn="ctr">
                <a:lnSpc>
                  <a:spcPts val="3120"/>
                </a:lnSpc>
              </a:pPr>
              <a:r>
                <a:rPr lang="en-US" sz="2400">
                  <a:solidFill>
                    <a:srgbClr val="2B2B2B"/>
                  </a:solidFill>
                  <a:latin typeface="Open Sans 2 Bold"/>
                </a:rPr>
                <a:t>Service technique</a:t>
              </a:r>
            </a:p>
            <a:p>
              <a:pPr algn="ctr">
                <a:lnSpc>
                  <a:spcPts val="3120"/>
                </a:lnSpc>
              </a:pPr>
              <a:r>
                <a:rPr lang="en-US" sz="2400">
                  <a:solidFill>
                    <a:srgbClr val="2B2B2B"/>
                  </a:solidFill>
                  <a:latin typeface="Open Sans 2"/>
                </a:rPr>
                <a:t>Dimitri SPASOJEVIC</a:t>
              </a:r>
            </a:p>
            <a:p>
              <a:pPr algn="ctr">
                <a:lnSpc>
                  <a:spcPts val="3120"/>
                </a:lnSpc>
              </a:pPr>
              <a:r>
                <a:rPr lang="en-US" sz="2400">
                  <a:solidFill>
                    <a:srgbClr val="2B2B2B"/>
                  </a:solidFill>
                  <a:latin typeface="Open Sans 2"/>
                </a:rPr>
                <a:t>Emilie CARION</a:t>
              </a:r>
            </a:p>
            <a:p>
              <a:pPr algn="ctr">
                <a:lnSpc>
                  <a:spcPts val="3120"/>
                </a:lnSpc>
              </a:pPr>
              <a:r>
                <a:rPr lang="en-US" sz="2400">
                  <a:solidFill>
                    <a:srgbClr val="2B2B2B"/>
                  </a:solidFill>
                  <a:latin typeface="Open Sans 2"/>
                </a:rPr>
                <a:t>Cédric PIETTE</a:t>
              </a:r>
            </a:p>
            <a:p>
              <a:pPr algn="ctr">
                <a:lnSpc>
                  <a:spcPts val="3120"/>
                </a:lnSpc>
              </a:pPr>
              <a:endParaRPr lang="en-US" sz="2400">
                <a:solidFill>
                  <a:srgbClr val="2B2B2B"/>
                </a:solidFill>
                <a:latin typeface="Open Sans 2"/>
              </a:endParaRPr>
            </a:p>
          </p:txBody>
        </p:sp>
      </p:grpSp>
      <p:grpSp>
        <p:nvGrpSpPr>
          <p:cNvPr id="11" name="Group 11"/>
          <p:cNvGrpSpPr/>
          <p:nvPr/>
        </p:nvGrpSpPr>
        <p:grpSpPr>
          <a:xfrm>
            <a:off x="12093271" y="2699270"/>
            <a:ext cx="5495426" cy="3086100"/>
            <a:chOff x="0" y="0"/>
            <a:chExt cx="1447355" cy="812800"/>
          </a:xfrm>
        </p:grpSpPr>
        <p:sp>
          <p:nvSpPr>
            <p:cNvPr id="12" name="Freeform 12"/>
            <p:cNvSpPr/>
            <p:nvPr/>
          </p:nvSpPr>
          <p:spPr>
            <a:xfrm>
              <a:off x="0" y="0"/>
              <a:ext cx="1447355" cy="812800"/>
            </a:xfrm>
            <a:custGeom>
              <a:avLst/>
              <a:gdLst/>
              <a:ahLst/>
              <a:cxnLst/>
              <a:rect l="l" t="t" r="r" b="b"/>
              <a:pathLst>
                <a:path w="1447355" h="812800">
                  <a:moveTo>
                    <a:pt x="71848" y="0"/>
                  </a:moveTo>
                  <a:lnTo>
                    <a:pt x="1375507" y="0"/>
                  </a:lnTo>
                  <a:cubicBezTo>
                    <a:pt x="1415187" y="0"/>
                    <a:pt x="1447355" y="32168"/>
                    <a:pt x="1447355" y="71848"/>
                  </a:cubicBezTo>
                  <a:lnTo>
                    <a:pt x="1447355" y="740952"/>
                  </a:lnTo>
                  <a:cubicBezTo>
                    <a:pt x="1447355" y="780632"/>
                    <a:pt x="1415187" y="812800"/>
                    <a:pt x="1375507" y="812800"/>
                  </a:cubicBezTo>
                  <a:lnTo>
                    <a:pt x="71848" y="812800"/>
                  </a:lnTo>
                  <a:cubicBezTo>
                    <a:pt x="32168" y="812800"/>
                    <a:pt x="0" y="780632"/>
                    <a:pt x="0" y="740952"/>
                  </a:cubicBezTo>
                  <a:lnTo>
                    <a:pt x="0" y="71848"/>
                  </a:lnTo>
                  <a:cubicBezTo>
                    <a:pt x="0" y="32168"/>
                    <a:pt x="32168" y="0"/>
                    <a:pt x="71848" y="0"/>
                  </a:cubicBezTo>
                  <a:close/>
                </a:path>
              </a:pathLst>
            </a:custGeom>
            <a:solidFill>
              <a:srgbClr val="F1EEEE"/>
            </a:solidFill>
          </p:spPr>
          <p:txBody>
            <a:bodyPr/>
            <a:lstStyle/>
            <a:p>
              <a:endParaRPr lang="fr-FR"/>
            </a:p>
          </p:txBody>
        </p:sp>
        <p:sp>
          <p:nvSpPr>
            <p:cNvPr id="13" name="TextBox 13"/>
            <p:cNvSpPr txBox="1"/>
            <p:nvPr/>
          </p:nvSpPr>
          <p:spPr>
            <a:xfrm>
              <a:off x="0" y="-19050"/>
              <a:ext cx="1447355" cy="831850"/>
            </a:xfrm>
            <a:prstGeom prst="rect">
              <a:avLst/>
            </a:prstGeom>
          </p:spPr>
          <p:txBody>
            <a:bodyPr lIns="50800" tIns="50800" rIns="50800" bIns="50800" rtlCol="0" anchor="ctr"/>
            <a:lstStyle/>
            <a:p>
              <a:pPr algn="ctr">
                <a:lnSpc>
                  <a:spcPts val="3120"/>
                </a:lnSpc>
              </a:pPr>
              <a:r>
                <a:rPr lang="en-US" sz="2400">
                  <a:solidFill>
                    <a:srgbClr val="2B2B2B"/>
                  </a:solidFill>
                  <a:latin typeface="Open Sans 2 Bold"/>
                </a:rPr>
                <a:t>Service CSM</a:t>
              </a:r>
            </a:p>
            <a:p>
              <a:pPr algn="ctr">
                <a:lnSpc>
                  <a:spcPts val="3120"/>
                </a:lnSpc>
              </a:pPr>
              <a:r>
                <a:rPr lang="en-US" sz="2400">
                  <a:solidFill>
                    <a:srgbClr val="2B2B2B"/>
                  </a:solidFill>
                  <a:latin typeface="Open Sans 2"/>
                </a:rPr>
                <a:t>Bader EDDICHE</a:t>
              </a:r>
            </a:p>
          </p:txBody>
        </p:sp>
      </p:grpSp>
      <p:grpSp>
        <p:nvGrpSpPr>
          <p:cNvPr id="14" name="Group 14"/>
          <p:cNvGrpSpPr/>
          <p:nvPr/>
        </p:nvGrpSpPr>
        <p:grpSpPr>
          <a:xfrm>
            <a:off x="12093271" y="6556848"/>
            <a:ext cx="5495426" cy="3086100"/>
            <a:chOff x="0" y="0"/>
            <a:chExt cx="1447355" cy="812800"/>
          </a:xfrm>
        </p:grpSpPr>
        <p:sp>
          <p:nvSpPr>
            <p:cNvPr id="15" name="Freeform 15"/>
            <p:cNvSpPr/>
            <p:nvPr/>
          </p:nvSpPr>
          <p:spPr>
            <a:xfrm>
              <a:off x="0" y="0"/>
              <a:ext cx="1447355" cy="812800"/>
            </a:xfrm>
            <a:custGeom>
              <a:avLst/>
              <a:gdLst/>
              <a:ahLst/>
              <a:cxnLst/>
              <a:rect l="l" t="t" r="r" b="b"/>
              <a:pathLst>
                <a:path w="1447355" h="812800">
                  <a:moveTo>
                    <a:pt x="71848" y="0"/>
                  </a:moveTo>
                  <a:lnTo>
                    <a:pt x="1375507" y="0"/>
                  </a:lnTo>
                  <a:cubicBezTo>
                    <a:pt x="1415187" y="0"/>
                    <a:pt x="1447355" y="32168"/>
                    <a:pt x="1447355" y="71848"/>
                  </a:cubicBezTo>
                  <a:lnTo>
                    <a:pt x="1447355" y="740952"/>
                  </a:lnTo>
                  <a:cubicBezTo>
                    <a:pt x="1447355" y="780632"/>
                    <a:pt x="1415187" y="812800"/>
                    <a:pt x="1375507" y="812800"/>
                  </a:cubicBezTo>
                  <a:lnTo>
                    <a:pt x="71848" y="812800"/>
                  </a:lnTo>
                  <a:cubicBezTo>
                    <a:pt x="32168" y="812800"/>
                    <a:pt x="0" y="780632"/>
                    <a:pt x="0" y="740952"/>
                  </a:cubicBezTo>
                  <a:lnTo>
                    <a:pt x="0" y="71848"/>
                  </a:lnTo>
                  <a:cubicBezTo>
                    <a:pt x="0" y="32168"/>
                    <a:pt x="32168" y="0"/>
                    <a:pt x="71848" y="0"/>
                  </a:cubicBezTo>
                  <a:close/>
                </a:path>
              </a:pathLst>
            </a:custGeom>
            <a:solidFill>
              <a:srgbClr val="F1EEEE"/>
            </a:solidFill>
          </p:spPr>
          <p:txBody>
            <a:bodyPr/>
            <a:lstStyle/>
            <a:p>
              <a:endParaRPr lang="fr-FR"/>
            </a:p>
          </p:txBody>
        </p:sp>
        <p:sp>
          <p:nvSpPr>
            <p:cNvPr id="16" name="TextBox 16"/>
            <p:cNvSpPr txBox="1"/>
            <p:nvPr/>
          </p:nvSpPr>
          <p:spPr>
            <a:xfrm>
              <a:off x="0" y="-19050"/>
              <a:ext cx="1447355" cy="831850"/>
            </a:xfrm>
            <a:prstGeom prst="rect">
              <a:avLst/>
            </a:prstGeom>
          </p:spPr>
          <p:txBody>
            <a:bodyPr lIns="50800" tIns="50800" rIns="50800" bIns="50800" rtlCol="0" anchor="ctr"/>
            <a:lstStyle/>
            <a:p>
              <a:pPr algn="ctr">
                <a:lnSpc>
                  <a:spcPts val="3120"/>
                </a:lnSpc>
              </a:pPr>
              <a:r>
                <a:rPr lang="en-US" sz="2400">
                  <a:solidFill>
                    <a:srgbClr val="2B2B2B"/>
                  </a:solidFill>
                  <a:latin typeface="Open Sans 2 Bold"/>
                </a:rPr>
                <a:t>Service consulting</a:t>
              </a:r>
            </a:p>
            <a:p>
              <a:pPr algn="ctr">
                <a:lnSpc>
                  <a:spcPts val="3120"/>
                </a:lnSpc>
              </a:pPr>
              <a:r>
                <a:rPr lang="en-US" sz="2400">
                  <a:solidFill>
                    <a:srgbClr val="2B2B2B"/>
                  </a:solidFill>
                  <a:latin typeface="Open Sans 2"/>
                </a:rPr>
                <a:t>Anthony BLANCHARD</a:t>
              </a:r>
            </a:p>
            <a:p>
              <a:pPr algn="ctr">
                <a:lnSpc>
                  <a:spcPts val="3120"/>
                </a:lnSpc>
              </a:pPr>
              <a:r>
                <a:rPr lang="en-US" sz="2400">
                  <a:solidFill>
                    <a:srgbClr val="2B2B2B"/>
                  </a:solidFill>
                  <a:latin typeface="Open Sans 2"/>
                </a:rPr>
                <a:t>Christina MAHAFAKY</a:t>
              </a:r>
            </a:p>
          </p:txBody>
        </p:sp>
      </p:grpSp>
      <p:sp>
        <p:nvSpPr>
          <p:cNvPr id="17" name="TextBox 17"/>
          <p:cNvSpPr txBox="1"/>
          <p:nvPr/>
        </p:nvSpPr>
        <p:spPr>
          <a:xfrm>
            <a:off x="893048" y="1085873"/>
            <a:ext cx="13245015" cy="837149"/>
          </a:xfrm>
          <a:prstGeom prst="rect">
            <a:avLst/>
          </a:prstGeom>
        </p:spPr>
        <p:txBody>
          <a:bodyPr lIns="0" tIns="0" rIns="0" bIns="0" rtlCol="0" anchor="t">
            <a:spAutoFit/>
          </a:bodyPr>
          <a:lstStyle/>
          <a:p>
            <a:pPr>
              <a:lnSpc>
                <a:spcPts val="6517"/>
              </a:lnSpc>
            </a:pPr>
            <a:r>
              <a:rPr lang="en-US" sz="5925">
                <a:solidFill>
                  <a:srgbClr val="29B866"/>
                </a:solidFill>
                <a:latin typeface="Open Sans 2 Bold"/>
              </a:rPr>
              <a:t>Les équipes concernées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3048" y="1495420"/>
            <a:ext cx="13245015" cy="837149"/>
          </a:xfrm>
          <a:prstGeom prst="rect">
            <a:avLst/>
          </a:prstGeom>
        </p:spPr>
        <p:txBody>
          <a:bodyPr lIns="0" tIns="0" rIns="0" bIns="0" rtlCol="0" anchor="t">
            <a:spAutoFit/>
          </a:bodyPr>
          <a:lstStyle/>
          <a:p>
            <a:pPr>
              <a:lnSpc>
                <a:spcPts val="6517"/>
              </a:lnSpc>
            </a:pPr>
            <a:r>
              <a:rPr lang="en-US" sz="5925">
                <a:solidFill>
                  <a:srgbClr val="29B866"/>
                </a:solidFill>
                <a:latin typeface="Open Sans 2 Bold"/>
              </a:rPr>
              <a:t>Les facteurs clés de succès</a:t>
            </a:r>
          </a:p>
        </p:txBody>
      </p:sp>
      <p:sp>
        <p:nvSpPr>
          <p:cNvPr id="3" name="TextBox 3"/>
          <p:cNvSpPr txBox="1"/>
          <p:nvPr/>
        </p:nvSpPr>
        <p:spPr>
          <a:xfrm>
            <a:off x="893048" y="3816839"/>
            <a:ext cx="11320613" cy="3507335"/>
          </a:xfrm>
          <a:prstGeom prst="rect">
            <a:avLst/>
          </a:prstGeom>
        </p:spPr>
        <p:txBody>
          <a:bodyPr lIns="0" tIns="0" rIns="0" bIns="0" rtlCol="0" anchor="t">
            <a:spAutoFit/>
          </a:bodyPr>
          <a:lstStyle/>
          <a:p>
            <a:pPr marL="928360" lvl="1" indent="-464180">
              <a:lnSpc>
                <a:spcPts val="5589"/>
              </a:lnSpc>
              <a:buFont typeface="Arial"/>
              <a:buChar char="•"/>
            </a:pPr>
            <a:r>
              <a:rPr lang="en-US" sz="4299">
                <a:solidFill>
                  <a:srgbClr val="444444"/>
                </a:solidFill>
                <a:latin typeface="Open Sans 2"/>
              </a:rPr>
              <a:t># ventes</a:t>
            </a:r>
          </a:p>
          <a:p>
            <a:pPr marL="928360" lvl="1" indent="-464180">
              <a:lnSpc>
                <a:spcPts val="5589"/>
              </a:lnSpc>
              <a:buFont typeface="Arial"/>
              <a:buChar char="•"/>
            </a:pPr>
            <a:r>
              <a:rPr lang="en-US" sz="4299">
                <a:solidFill>
                  <a:srgbClr val="444444"/>
                </a:solidFill>
                <a:latin typeface="Open Sans 2"/>
              </a:rPr>
              <a:t># portée</a:t>
            </a:r>
          </a:p>
          <a:p>
            <a:pPr marL="928360" lvl="1" indent="-464180">
              <a:lnSpc>
                <a:spcPts val="5589"/>
              </a:lnSpc>
              <a:buFont typeface="Arial"/>
              <a:buChar char="•"/>
            </a:pPr>
            <a:r>
              <a:rPr lang="en-US" sz="4299">
                <a:solidFill>
                  <a:srgbClr val="444444"/>
                </a:solidFill>
                <a:latin typeface="Open Sans 2"/>
              </a:rPr>
              <a:t># demande de démo</a:t>
            </a:r>
          </a:p>
          <a:p>
            <a:pPr marL="928360" lvl="1" indent="-464180">
              <a:lnSpc>
                <a:spcPts val="5589"/>
              </a:lnSpc>
              <a:buFont typeface="Arial"/>
              <a:buChar char="•"/>
            </a:pPr>
            <a:r>
              <a:rPr lang="en-US" sz="4299">
                <a:solidFill>
                  <a:srgbClr val="444444"/>
                </a:solidFill>
                <a:latin typeface="Open Sans 2"/>
              </a:rPr>
              <a:t># retour</a:t>
            </a:r>
          </a:p>
          <a:p>
            <a:pPr marL="928360" lvl="1" indent="-464180">
              <a:lnSpc>
                <a:spcPts val="5589"/>
              </a:lnSpc>
              <a:buFont typeface="Arial"/>
              <a:buChar char="•"/>
            </a:pPr>
            <a:r>
              <a:rPr lang="en-US" sz="4299">
                <a:solidFill>
                  <a:srgbClr val="444444"/>
                </a:solidFill>
                <a:latin typeface="Open Sans 2"/>
              </a:rPr>
              <a:t># inscrits webinaires</a:t>
            </a:r>
          </a:p>
        </p:txBody>
      </p:sp>
      <p:sp>
        <p:nvSpPr>
          <p:cNvPr id="4" name="Freeform 4"/>
          <p:cNvSpPr/>
          <p:nvPr/>
        </p:nvSpPr>
        <p:spPr>
          <a:xfrm>
            <a:off x="11319968" y="0"/>
            <a:ext cx="6968032" cy="10287000"/>
          </a:xfrm>
          <a:custGeom>
            <a:avLst/>
            <a:gdLst/>
            <a:ahLst/>
            <a:cxnLst/>
            <a:rect l="l" t="t" r="r" b="b"/>
            <a:pathLst>
              <a:path w="6968032" h="10287000">
                <a:moveTo>
                  <a:pt x="0" y="0"/>
                </a:moveTo>
                <a:lnTo>
                  <a:pt x="6968032" y="0"/>
                </a:lnTo>
                <a:lnTo>
                  <a:pt x="6968032" y="10287000"/>
                </a:lnTo>
                <a:lnTo>
                  <a:pt x="0" y="10287000"/>
                </a:lnTo>
                <a:lnTo>
                  <a:pt x="0" y="0"/>
                </a:lnTo>
                <a:close/>
              </a:path>
            </a:pathLst>
          </a:custGeom>
          <a:blipFill>
            <a:blip r:embed="rId2"/>
            <a:stretch>
              <a:fillRect l="-21393" r="-128299"/>
            </a:stretch>
          </a:blipFill>
        </p:spPr>
        <p:txBody>
          <a:bodyPr/>
          <a:lstStyle/>
          <a:p>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37391" y="2320559"/>
            <a:ext cx="16413219" cy="7235935"/>
          </a:xfrm>
          <a:custGeom>
            <a:avLst/>
            <a:gdLst/>
            <a:ahLst/>
            <a:cxnLst/>
            <a:rect l="l" t="t" r="r" b="b"/>
            <a:pathLst>
              <a:path w="16413219" h="7235935">
                <a:moveTo>
                  <a:pt x="0" y="0"/>
                </a:moveTo>
                <a:lnTo>
                  <a:pt x="16413218" y="0"/>
                </a:lnTo>
                <a:lnTo>
                  <a:pt x="16413218" y="7235935"/>
                </a:lnTo>
                <a:lnTo>
                  <a:pt x="0" y="7235935"/>
                </a:lnTo>
                <a:lnTo>
                  <a:pt x="0" y="0"/>
                </a:lnTo>
                <a:close/>
              </a:path>
            </a:pathLst>
          </a:custGeom>
          <a:blipFill>
            <a:blip r:embed="rId2"/>
            <a:stretch>
              <a:fillRect/>
            </a:stretch>
          </a:blipFill>
        </p:spPr>
        <p:txBody>
          <a:bodyPr/>
          <a:lstStyle/>
          <a:p>
            <a:endParaRPr lang="fr-FR"/>
          </a:p>
        </p:txBody>
      </p:sp>
      <p:sp>
        <p:nvSpPr>
          <p:cNvPr id="3" name="TextBox 3"/>
          <p:cNvSpPr txBox="1"/>
          <p:nvPr/>
        </p:nvSpPr>
        <p:spPr>
          <a:xfrm>
            <a:off x="1028700" y="1085850"/>
            <a:ext cx="13245015" cy="837194"/>
          </a:xfrm>
          <a:prstGeom prst="rect">
            <a:avLst/>
          </a:prstGeom>
        </p:spPr>
        <p:txBody>
          <a:bodyPr lIns="0" tIns="0" rIns="0" bIns="0" rtlCol="0" anchor="t">
            <a:spAutoFit/>
          </a:bodyPr>
          <a:lstStyle/>
          <a:p>
            <a:pPr>
              <a:lnSpc>
                <a:spcPts val="6517"/>
              </a:lnSpc>
            </a:pPr>
            <a:r>
              <a:rPr lang="en-US" sz="5925">
                <a:solidFill>
                  <a:srgbClr val="29B866"/>
                </a:solidFill>
                <a:latin typeface="Open Sans 2 Bold"/>
              </a:rPr>
              <a:t>Time to market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29029" y="-2732565"/>
            <a:ext cx="15752129" cy="157521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9B866"/>
            </a:solidFill>
          </p:spPr>
          <p:txBody>
            <a:bodyPr/>
            <a:lstStyle/>
            <a:p>
              <a:endParaRPr lang="fr-FR"/>
            </a:p>
          </p:txBody>
        </p:sp>
      </p:grpSp>
      <p:grpSp>
        <p:nvGrpSpPr>
          <p:cNvPr id="4" name="Group 4"/>
          <p:cNvGrpSpPr/>
          <p:nvPr/>
        </p:nvGrpSpPr>
        <p:grpSpPr>
          <a:xfrm rot="2700000">
            <a:off x="10105880" y="5102049"/>
            <a:ext cx="12098771" cy="6654453"/>
            <a:chOff x="0" y="0"/>
            <a:chExt cx="4060919" cy="2233549"/>
          </a:xfrm>
        </p:grpSpPr>
        <p:sp>
          <p:nvSpPr>
            <p:cNvPr id="5" name="Freeform 5"/>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p:spPr>
          <p:txBody>
            <a:bodyPr/>
            <a:lstStyle/>
            <a:p>
              <a:endParaRPr lang="fr-FR"/>
            </a:p>
          </p:txBody>
        </p:sp>
        <p:sp>
          <p:nvSpPr>
            <p:cNvPr id="6" name="Freeform 6"/>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p:spPr>
          <p:txBody>
            <a:bodyPr/>
            <a:lstStyle/>
            <a:p>
              <a:endParaRPr lang="fr-FR"/>
            </a:p>
          </p:txBody>
        </p:sp>
      </p:grpSp>
      <p:grpSp>
        <p:nvGrpSpPr>
          <p:cNvPr id="7" name="Group 7"/>
          <p:cNvGrpSpPr/>
          <p:nvPr/>
        </p:nvGrpSpPr>
        <p:grpSpPr>
          <a:xfrm>
            <a:off x="11651440" y="3753055"/>
            <a:ext cx="5246391" cy="5246370"/>
            <a:chOff x="0" y="0"/>
            <a:chExt cx="6350000" cy="6349975"/>
          </a:xfrm>
        </p:grpSpPr>
        <p:sp>
          <p:nvSpPr>
            <p:cNvPr id="8" name="Freeform 8"/>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24999" r="-24999"/>
              </a:stretch>
            </a:blipFill>
          </p:spPr>
          <p:txBody>
            <a:bodyPr/>
            <a:lstStyle/>
            <a:p>
              <a:endParaRPr lang="fr-FR"/>
            </a:p>
          </p:txBody>
        </p:sp>
      </p:grpSp>
      <p:sp>
        <p:nvSpPr>
          <p:cNvPr id="9" name="TextBox 9"/>
          <p:cNvSpPr txBox="1"/>
          <p:nvPr/>
        </p:nvSpPr>
        <p:spPr>
          <a:xfrm>
            <a:off x="0" y="4372187"/>
            <a:ext cx="10711842" cy="1456901"/>
          </a:xfrm>
          <a:prstGeom prst="rect">
            <a:avLst/>
          </a:prstGeom>
        </p:spPr>
        <p:txBody>
          <a:bodyPr lIns="0" tIns="0" rIns="0" bIns="0" rtlCol="0" anchor="t">
            <a:spAutoFit/>
          </a:bodyPr>
          <a:lstStyle/>
          <a:p>
            <a:pPr marL="974692" lvl="1">
              <a:lnSpc>
                <a:spcPts val="11737"/>
              </a:lnSpc>
              <a:spcBef>
                <a:spcPct val="0"/>
              </a:spcBef>
            </a:pPr>
            <a:r>
              <a:rPr lang="en-US" sz="9029" spc="-270" dirty="0">
                <a:solidFill>
                  <a:srgbClr val="FFFFFF"/>
                </a:solidFill>
                <a:latin typeface="Open Sans 2 Bold"/>
              </a:rPr>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57111" y="0"/>
            <a:ext cx="5430889" cy="10287000"/>
          </a:xfrm>
          <a:custGeom>
            <a:avLst/>
            <a:gdLst/>
            <a:ahLst/>
            <a:cxnLst/>
            <a:rect l="l" t="t" r="r" b="b"/>
            <a:pathLst>
              <a:path w="5430889" h="10287000">
                <a:moveTo>
                  <a:pt x="0" y="0"/>
                </a:moveTo>
                <a:lnTo>
                  <a:pt x="5430889" y="0"/>
                </a:lnTo>
                <a:lnTo>
                  <a:pt x="5430889" y="10287000"/>
                </a:lnTo>
                <a:lnTo>
                  <a:pt x="0" y="10287000"/>
                </a:lnTo>
                <a:lnTo>
                  <a:pt x="0" y="0"/>
                </a:lnTo>
                <a:close/>
              </a:path>
            </a:pathLst>
          </a:custGeom>
          <a:blipFill>
            <a:blip r:embed="rId2"/>
            <a:stretch>
              <a:fillRect l="-57139" t="-36739" r="-47714" b="-25486"/>
            </a:stretch>
          </a:blipFill>
        </p:spPr>
        <p:txBody>
          <a:bodyPr/>
          <a:lstStyle/>
          <a:p>
            <a:endParaRPr lang="fr-FR"/>
          </a:p>
        </p:txBody>
      </p:sp>
      <p:sp>
        <p:nvSpPr>
          <p:cNvPr id="3" name="TextBox 3"/>
          <p:cNvSpPr txBox="1"/>
          <p:nvPr/>
        </p:nvSpPr>
        <p:spPr>
          <a:xfrm>
            <a:off x="571323" y="638701"/>
            <a:ext cx="11964063" cy="837149"/>
          </a:xfrm>
          <a:prstGeom prst="rect">
            <a:avLst/>
          </a:prstGeom>
        </p:spPr>
        <p:txBody>
          <a:bodyPr lIns="0" tIns="0" rIns="0" bIns="0" rtlCol="0" anchor="t">
            <a:spAutoFit/>
          </a:bodyPr>
          <a:lstStyle/>
          <a:p>
            <a:pPr>
              <a:lnSpc>
                <a:spcPts val="6517"/>
              </a:lnSpc>
            </a:pPr>
            <a:r>
              <a:rPr lang="en-US" sz="5925">
                <a:solidFill>
                  <a:srgbClr val="29B866"/>
                </a:solidFill>
                <a:latin typeface="Open Sans 2 Bold"/>
              </a:rPr>
              <a:t>Un récap rapide</a:t>
            </a:r>
          </a:p>
        </p:txBody>
      </p:sp>
      <p:sp>
        <p:nvSpPr>
          <p:cNvPr id="4" name="TextBox 4"/>
          <p:cNvSpPr txBox="1"/>
          <p:nvPr/>
        </p:nvSpPr>
        <p:spPr>
          <a:xfrm>
            <a:off x="893048" y="2126760"/>
            <a:ext cx="11320613" cy="6626575"/>
          </a:xfrm>
          <a:prstGeom prst="rect">
            <a:avLst/>
          </a:prstGeom>
        </p:spPr>
        <p:txBody>
          <a:bodyPr lIns="0" tIns="0" rIns="0" bIns="0" rtlCol="0" anchor="t">
            <a:spAutoFit/>
          </a:bodyPr>
          <a:lstStyle/>
          <a:p>
            <a:pPr>
              <a:lnSpc>
                <a:spcPts val="3120"/>
              </a:lnSpc>
            </a:pPr>
            <a:r>
              <a:rPr lang="en-US" sz="2400">
                <a:solidFill>
                  <a:srgbClr val="000000"/>
                </a:solidFill>
                <a:latin typeface="Open Sans 2 Bold"/>
              </a:rPr>
              <a:t>Gamme de progiciels </a:t>
            </a:r>
            <a:r>
              <a:rPr lang="en-US" sz="2400">
                <a:solidFill>
                  <a:srgbClr val="000000"/>
                </a:solidFill>
                <a:latin typeface="Open Sans 2"/>
              </a:rPr>
              <a:t>créée en </a:t>
            </a:r>
            <a:r>
              <a:rPr lang="en-US" sz="2400">
                <a:solidFill>
                  <a:srgbClr val="000000"/>
                </a:solidFill>
                <a:latin typeface="Open Sans 2 Bold"/>
              </a:rPr>
              <a:t>2014</a:t>
            </a:r>
            <a:r>
              <a:rPr lang="en-US" sz="2400">
                <a:solidFill>
                  <a:srgbClr val="000000"/>
                </a:solidFill>
                <a:latin typeface="Open Sans 2"/>
              </a:rPr>
              <a:t> avec le module Skate en premier, suivi par Papyrus.</a:t>
            </a:r>
          </a:p>
          <a:p>
            <a:pPr>
              <a:lnSpc>
                <a:spcPts val="3120"/>
              </a:lnSpc>
            </a:pPr>
            <a:endParaRPr lang="en-US" sz="2400">
              <a:solidFill>
                <a:srgbClr val="000000"/>
              </a:solidFill>
              <a:latin typeface="Open Sans 2"/>
            </a:endParaRPr>
          </a:p>
          <a:p>
            <a:pPr>
              <a:lnSpc>
                <a:spcPts val="3120"/>
              </a:lnSpc>
            </a:pPr>
            <a:r>
              <a:rPr lang="en-US" sz="2400">
                <a:solidFill>
                  <a:srgbClr val="000000"/>
                </a:solidFill>
                <a:latin typeface="Open Sans 2"/>
              </a:rPr>
              <a:t>Elle fut développée pour </a:t>
            </a:r>
            <a:r>
              <a:rPr lang="en-US" sz="2400">
                <a:solidFill>
                  <a:srgbClr val="000000"/>
                </a:solidFill>
                <a:latin typeface="Open Sans 2 Bold"/>
              </a:rPr>
              <a:t>répondre </a:t>
            </a:r>
            <a:r>
              <a:rPr lang="en-US" sz="2400">
                <a:solidFill>
                  <a:srgbClr val="000000"/>
                </a:solidFill>
                <a:latin typeface="Open Sans 2"/>
              </a:rPr>
              <a:t>à des </a:t>
            </a:r>
            <a:r>
              <a:rPr lang="en-US" sz="2400">
                <a:solidFill>
                  <a:srgbClr val="000000"/>
                </a:solidFill>
                <a:latin typeface="Open Sans 2 Bold"/>
              </a:rPr>
              <a:t>problématiques</a:t>
            </a:r>
            <a:r>
              <a:rPr lang="en-US" sz="2400">
                <a:solidFill>
                  <a:srgbClr val="000000"/>
                </a:solidFill>
                <a:latin typeface="Open Sans 2"/>
              </a:rPr>
              <a:t> clients utilisant </a:t>
            </a:r>
            <a:r>
              <a:rPr lang="en-US" sz="2400">
                <a:solidFill>
                  <a:srgbClr val="000000"/>
                </a:solidFill>
                <a:latin typeface="Open Sans 2 Bold"/>
              </a:rPr>
              <a:t>Sage 100</a:t>
            </a:r>
            <a:r>
              <a:rPr lang="en-US" sz="2400">
                <a:solidFill>
                  <a:srgbClr val="000000"/>
                </a:solidFill>
                <a:latin typeface="Open Sans 2"/>
              </a:rPr>
              <a:t> et souhaitant </a:t>
            </a:r>
            <a:r>
              <a:rPr lang="en-US" sz="2400">
                <a:solidFill>
                  <a:srgbClr val="000000"/>
                </a:solidFill>
                <a:latin typeface="Open Sans 2 Bold"/>
              </a:rPr>
              <a:t>optimiser</a:t>
            </a:r>
            <a:r>
              <a:rPr lang="en-US" sz="2400">
                <a:solidFill>
                  <a:srgbClr val="000000"/>
                </a:solidFill>
                <a:latin typeface="Open Sans 2"/>
              </a:rPr>
              <a:t> leurs données et/ou documents Sage.</a:t>
            </a:r>
          </a:p>
          <a:p>
            <a:pPr>
              <a:lnSpc>
                <a:spcPts val="3120"/>
              </a:lnSpc>
            </a:pPr>
            <a:endParaRPr lang="en-US" sz="2400">
              <a:solidFill>
                <a:srgbClr val="000000"/>
              </a:solidFill>
              <a:latin typeface="Open Sans 2"/>
            </a:endParaRPr>
          </a:p>
          <a:p>
            <a:pPr>
              <a:lnSpc>
                <a:spcPts val="3120"/>
              </a:lnSpc>
            </a:pPr>
            <a:r>
              <a:rPr lang="en-US" sz="2400">
                <a:solidFill>
                  <a:srgbClr val="000000"/>
                </a:solidFill>
                <a:latin typeface="Open Sans 2 Bold"/>
              </a:rPr>
              <a:t>Les premiers clients:</a:t>
            </a:r>
          </a:p>
          <a:p>
            <a:pPr>
              <a:lnSpc>
                <a:spcPts val="3120"/>
              </a:lnSpc>
            </a:pPr>
            <a:endParaRPr lang="en-US" sz="2400">
              <a:solidFill>
                <a:srgbClr val="000000"/>
              </a:solidFill>
              <a:latin typeface="Open Sans 2 Bold"/>
            </a:endParaRPr>
          </a:p>
          <a:p>
            <a:pPr marL="518160" lvl="1" indent="-259080">
              <a:lnSpc>
                <a:spcPts val="3120"/>
              </a:lnSpc>
              <a:buFont typeface="Arial"/>
              <a:buChar char="•"/>
            </a:pPr>
            <a:r>
              <a:rPr lang="en-US" sz="2400">
                <a:solidFill>
                  <a:srgbClr val="000000"/>
                </a:solidFill>
                <a:latin typeface="Open Sans 2"/>
              </a:rPr>
              <a:t>Le 1er client Wise Up Skate avait besoin d’importer ses catalogues fournisseurs au format excel dans Sage et de mettre à jour régulièrement les tarifs des fournisseurs de 25 000 produits en inventaire.   </a:t>
            </a:r>
          </a:p>
          <a:p>
            <a:pPr>
              <a:lnSpc>
                <a:spcPts val="3120"/>
              </a:lnSpc>
            </a:pPr>
            <a:endParaRPr lang="en-US" sz="2400">
              <a:solidFill>
                <a:srgbClr val="000000"/>
              </a:solidFill>
              <a:latin typeface="Open Sans 2"/>
            </a:endParaRPr>
          </a:p>
          <a:p>
            <a:pPr marL="518160" lvl="1" indent="-259080">
              <a:lnSpc>
                <a:spcPts val="3120"/>
              </a:lnSpc>
              <a:buFont typeface="Arial"/>
              <a:buChar char="•"/>
            </a:pPr>
            <a:r>
              <a:rPr lang="en-US" sz="2400">
                <a:solidFill>
                  <a:srgbClr val="000000"/>
                </a:solidFill>
                <a:latin typeface="Open Sans 2"/>
              </a:rPr>
              <a:t>Le 1er client Wise Up Papyrus (grossiste alimentaire) avait besoin d’imprimer ses préparations de livraison pour ses équipes avec la liste des articles « classée » selon le type de produits (surgelé, sec, frais) </a:t>
            </a:r>
          </a:p>
          <a:p>
            <a:pPr>
              <a:lnSpc>
                <a:spcPts val="3120"/>
              </a:lnSpc>
            </a:pPr>
            <a:endParaRPr lang="en-US" sz="2400">
              <a:solidFill>
                <a:srgbClr val="000000"/>
              </a:solidFill>
              <a:latin typeface="Open Sans 2"/>
            </a:endParaRPr>
          </a:p>
          <a:p>
            <a:pPr>
              <a:lnSpc>
                <a:spcPts val="3120"/>
              </a:lnSpc>
            </a:pPr>
            <a:endParaRPr lang="en-US" sz="2400">
              <a:solidFill>
                <a:srgbClr val="000000"/>
              </a:solidFill>
              <a:latin typeface="Open Sans 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57111" y="0"/>
            <a:ext cx="5430889" cy="10287000"/>
          </a:xfrm>
          <a:custGeom>
            <a:avLst/>
            <a:gdLst/>
            <a:ahLst/>
            <a:cxnLst/>
            <a:rect l="l" t="t" r="r" b="b"/>
            <a:pathLst>
              <a:path w="5430889" h="10287000">
                <a:moveTo>
                  <a:pt x="0" y="0"/>
                </a:moveTo>
                <a:lnTo>
                  <a:pt x="5430889" y="0"/>
                </a:lnTo>
                <a:lnTo>
                  <a:pt x="5430889" y="10287000"/>
                </a:lnTo>
                <a:lnTo>
                  <a:pt x="0" y="10287000"/>
                </a:lnTo>
                <a:lnTo>
                  <a:pt x="0" y="0"/>
                </a:lnTo>
                <a:close/>
              </a:path>
            </a:pathLst>
          </a:custGeom>
          <a:blipFill>
            <a:blip r:embed="rId2"/>
            <a:stretch>
              <a:fillRect l="-57139" t="-36739" r="-47714" b="-25486"/>
            </a:stretch>
          </a:blipFill>
        </p:spPr>
        <p:txBody>
          <a:bodyPr/>
          <a:lstStyle/>
          <a:p>
            <a:endParaRPr lang="fr-FR"/>
          </a:p>
        </p:txBody>
      </p:sp>
      <p:sp>
        <p:nvSpPr>
          <p:cNvPr id="3" name="Freeform 3"/>
          <p:cNvSpPr/>
          <p:nvPr/>
        </p:nvSpPr>
        <p:spPr>
          <a:xfrm>
            <a:off x="762357" y="8047352"/>
            <a:ext cx="2746953" cy="1210948"/>
          </a:xfrm>
          <a:custGeom>
            <a:avLst/>
            <a:gdLst/>
            <a:ahLst/>
            <a:cxnLst/>
            <a:rect l="l" t="t" r="r" b="b"/>
            <a:pathLst>
              <a:path w="2746953" h="1210948">
                <a:moveTo>
                  <a:pt x="0" y="0"/>
                </a:moveTo>
                <a:lnTo>
                  <a:pt x="2746953" y="0"/>
                </a:lnTo>
                <a:lnTo>
                  <a:pt x="2746953" y="1210948"/>
                </a:lnTo>
                <a:lnTo>
                  <a:pt x="0" y="1210948"/>
                </a:lnTo>
                <a:lnTo>
                  <a:pt x="0" y="0"/>
                </a:lnTo>
                <a:close/>
              </a:path>
            </a:pathLst>
          </a:custGeom>
          <a:blipFill>
            <a:blip r:embed="rId3"/>
            <a:stretch>
              <a:fillRect/>
            </a:stretch>
          </a:blipFill>
        </p:spPr>
        <p:txBody>
          <a:bodyPr/>
          <a:lstStyle/>
          <a:p>
            <a:endParaRPr lang="fr-FR"/>
          </a:p>
        </p:txBody>
      </p:sp>
      <p:sp>
        <p:nvSpPr>
          <p:cNvPr id="4" name="Freeform 4"/>
          <p:cNvSpPr/>
          <p:nvPr/>
        </p:nvSpPr>
        <p:spPr>
          <a:xfrm>
            <a:off x="791454" y="5813558"/>
            <a:ext cx="2553650" cy="1192768"/>
          </a:xfrm>
          <a:custGeom>
            <a:avLst/>
            <a:gdLst/>
            <a:ahLst/>
            <a:cxnLst/>
            <a:rect l="l" t="t" r="r" b="b"/>
            <a:pathLst>
              <a:path w="2553650" h="1192768">
                <a:moveTo>
                  <a:pt x="0" y="0"/>
                </a:moveTo>
                <a:lnTo>
                  <a:pt x="2553651" y="0"/>
                </a:lnTo>
                <a:lnTo>
                  <a:pt x="2553651" y="1192767"/>
                </a:lnTo>
                <a:lnTo>
                  <a:pt x="0" y="1192767"/>
                </a:lnTo>
                <a:lnTo>
                  <a:pt x="0" y="0"/>
                </a:lnTo>
                <a:close/>
              </a:path>
            </a:pathLst>
          </a:custGeom>
          <a:blipFill>
            <a:blip r:embed="rId4"/>
            <a:stretch>
              <a:fillRect/>
            </a:stretch>
          </a:blipFill>
        </p:spPr>
        <p:txBody>
          <a:bodyPr/>
          <a:lstStyle/>
          <a:p>
            <a:endParaRPr lang="fr-FR"/>
          </a:p>
        </p:txBody>
      </p:sp>
      <p:sp>
        <p:nvSpPr>
          <p:cNvPr id="5" name="Freeform 5"/>
          <p:cNvSpPr/>
          <p:nvPr/>
        </p:nvSpPr>
        <p:spPr>
          <a:xfrm>
            <a:off x="791454" y="3624265"/>
            <a:ext cx="2688759" cy="1271559"/>
          </a:xfrm>
          <a:custGeom>
            <a:avLst/>
            <a:gdLst/>
            <a:ahLst/>
            <a:cxnLst/>
            <a:rect l="l" t="t" r="r" b="b"/>
            <a:pathLst>
              <a:path w="2688759" h="1271559">
                <a:moveTo>
                  <a:pt x="0" y="0"/>
                </a:moveTo>
                <a:lnTo>
                  <a:pt x="2688759" y="0"/>
                </a:lnTo>
                <a:lnTo>
                  <a:pt x="2688759" y="1271559"/>
                </a:lnTo>
                <a:lnTo>
                  <a:pt x="0" y="1271559"/>
                </a:lnTo>
                <a:lnTo>
                  <a:pt x="0" y="0"/>
                </a:lnTo>
                <a:close/>
              </a:path>
            </a:pathLst>
          </a:custGeom>
          <a:blipFill>
            <a:blip r:embed="rId5"/>
            <a:stretch>
              <a:fillRect/>
            </a:stretch>
          </a:blipFill>
        </p:spPr>
        <p:txBody>
          <a:bodyPr/>
          <a:lstStyle/>
          <a:p>
            <a:endParaRPr lang="fr-FR"/>
          </a:p>
        </p:txBody>
      </p:sp>
      <p:sp>
        <p:nvSpPr>
          <p:cNvPr id="6" name="Freeform 6"/>
          <p:cNvSpPr/>
          <p:nvPr/>
        </p:nvSpPr>
        <p:spPr>
          <a:xfrm>
            <a:off x="631625" y="7701650"/>
            <a:ext cx="1246612" cy="624864"/>
          </a:xfrm>
          <a:custGeom>
            <a:avLst/>
            <a:gdLst/>
            <a:ahLst/>
            <a:cxnLst/>
            <a:rect l="l" t="t" r="r" b="b"/>
            <a:pathLst>
              <a:path w="1246612" h="624864">
                <a:moveTo>
                  <a:pt x="0" y="0"/>
                </a:moveTo>
                <a:lnTo>
                  <a:pt x="1246612" y="0"/>
                </a:lnTo>
                <a:lnTo>
                  <a:pt x="1246612" y="624865"/>
                </a:lnTo>
                <a:lnTo>
                  <a:pt x="0" y="6248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7" name="TextBox 7"/>
          <p:cNvSpPr txBox="1"/>
          <p:nvPr/>
        </p:nvSpPr>
        <p:spPr>
          <a:xfrm>
            <a:off x="893048" y="693990"/>
            <a:ext cx="8250952" cy="837149"/>
          </a:xfrm>
          <a:prstGeom prst="rect">
            <a:avLst/>
          </a:prstGeom>
        </p:spPr>
        <p:txBody>
          <a:bodyPr lIns="0" tIns="0" rIns="0" bIns="0" rtlCol="0" anchor="t">
            <a:spAutoFit/>
          </a:bodyPr>
          <a:lstStyle/>
          <a:p>
            <a:pPr>
              <a:lnSpc>
                <a:spcPts val="6517"/>
              </a:lnSpc>
            </a:pPr>
            <a:r>
              <a:rPr lang="en-US" sz="5925">
                <a:solidFill>
                  <a:srgbClr val="29B866"/>
                </a:solidFill>
                <a:latin typeface="Neue Haas Grotesk Text Pro" panose="020B0504020202020204" pitchFamily="34" charset="0"/>
              </a:rPr>
              <a:t>La gamme Wise Up </a:t>
            </a:r>
          </a:p>
        </p:txBody>
      </p:sp>
      <p:sp>
        <p:nvSpPr>
          <p:cNvPr id="8" name="TextBox 8"/>
          <p:cNvSpPr txBox="1"/>
          <p:nvPr/>
        </p:nvSpPr>
        <p:spPr>
          <a:xfrm>
            <a:off x="893048" y="1845486"/>
            <a:ext cx="11320613" cy="1159847"/>
          </a:xfrm>
          <a:prstGeom prst="rect">
            <a:avLst/>
          </a:prstGeom>
        </p:spPr>
        <p:txBody>
          <a:bodyPr lIns="0" tIns="0" rIns="0" bIns="0" rtlCol="0" anchor="t">
            <a:spAutoFit/>
          </a:bodyPr>
          <a:lstStyle/>
          <a:p>
            <a:pPr>
              <a:lnSpc>
                <a:spcPts val="3120"/>
              </a:lnSpc>
            </a:pPr>
            <a:r>
              <a:rPr lang="en-US" sz="2400" dirty="0">
                <a:solidFill>
                  <a:srgbClr val="444444"/>
                </a:solidFill>
                <a:latin typeface="Neue Haas Grotesk Text Pro" panose="020B0504020202020204" pitchFamily="34" charset="0"/>
              </a:rPr>
              <a:t>Wise Up </a:t>
            </a:r>
            <a:r>
              <a:rPr lang="en-US" sz="2400" dirty="0" err="1">
                <a:solidFill>
                  <a:srgbClr val="444444"/>
                </a:solidFill>
                <a:latin typeface="Neue Haas Grotesk Text Pro" panose="020B0504020202020204" pitchFamily="34" charset="0"/>
              </a:rPr>
              <a:t>est</a:t>
            </a:r>
            <a:r>
              <a:rPr lang="en-US" sz="2400" dirty="0">
                <a:solidFill>
                  <a:srgbClr val="444444"/>
                </a:solidFill>
                <a:latin typeface="Neue Haas Grotesk Text Pro" panose="020B0504020202020204" pitchFamily="34" charset="0"/>
              </a:rPr>
              <a:t> </a:t>
            </a:r>
            <a:r>
              <a:rPr lang="en-US" sz="2400" dirty="0" err="1">
                <a:solidFill>
                  <a:srgbClr val="444444"/>
                </a:solidFill>
                <a:latin typeface="Neue Haas Grotesk Text Pro" panose="020B0504020202020204" pitchFamily="34" charset="0"/>
              </a:rPr>
              <a:t>une</a:t>
            </a:r>
            <a:r>
              <a:rPr lang="en-US" sz="2400" dirty="0">
                <a:solidFill>
                  <a:srgbClr val="444444"/>
                </a:solidFill>
                <a:latin typeface="Neue Haas Grotesk Text Pro" panose="020B0504020202020204" pitchFamily="34" charset="0"/>
              </a:rPr>
              <a:t> </a:t>
            </a:r>
            <a:r>
              <a:rPr lang="en-US" sz="2400" dirty="0" err="1">
                <a:solidFill>
                  <a:srgbClr val="444444"/>
                </a:solidFill>
                <a:latin typeface="Neue Haas Grotesk Text Pro" panose="020B0504020202020204" pitchFamily="34" charset="0"/>
              </a:rPr>
              <a:t>gamme</a:t>
            </a:r>
            <a:r>
              <a:rPr lang="en-US" sz="2400" dirty="0">
                <a:solidFill>
                  <a:srgbClr val="444444"/>
                </a:solidFill>
                <a:latin typeface="Neue Haas Grotesk Text Pro" panose="020B0504020202020204" pitchFamily="34" charset="0"/>
              </a:rPr>
              <a:t> de </a:t>
            </a:r>
            <a:r>
              <a:rPr lang="en-US" sz="2400" dirty="0" err="1">
                <a:solidFill>
                  <a:srgbClr val="444444"/>
                </a:solidFill>
                <a:latin typeface="Neue Haas Grotesk Text Pro" panose="020B0504020202020204" pitchFamily="34" charset="0"/>
              </a:rPr>
              <a:t>progiciels</a:t>
            </a:r>
            <a:r>
              <a:rPr lang="en-US" sz="2400" dirty="0">
                <a:solidFill>
                  <a:srgbClr val="444444"/>
                </a:solidFill>
                <a:latin typeface="Neue Haas Grotesk Text Pro" panose="020B0504020202020204" pitchFamily="34" charset="0"/>
              </a:rPr>
              <a:t> Sage 100 </a:t>
            </a:r>
            <a:r>
              <a:rPr lang="en-US" sz="2400" dirty="0" err="1">
                <a:solidFill>
                  <a:srgbClr val="444444"/>
                </a:solidFill>
                <a:latin typeface="Neue Haas Grotesk Text Pro" panose="020B0504020202020204" pitchFamily="34" charset="0"/>
              </a:rPr>
              <a:t>constituée</a:t>
            </a:r>
            <a:r>
              <a:rPr lang="en-US" sz="2400" dirty="0">
                <a:solidFill>
                  <a:srgbClr val="444444"/>
                </a:solidFill>
                <a:latin typeface="Neue Haas Grotesk Text Pro" panose="020B0504020202020204" pitchFamily="34" charset="0"/>
              </a:rPr>
              <a:t> de 3 modules. </a:t>
            </a:r>
          </a:p>
          <a:p>
            <a:pPr>
              <a:lnSpc>
                <a:spcPts val="3120"/>
              </a:lnSpc>
            </a:pPr>
            <a:r>
              <a:rPr lang="en-US" sz="2400" dirty="0">
                <a:solidFill>
                  <a:srgbClr val="444444"/>
                </a:solidFill>
                <a:latin typeface="Neue Haas Grotesk Text Pro" panose="020B0504020202020204" pitchFamily="34" charset="0"/>
              </a:rPr>
              <a:t>Son </a:t>
            </a:r>
            <a:r>
              <a:rPr lang="en-US" sz="2400" dirty="0" err="1">
                <a:solidFill>
                  <a:srgbClr val="444444"/>
                </a:solidFill>
                <a:latin typeface="Neue Haas Grotesk Text Pro" panose="020B0504020202020204" pitchFamily="34" charset="0"/>
              </a:rPr>
              <a:t>objectif</a:t>
            </a:r>
            <a:r>
              <a:rPr lang="en-US" sz="2400" dirty="0">
                <a:solidFill>
                  <a:srgbClr val="444444"/>
                </a:solidFill>
                <a:latin typeface="Neue Haas Grotesk Text Pro" panose="020B0504020202020204" pitchFamily="34" charset="0"/>
              </a:rPr>
              <a:t> </a:t>
            </a:r>
            <a:r>
              <a:rPr lang="en-US" sz="2400" dirty="0" err="1">
                <a:solidFill>
                  <a:srgbClr val="444444"/>
                </a:solidFill>
                <a:latin typeface="Neue Haas Grotesk Text Pro" panose="020B0504020202020204" pitchFamily="34" charset="0"/>
              </a:rPr>
              <a:t>est</a:t>
            </a:r>
            <a:r>
              <a:rPr lang="en-US" sz="2400" dirty="0">
                <a:solidFill>
                  <a:srgbClr val="444444"/>
                </a:solidFill>
                <a:latin typeface="Neue Haas Grotesk Text Pro" panose="020B0504020202020204" pitchFamily="34" charset="0"/>
              </a:rPr>
              <a:t> de </a:t>
            </a:r>
            <a:r>
              <a:rPr lang="en-US" sz="2400" dirty="0" err="1">
                <a:solidFill>
                  <a:srgbClr val="444444"/>
                </a:solidFill>
                <a:latin typeface="Neue Haas Grotesk Text Pro" panose="020B0504020202020204" pitchFamily="34" charset="0"/>
              </a:rPr>
              <a:t>permettre</a:t>
            </a:r>
            <a:r>
              <a:rPr lang="en-US" sz="2400" dirty="0">
                <a:solidFill>
                  <a:srgbClr val="444444"/>
                </a:solidFill>
                <a:latin typeface="Neue Haas Grotesk Text Pro" panose="020B0504020202020204" pitchFamily="34" charset="0"/>
              </a:rPr>
              <a:t> à </a:t>
            </a:r>
            <a:r>
              <a:rPr lang="en-US" sz="2400" dirty="0" err="1">
                <a:solidFill>
                  <a:srgbClr val="444444"/>
                </a:solidFill>
                <a:latin typeface="Neue Haas Grotesk Text Pro" panose="020B0504020202020204" pitchFamily="34" charset="0"/>
              </a:rPr>
              <a:t>l’utilisateur</a:t>
            </a:r>
            <a:r>
              <a:rPr lang="en-US" sz="2400" dirty="0">
                <a:solidFill>
                  <a:srgbClr val="444444"/>
                </a:solidFill>
                <a:latin typeface="Neue Haas Grotesk Text Pro" panose="020B0504020202020204" pitchFamily="34" charset="0"/>
              </a:rPr>
              <a:t> </a:t>
            </a:r>
            <a:r>
              <a:rPr lang="en-US" sz="2400" dirty="0" err="1">
                <a:solidFill>
                  <a:srgbClr val="444444"/>
                </a:solidFill>
                <a:latin typeface="Neue Haas Grotesk Text Pro" panose="020B0504020202020204" pitchFamily="34" charset="0"/>
              </a:rPr>
              <a:t>d’aller</a:t>
            </a:r>
            <a:r>
              <a:rPr lang="en-US" sz="2400" dirty="0">
                <a:solidFill>
                  <a:srgbClr val="444444"/>
                </a:solidFill>
                <a:latin typeface="Neue Haas Grotesk Text Pro" panose="020B0504020202020204" pitchFamily="34" charset="0"/>
              </a:rPr>
              <a:t> au-</a:t>
            </a:r>
            <a:r>
              <a:rPr lang="en-US" sz="2400" dirty="0" err="1">
                <a:solidFill>
                  <a:srgbClr val="444444"/>
                </a:solidFill>
                <a:latin typeface="Neue Haas Grotesk Text Pro" panose="020B0504020202020204" pitchFamily="34" charset="0"/>
              </a:rPr>
              <a:t>delà</a:t>
            </a:r>
            <a:r>
              <a:rPr lang="en-US" sz="2400" dirty="0">
                <a:solidFill>
                  <a:srgbClr val="444444"/>
                </a:solidFill>
                <a:latin typeface="Neue Haas Grotesk Text Pro" panose="020B0504020202020204" pitchFamily="34" charset="0"/>
              </a:rPr>
              <a:t> des </a:t>
            </a:r>
            <a:r>
              <a:rPr lang="en-US" sz="2400" dirty="0" err="1">
                <a:solidFill>
                  <a:srgbClr val="444444"/>
                </a:solidFill>
                <a:latin typeface="Neue Haas Grotesk Text Pro" panose="020B0504020202020204" pitchFamily="34" charset="0"/>
              </a:rPr>
              <a:t>capacités</a:t>
            </a:r>
            <a:r>
              <a:rPr lang="en-US" sz="2400" dirty="0">
                <a:solidFill>
                  <a:srgbClr val="444444"/>
                </a:solidFill>
                <a:latin typeface="Neue Haas Grotesk Text Pro" panose="020B0504020202020204" pitchFamily="34" charset="0"/>
              </a:rPr>
              <a:t> de Sage 100, grâce aux </a:t>
            </a:r>
            <a:r>
              <a:rPr lang="en-US" sz="2400" dirty="0" err="1">
                <a:solidFill>
                  <a:srgbClr val="444444"/>
                </a:solidFill>
                <a:latin typeface="Neue Haas Grotesk Text Pro" panose="020B0504020202020204" pitchFamily="34" charset="0"/>
              </a:rPr>
              <a:t>différentes</a:t>
            </a:r>
            <a:r>
              <a:rPr lang="en-US" sz="2400" dirty="0">
                <a:solidFill>
                  <a:srgbClr val="444444"/>
                </a:solidFill>
                <a:latin typeface="Neue Haas Grotesk Text Pro" panose="020B0504020202020204" pitchFamily="34" charset="0"/>
              </a:rPr>
              <a:t> </a:t>
            </a:r>
            <a:r>
              <a:rPr lang="en-US" sz="2400" dirty="0" err="1">
                <a:solidFill>
                  <a:srgbClr val="444444"/>
                </a:solidFill>
                <a:latin typeface="Neue Haas Grotesk Text Pro" panose="020B0504020202020204" pitchFamily="34" charset="0"/>
              </a:rPr>
              <a:t>fonctionnalités</a:t>
            </a:r>
            <a:r>
              <a:rPr lang="en-US" sz="2400" dirty="0">
                <a:solidFill>
                  <a:srgbClr val="444444"/>
                </a:solidFill>
                <a:latin typeface="Neue Haas Grotesk Text Pro" panose="020B0504020202020204" pitchFamily="34" charset="0"/>
              </a:rPr>
              <a:t> de </a:t>
            </a:r>
            <a:r>
              <a:rPr lang="en-US" sz="2400" dirty="0" err="1">
                <a:solidFill>
                  <a:srgbClr val="444444"/>
                </a:solidFill>
                <a:latin typeface="Neue Haas Grotesk Text Pro" panose="020B0504020202020204" pitchFamily="34" charset="0"/>
              </a:rPr>
              <a:t>chaque</a:t>
            </a:r>
            <a:r>
              <a:rPr lang="en-US" sz="2400" dirty="0">
                <a:solidFill>
                  <a:srgbClr val="444444"/>
                </a:solidFill>
                <a:latin typeface="Neue Haas Grotesk Text Pro" panose="020B0504020202020204" pitchFamily="34" charset="0"/>
              </a:rPr>
              <a:t> module.</a:t>
            </a:r>
          </a:p>
        </p:txBody>
      </p:sp>
      <p:sp>
        <p:nvSpPr>
          <p:cNvPr id="9" name="TextBox 9"/>
          <p:cNvSpPr txBox="1"/>
          <p:nvPr/>
        </p:nvSpPr>
        <p:spPr>
          <a:xfrm>
            <a:off x="3813291" y="3475293"/>
            <a:ext cx="8909335" cy="1550453"/>
          </a:xfrm>
          <a:prstGeom prst="rect">
            <a:avLst/>
          </a:prstGeom>
        </p:spPr>
        <p:txBody>
          <a:bodyPr lIns="0" tIns="0" rIns="0" bIns="0" rtlCol="0" anchor="t">
            <a:spAutoFit/>
          </a:bodyPr>
          <a:lstStyle/>
          <a:p>
            <a:pPr>
              <a:lnSpc>
                <a:spcPts val="3120"/>
              </a:lnSpc>
            </a:pPr>
            <a:r>
              <a:rPr lang="en-US" sz="2400">
                <a:solidFill>
                  <a:srgbClr val="444444"/>
                </a:solidFill>
                <a:latin typeface="Neue Haas Grotesk Text Pro" panose="020B0504020202020204" pitchFamily="34" charset="0"/>
              </a:rPr>
              <a:t>Wise Up Skate permet la modification en masse des données Sage 100. Sous un tableau type Excel, l’utilisateur peut modifier les champs des fiches articles, clients et fournisseurs, sans déconnecter son équipe. </a:t>
            </a:r>
          </a:p>
        </p:txBody>
      </p:sp>
      <p:sp>
        <p:nvSpPr>
          <p:cNvPr id="10" name="TextBox 10"/>
          <p:cNvSpPr txBox="1"/>
          <p:nvPr/>
        </p:nvSpPr>
        <p:spPr>
          <a:xfrm>
            <a:off x="3745737" y="5794508"/>
            <a:ext cx="8710742" cy="1159983"/>
          </a:xfrm>
          <a:prstGeom prst="rect">
            <a:avLst/>
          </a:prstGeom>
        </p:spPr>
        <p:txBody>
          <a:bodyPr lIns="0" tIns="0" rIns="0" bIns="0" rtlCol="0" anchor="t">
            <a:spAutoFit/>
          </a:bodyPr>
          <a:lstStyle/>
          <a:p>
            <a:pPr>
              <a:lnSpc>
                <a:spcPts val="3120"/>
              </a:lnSpc>
            </a:pPr>
            <a:r>
              <a:rPr lang="en-US" sz="2400" dirty="0">
                <a:solidFill>
                  <a:srgbClr val="444444"/>
                </a:solidFill>
                <a:latin typeface="Neue Haas Grotesk Text Pro" panose="020B0504020202020204" pitchFamily="34" charset="0"/>
              </a:rPr>
              <a:t>Wise Up Papyrus </a:t>
            </a:r>
            <a:r>
              <a:rPr lang="en-US" sz="2400" dirty="0" err="1">
                <a:solidFill>
                  <a:srgbClr val="444444"/>
                </a:solidFill>
                <a:latin typeface="Neue Haas Grotesk Text Pro" panose="020B0504020202020204" pitchFamily="34" charset="0"/>
              </a:rPr>
              <a:t>permet</a:t>
            </a:r>
            <a:r>
              <a:rPr lang="en-US" sz="2400" dirty="0">
                <a:solidFill>
                  <a:srgbClr val="444444"/>
                </a:solidFill>
                <a:latin typeface="Neue Haas Grotesk Text Pro" panose="020B0504020202020204" pitchFamily="34" charset="0"/>
              </a:rPr>
              <a:t> la </a:t>
            </a:r>
            <a:r>
              <a:rPr lang="en-US" sz="2400" dirty="0" err="1">
                <a:solidFill>
                  <a:srgbClr val="444444"/>
                </a:solidFill>
                <a:latin typeface="Neue Haas Grotesk Text Pro" panose="020B0504020202020204" pitchFamily="34" charset="0"/>
              </a:rPr>
              <a:t>modélisation</a:t>
            </a:r>
            <a:r>
              <a:rPr lang="en-US" sz="2400" dirty="0">
                <a:solidFill>
                  <a:srgbClr val="444444"/>
                </a:solidFill>
                <a:latin typeface="Neue Haas Grotesk Text Pro" panose="020B0504020202020204" pitchFamily="34" charset="0"/>
              </a:rPr>
              <a:t> des documents de vente Sage à </a:t>
            </a:r>
            <a:r>
              <a:rPr lang="en-US" sz="2400" dirty="0" err="1">
                <a:solidFill>
                  <a:srgbClr val="444444"/>
                </a:solidFill>
                <a:latin typeface="Neue Haas Grotesk Text Pro" panose="020B0504020202020204" pitchFamily="34" charset="0"/>
              </a:rPr>
              <a:t>l’image</a:t>
            </a:r>
            <a:r>
              <a:rPr lang="en-US" sz="2400" dirty="0">
                <a:solidFill>
                  <a:srgbClr val="444444"/>
                </a:solidFill>
                <a:latin typeface="Neue Haas Grotesk Text Pro" panose="020B0504020202020204" pitchFamily="34" charset="0"/>
              </a:rPr>
              <a:t> de son </a:t>
            </a:r>
            <a:r>
              <a:rPr lang="en-US" sz="2400" dirty="0" err="1">
                <a:solidFill>
                  <a:srgbClr val="444444"/>
                </a:solidFill>
                <a:latin typeface="Neue Haas Grotesk Text Pro" panose="020B0504020202020204" pitchFamily="34" charset="0"/>
              </a:rPr>
              <a:t>entreprise</a:t>
            </a:r>
            <a:r>
              <a:rPr lang="en-US" sz="2400" dirty="0">
                <a:solidFill>
                  <a:srgbClr val="444444"/>
                </a:solidFill>
                <a:latin typeface="Neue Haas Grotesk Text Pro" panose="020B0504020202020204" pitchFamily="34" charset="0"/>
              </a:rPr>
              <a:t>, la </a:t>
            </a:r>
            <a:r>
              <a:rPr lang="en-US" sz="2400" dirty="0" err="1">
                <a:solidFill>
                  <a:srgbClr val="444444"/>
                </a:solidFill>
                <a:latin typeface="Neue Haas Grotesk Text Pro" panose="020B0504020202020204" pitchFamily="34" charset="0"/>
              </a:rPr>
              <a:t>création</a:t>
            </a:r>
            <a:r>
              <a:rPr lang="en-US" sz="2400" dirty="0">
                <a:solidFill>
                  <a:srgbClr val="444444"/>
                </a:solidFill>
                <a:latin typeface="Neue Haas Grotesk Text Pro" panose="020B0504020202020204" pitchFamily="34" charset="0"/>
              </a:rPr>
              <a:t> de catalogues et de fiches </a:t>
            </a:r>
            <a:r>
              <a:rPr lang="en-US" sz="2400" dirty="0" err="1">
                <a:solidFill>
                  <a:srgbClr val="444444"/>
                </a:solidFill>
                <a:latin typeface="Neue Haas Grotesk Text Pro" panose="020B0504020202020204" pitchFamily="34" charset="0"/>
              </a:rPr>
              <a:t>produit</a:t>
            </a:r>
            <a:r>
              <a:rPr lang="en-US" sz="2400" dirty="0">
                <a:solidFill>
                  <a:srgbClr val="444444"/>
                </a:solidFill>
                <a:latin typeface="Neue Haas Grotesk Text Pro" panose="020B0504020202020204" pitchFamily="34" charset="0"/>
              </a:rPr>
              <a:t> à </a:t>
            </a:r>
            <a:r>
              <a:rPr lang="en-US" sz="2400" dirty="0" err="1">
                <a:solidFill>
                  <a:srgbClr val="444444"/>
                </a:solidFill>
                <a:latin typeface="Neue Haas Grotesk Text Pro" panose="020B0504020202020204" pitchFamily="34" charset="0"/>
              </a:rPr>
              <a:t>partir</a:t>
            </a:r>
            <a:r>
              <a:rPr lang="en-US" sz="2400" dirty="0">
                <a:solidFill>
                  <a:srgbClr val="444444"/>
                </a:solidFill>
                <a:latin typeface="Neue Haas Grotesk Text Pro" panose="020B0504020202020204" pitchFamily="34" charset="0"/>
              </a:rPr>
              <a:t> de la BDD Sage.</a:t>
            </a:r>
          </a:p>
        </p:txBody>
      </p:sp>
      <p:sp>
        <p:nvSpPr>
          <p:cNvPr id="11" name="TextBox 11"/>
          <p:cNvSpPr txBox="1"/>
          <p:nvPr/>
        </p:nvSpPr>
        <p:spPr>
          <a:xfrm>
            <a:off x="3813291" y="7868074"/>
            <a:ext cx="8710742" cy="1570238"/>
          </a:xfrm>
          <a:prstGeom prst="rect">
            <a:avLst/>
          </a:prstGeom>
        </p:spPr>
        <p:txBody>
          <a:bodyPr lIns="0" tIns="0" rIns="0" bIns="0" rtlCol="0" anchor="t">
            <a:spAutoFit/>
          </a:bodyPr>
          <a:lstStyle/>
          <a:p>
            <a:pPr>
              <a:lnSpc>
                <a:spcPts val="3120"/>
              </a:lnSpc>
            </a:pPr>
            <a:r>
              <a:rPr lang="en-US" sz="2400" dirty="0">
                <a:solidFill>
                  <a:srgbClr val="444444"/>
                </a:solidFill>
                <a:latin typeface="Neue Haas Grotesk Text Pro" panose="020B0504020202020204" pitchFamily="34" charset="0"/>
              </a:rPr>
              <a:t>Wise Up Scribe, le dernier né, </a:t>
            </a:r>
            <a:r>
              <a:rPr lang="en-US" sz="2400" dirty="0" err="1">
                <a:solidFill>
                  <a:srgbClr val="444444"/>
                </a:solidFill>
                <a:latin typeface="Neue Haas Grotesk Text Pro" panose="020B0504020202020204" pitchFamily="34" charset="0"/>
              </a:rPr>
              <a:t>permet</a:t>
            </a:r>
            <a:r>
              <a:rPr lang="en-US" sz="2400" dirty="0">
                <a:solidFill>
                  <a:srgbClr val="444444"/>
                </a:solidFill>
                <a:latin typeface="Neue Haas Grotesk Text Pro" panose="020B0504020202020204" pitchFamily="34" charset="0"/>
              </a:rPr>
              <a:t> </a:t>
            </a:r>
            <a:r>
              <a:rPr lang="en-US" sz="2400" dirty="0" err="1">
                <a:solidFill>
                  <a:srgbClr val="444444"/>
                </a:solidFill>
                <a:latin typeface="Neue Haas Grotesk Text Pro" panose="020B0504020202020204" pitchFamily="34" charset="0"/>
              </a:rPr>
              <a:t>l’ajout</a:t>
            </a:r>
            <a:r>
              <a:rPr lang="en-US" sz="2400" dirty="0">
                <a:solidFill>
                  <a:srgbClr val="444444"/>
                </a:solidFill>
                <a:latin typeface="Neue Haas Grotesk Text Pro" panose="020B0504020202020204" pitchFamily="34" charset="0"/>
              </a:rPr>
              <a:t> de champs </a:t>
            </a:r>
            <a:r>
              <a:rPr lang="en-US" sz="2400" dirty="0" err="1">
                <a:solidFill>
                  <a:srgbClr val="444444"/>
                </a:solidFill>
                <a:latin typeface="Neue Haas Grotesk Text Pro" panose="020B0504020202020204" pitchFamily="34" charset="0"/>
              </a:rPr>
              <a:t>texte</a:t>
            </a:r>
            <a:r>
              <a:rPr lang="en-US" sz="2400" dirty="0">
                <a:solidFill>
                  <a:srgbClr val="444444"/>
                </a:solidFill>
                <a:latin typeface="Neue Haas Grotesk Text Pro" panose="020B0504020202020204" pitchFamily="34" charset="0"/>
              </a:rPr>
              <a:t> </a:t>
            </a:r>
            <a:r>
              <a:rPr lang="en-US" sz="2400" dirty="0" err="1">
                <a:solidFill>
                  <a:srgbClr val="444444"/>
                </a:solidFill>
                <a:latin typeface="Neue Haas Grotesk Text Pro" panose="020B0504020202020204" pitchFamily="34" charset="0"/>
              </a:rPr>
              <a:t>afin</a:t>
            </a:r>
            <a:r>
              <a:rPr lang="en-US" sz="2400" dirty="0">
                <a:solidFill>
                  <a:srgbClr val="444444"/>
                </a:solidFill>
                <a:latin typeface="Neue Haas Grotesk Text Pro" panose="020B0504020202020204" pitchFamily="34" charset="0"/>
              </a:rPr>
              <a:t> </a:t>
            </a:r>
            <a:r>
              <a:rPr lang="en-US" sz="2400" dirty="0" err="1">
                <a:solidFill>
                  <a:srgbClr val="444444"/>
                </a:solidFill>
                <a:latin typeface="Neue Haas Grotesk Text Pro" panose="020B0504020202020204" pitchFamily="34" charset="0"/>
              </a:rPr>
              <a:t>d’enrichir</a:t>
            </a:r>
            <a:r>
              <a:rPr lang="en-US" sz="2400" dirty="0">
                <a:solidFill>
                  <a:srgbClr val="444444"/>
                </a:solidFill>
                <a:latin typeface="Neue Haas Grotesk Text Pro" panose="020B0504020202020204" pitchFamily="34" charset="0"/>
              </a:rPr>
              <a:t> les fiches Sage “articles, clients et </a:t>
            </a:r>
            <a:r>
              <a:rPr lang="en-US" sz="2400" dirty="0" err="1">
                <a:solidFill>
                  <a:srgbClr val="444444"/>
                </a:solidFill>
                <a:latin typeface="Neue Haas Grotesk Text Pro" panose="020B0504020202020204" pitchFamily="34" charset="0"/>
              </a:rPr>
              <a:t>fournisseurs</a:t>
            </a:r>
            <a:r>
              <a:rPr lang="en-US" sz="2400" dirty="0">
                <a:solidFill>
                  <a:srgbClr val="444444"/>
                </a:solidFill>
                <a:latin typeface="Neue Haas Grotesk Text Pro" panose="020B0504020202020204" pitchFamily="34" charset="0"/>
              </a:rPr>
              <a:t>” </a:t>
            </a:r>
            <a:r>
              <a:rPr lang="en-US" sz="2400" dirty="0" err="1">
                <a:solidFill>
                  <a:srgbClr val="444444"/>
                </a:solidFill>
                <a:latin typeface="Neue Haas Grotesk Text Pro" panose="020B0504020202020204" pitchFamily="34" charset="0"/>
              </a:rPr>
              <a:t>ainsi</a:t>
            </a:r>
            <a:r>
              <a:rPr lang="en-US" sz="2400" dirty="0">
                <a:solidFill>
                  <a:srgbClr val="444444"/>
                </a:solidFill>
                <a:latin typeface="Neue Haas Grotesk Text Pro" panose="020B0504020202020204" pitchFamily="34" charset="0"/>
              </a:rPr>
              <a:t> que la gestion </a:t>
            </a:r>
            <a:r>
              <a:rPr lang="en-US" sz="2400" dirty="0" err="1">
                <a:solidFill>
                  <a:srgbClr val="444444"/>
                </a:solidFill>
                <a:latin typeface="Neue Haas Grotesk Text Pro" panose="020B0504020202020204" pitchFamily="34" charset="0"/>
              </a:rPr>
              <a:t>multilingue</a:t>
            </a:r>
            <a:r>
              <a:rPr lang="en-US" sz="2400" dirty="0">
                <a:solidFill>
                  <a:srgbClr val="444444"/>
                </a:solidFill>
                <a:latin typeface="Neue Haas Grotesk Text Pro" panose="020B0504020202020204" pitchFamily="34" charset="0"/>
              </a:rPr>
              <a:t> et la </a:t>
            </a:r>
            <a:r>
              <a:rPr lang="en-US" sz="2400" dirty="0" err="1">
                <a:solidFill>
                  <a:srgbClr val="444444"/>
                </a:solidFill>
                <a:latin typeface="Neue Haas Grotesk Text Pro" panose="020B0504020202020204" pitchFamily="34" charset="0"/>
              </a:rPr>
              <a:t>gestiondes</a:t>
            </a:r>
            <a:r>
              <a:rPr lang="en-US" sz="2400" dirty="0">
                <a:solidFill>
                  <a:srgbClr val="444444"/>
                </a:solidFill>
                <a:latin typeface="Neue Haas Grotesk Text Pro" panose="020B0504020202020204" pitchFamily="34" charset="0"/>
              </a:rPr>
              <a:t> </a:t>
            </a:r>
            <a:r>
              <a:rPr lang="en-US" sz="2400" dirty="0" err="1">
                <a:solidFill>
                  <a:srgbClr val="444444"/>
                </a:solidFill>
                <a:latin typeface="Neue Haas Grotesk Text Pro" panose="020B0504020202020204" pitchFamily="34" charset="0"/>
              </a:rPr>
              <a:t>caractères</a:t>
            </a:r>
            <a:r>
              <a:rPr lang="en-US" sz="2400" dirty="0">
                <a:solidFill>
                  <a:srgbClr val="444444"/>
                </a:solidFill>
                <a:latin typeface="Neue Haas Grotesk Text Pro" panose="020B0504020202020204" pitchFamily="34" charset="0"/>
              </a:rPr>
              <a:t> non </a:t>
            </a:r>
            <a:r>
              <a:rPr lang="en-US" sz="2400" dirty="0" err="1">
                <a:solidFill>
                  <a:srgbClr val="444444"/>
                </a:solidFill>
                <a:latin typeface="Neue Haas Grotesk Text Pro" panose="020B0504020202020204" pitchFamily="34" charset="0"/>
              </a:rPr>
              <a:t>latins</a:t>
            </a:r>
            <a:r>
              <a:rPr lang="en-US" sz="2400" dirty="0">
                <a:solidFill>
                  <a:srgbClr val="444444"/>
                </a:solidFill>
                <a:latin typeface="Neue Haas Grotesk Text Pro" panose="020B0504020202020204"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57111" y="0"/>
            <a:ext cx="5430889" cy="10287000"/>
          </a:xfrm>
          <a:custGeom>
            <a:avLst/>
            <a:gdLst/>
            <a:ahLst/>
            <a:cxnLst/>
            <a:rect l="l" t="t" r="r" b="b"/>
            <a:pathLst>
              <a:path w="5430889" h="10287000">
                <a:moveTo>
                  <a:pt x="0" y="0"/>
                </a:moveTo>
                <a:lnTo>
                  <a:pt x="5430889" y="0"/>
                </a:lnTo>
                <a:lnTo>
                  <a:pt x="5430889" y="10287000"/>
                </a:lnTo>
                <a:lnTo>
                  <a:pt x="0" y="10287000"/>
                </a:lnTo>
                <a:lnTo>
                  <a:pt x="0" y="0"/>
                </a:lnTo>
                <a:close/>
              </a:path>
            </a:pathLst>
          </a:custGeom>
          <a:blipFill>
            <a:blip r:embed="rId2"/>
            <a:stretch>
              <a:fillRect l="-57139" t="-36739" r="-47714" b="-25486"/>
            </a:stretch>
          </a:blipFill>
        </p:spPr>
        <p:txBody>
          <a:bodyPr/>
          <a:lstStyle/>
          <a:p>
            <a:endParaRPr lang="fr-FR"/>
          </a:p>
        </p:txBody>
      </p:sp>
      <p:sp>
        <p:nvSpPr>
          <p:cNvPr id="3" name="TextBox 3"/>
          <p:cNvSpPr txBox="1"/>
          <p:nvPr/>
        </p:nvSpPr>
        <p:spPr>
          <a:xfrm>
            <a:off x="656565" y="3984691"/>
            <a:ext cx="11679963" cy="2393818"/>
          </a:xfrm>
          <a:prstGeom prst="rect">
            <a:avLst/>
          </a:prstGeom>
        </p:spPr>
        <p:txBody>
          <a:bodyPr lIns="0" tIns="0" rIns="0" bIns="0" rtlCol="0" anchor="t">
            <a:spAutoFit/>
          </a:bodyPr>
          <a:lstStyle/>
          <a:p>
            <a:pPr>
              <a:lnSpc>
                <a:spcPts val="9349"/>
              </a:lnSpc>
            </a:pPr>
            <a:r>
              <a:rPr lang="en-US" sz="8499" spc="-254">
                <a:solidFill>
                  <a:srgbClr val="2B2B2B"/>
                </a:solidFill>
                <a:latin typeface="Open Sans 2 Bold"/>
              </a:rPr>
              <a:t>Le nouveau module</a:t>
            </a:r>
          </a:p>
          <a:p>
            <a:pPr>
              <a:lnSpc>
                <a:spcPts val="9349"/>
              </a:lnSpc>
            </a:pPr>
            <a:r>
              <a:rPr lang="en-US" sz="8499" spc="-254">
                <a:solidFill>
                  <a:srgbClr val="29B866"/>
                </a:solidFill>
                <a:latin typeface="Open Sans 2 Bold"/>
              </a:rPr>
              <a:t>Wise Up Scribe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057750" cy="10287000"/>
            <a:chOff x="0" y="0"/>
            <a:chExt cx="1332082" cy="2709333"/>
          </a:xfrm>
        </p:grpSpPr>
        <p:sp>
          <p:nvSpPr>
            <p:cNvPr id="3" name="Freeform 3"/>
            <p:cNvSpPr/>
            <p:nvPr/>
          </p:nvSpPr>
          <p:spPr>
            <a:xfrm>
              <a:off x="0" y="0"/>
              <a:ext cx="1332082" cy="2709333"/>
            </a:xfrm>
            <a:custGeom>
              <a:avLst/>
              <a:gdLst/>
              <a:ahLst/>
              <a:cxnLst/>
              <a:rect l="l" t="t" r="r" b="b"/>
              <a:pathLst>
                <a:path w="1332082" h="2709333">
                  <a:moveTo>
                    <a:pt x="0" y="0"/>
                  </a:moveTo>
                  <a:lnTo>
                    <a:pt x="1332082" y="0"/>
                  </a:lnTo>
                  <a:lnTo>
                    <a:pt x="1332082" y="2709333"/>
                  </a:lnTo>
                  <a:lnTo>
                    <a:pt x="0" y="2709333"/>
                  </a:lnTo>
                  <a:close/>
                </a:path>
              </a:pathLst>
            </a:custGeom>
            <a:solidFill>
              <a:srgbClr val="29B866"/>
            </a:solidFill>
          </p:spPr>
          <p:txBody>
            <a:bodyPr/>
            <a:lstStyle/>
            <a:p>
              <a:endParaRPr lang="fr-FR"/>
            </a:p>
          </p:txBody>
        </p:sp>
        <p:sp>
          <p:nvSpPr>
            <p:cNvPr id="4" name="TextBox 4"/>
            <p:cNvSpPr txBox="1"/>
            <p:nvPr/>
          </p:nvSpPr>
          <p:spPr>
            <a:xfrm>
              <a:off x="0" y="-28575"/>
              <a:ext cx="1332082" cy="2737908"/>
            </a:xfrm>
            <a:prstGeom prst="rect">
              <a:avLst/>
            </a:prstGeom>
          </p:spPr>
          <p:txBody>
            <a:bodyPr lIns="50800" tIns="50800" rIns="50800" bIns="50800" rtlCol="0" anchor="ctr"/>
            <a:lstStyle/>
            <a:p>
              <a:pPr algn="ctr">
                <a:lnSpc>
                  <a:spcPts val="3380"/>
                </a:lnSpc>
              </a:pPr>
              <a:endParaRPr/>
            </a:p>
          </p:txBody>
        </p:sp>
      </p:grpSp>
      <p:sp>
        <p:nvSpPr>
          <p:cNvPr id="5" name="TextBox 5"/>
          <p:cNvSpPr txBox="1"/>
          <p:nvPr/>
        </p:nvSpPr>
        <p:spPr>
          <a:xfrm>
            <a:off x="389715" y="4703950"/>
            <a:ext cx="4550567" cy="821950"/>
          </a:xfrm>
          <a:prstGeom prst="rect">
            <a:avLst/>
          </a:prstGeom>
        </p:spPr>
        <p:txBody>
          <a:bodyPr lIns="0" tIns="0" rIns="0" bIns="0" rtlCol="0" anchor="t">
            <a:spAutoFit/>
          </a:bodyPr>
          <a:lstStyle/>
          <a:p>
            <a:pPr>
              <a:lnSpc>
                <a:spcPts val="6538"/>
              </a:lnSpc>
              <a:spcBef>
                <a:spcPct val="0"/>
              </a:spcBef>
            </a:pPr>
            <a:r>
              <a:rPr lang="en-US" sz="5029" spc="-150">
                <a:solidFill>
                  <a:srgbClr val="FFFFFF"/>
                </a:solidFill>
                <a:latin typeface="Open Sans 2 Bold"/>
              </a:rPr>
              <a:t>Description</a:t>
            </a:r>
          </a:p>
        </p:txBody>
      </p:sp>
      <p:sp>
        <p:nvSpPr>
          <p:cNvPr id="6" name="TextBox 6"/>
          <p:cNvSpPr txBox="1"/>
          <p:nvPr/>
        </p:nvSpPr>
        <p:spPr>
          <a:xfrm>
            <a:off x="5630559" y="1620432"/>
            <a:ext cx="11628741" cy="1257056"/>
          </a:xfrm>
          <a:prstGeom prst="rect">
            <a:avLst/>
          </a:prstGeom>
        </p:spPr>
        <p:txBody>
          <a:bodyPr lIns="0" tIns="0" rIns="0" bIns="0" rtlCol="0" anchor="t">
            <a:spAutoFit/>
          </a:bodyPr>
          <a:lstStyle/>
          <a:p>
            <a:pPr>
              <a:lnSpc>
                <a:spcPts val="3359"/>
              </a:lnSpc>
            </a:pPr>
            <a:r>
              <a:rPr lang="en-US" sz="2799">
                <a:solidFill>
                  <a:srgbClr val="2B2B2B"/>
                </a:solidFill>
                <a:latin typeface="Open Sans 1 Bold"/>
              </a:rPr>
              <a:t>Wise Up Scribe permet l’ajout de champs texte afin d’enrichir les fiches Sage “articles, clients et fournisseurs”. De plus, il permet la gestion multilingue et des caractères non latins dans Sage 100.</a:t>
            </a:r>
          </a:p>
        </p:txBody>
      </p:sp>
      <p:sp>
        <p:nvSpPr>
          <p:cNvPr id="7" name="TextBox 7"/>
          <p:cNvSpPr txBox="1"/>
          <p:nvPr/>
        </p:nvSpPr>
        <p:spPr>
          <a:xfrm>
            <a:off x="5630559" y="3681089"/>
            <a:ext cx="11628741" cy="5606782"/>
          </a:xfrm>
          <a:prstGeom prst="rect">
            <a:avLst/>
          </a:prstGeom>
        </p:spPr>
        <p:txBody>
          <a:bodyPr lIns="0" tIns="0" rIns="0" bIns="0" rtlCol="0" anchor="t">
            <a:spAutoFit/>
          </a:bodyPr>
          <a:lstStyle/>
          <a:p>
            <a:pPr>
              <a:lnSpc>
                <a:spcPts val="3359"/>
              </a:lnSpc>
            </a:pPr>
            <a:r>
              <a:rPr lang="en-US" sz="2799">
                <a:solidFill>
                  <a:srgbClr val="2B2B2B"/>
                </a:solidFill>
                <a:latin typeface="Open Sans 1"/>
              </a:rPr>
              <a:t>Les fonctionnalités phare  : </a:t>
            </a:r>
          </a:p>
          <a:p>
            <a:pPr>
              <a:lnSpc>
                <a:spcPts val="3359"/>
              </a:lnSpc>
            </a:pPr>
            <a:endParaRPr lang="en-US" sz="2799">
              <a:solidFill>
                <a:srgbClr val="2B2B2B"/>
              </a:solidFill>
              <a:latin typeface="Open Sans 1"/>
            </a:endParaRPr>
          </a:p>
          <a:p>
            <a:pPr marL="604519" lvl="1" indent="-302260">
              <a:lnSpc>
                <a:spcPts val="3891"/>
              </a:lnSpc>
              <a:buFont typeface="Arial"/>
              <a:buChar char="•"/>
            </a:pPr>
            <a:r>
              <a:rPr lang="en-US" sz="2799">
                <a:solidFill>
                  <a:srgbClr val="2B2B2B"/>
                </a:solidFill>
                <a:latin typeface="Open Sans 1"/>
              </a:rPr>
              <a:t>Enrichissement et optimisation des fiches article Sage</a:t>
            </a:r>
          </a:p>
          <a:p>
            <a:pPr marL="604519" lvl="1" indent="-302260">
              <a:lnSpc>
                <a:spcPts val="3891"/>
              </a:lnSpc>
              <a:buFont typeface="Arial"/>
              <a:buChar char="•"/>
            </a:pPr>
            <a:r>
              <a:rPr lang="en-US" sz="2799">
                <a:solidFill>
                  <a:srgbClr val="2B2B2B"/>
                </a:solidFill>
                <a:latin typeface="Open Sans 1"/>
              </a:rPr>
              <a:t>Ajout et suppression de champs dans les fiches Sage, sans la limitation de  nombre de caractères Sage</a:t>
            </a:r>
          </a:p>
          <a:p>
            <a:pPr marL="604519" lvl="1" indent="-302260">
              <a:lnSpc>
                <a:spcPts val="3891"/>
              </a:lnSpc>
              <a:buFont typeface="Arial"/>
              <a:buChar char="•"/>
            </a:pPr>
            <a:r>
              <a:rPr lang="en-US" sz="2799">
                <a:solidFill>
                  <a:srgbClr val="2B2B2B"/>
                </a:solidFill>
                <a:latin typeface="Open Sans 1"/>
              </a:rPr>
              <a:t>Personnalisation des fiches articles, clients et</a:t>
            </a:r>
          </a:p>
          <a:p>
            <a:pPr>
              <a:lnSpc>
                <a:spcPts val="3891"/>
              </a:lnSpc>
            </a:pPr>
            <a:r>
              <a:rPr lang="en-US" sz="2799">
                <a:solidFill>
                  <a:srgbClr val="2B2B2B"/>
                </a:solidFill>
                <a:latin typeface="Open Sans 1"/>
              </a:rPr>
              <a:t>       fournisseurs*</a:t>
            </a:r>
          </a:p>
          <a:p>
            <a:pPr marL="604519" lvl="1" indent="-302260">
              <a:lnSpc>
                <a:spcPts val="3891"/>
              </a:lnSpc>
              <a:buFont typeface="Arial"/>
              <a:buChar char="•"/>
            </a:pPr>
            <a:r>
              <a:rPr lang="en-US" sz="2799">
                <a:solidFill>
                  <a:srgbClr val="2B2B2B"/>
                </a:solidFill>
                <a:latin typeface="Open Sans 1"/>
              </a:rPr>
              <a:t>Gestion de caractères non latins dans Sage</a:t>
            </a:r>
          </a:p>
          <a:p>
            <a:pPr marL="604519" lvl="1" indent="-302260">
              <a:lnSpc>
                <a:spcPts val="3891"/>
              </a:lnSpc>
              <a:buFont typeface="Arial"/>
              <a:buChar char="•"/>
            </a:pPr>
            <a:r>
              <a:rPr lang="en-US" sz="2799">
                <a:solidFill>
                  <a:srgbClr val="2B2B2B"/>
                </a:solidFill>
                <a:latin typeface="Open Sans 1"/>
              </a:rPr>
              <a:t>Affichage personnalisé des fiches Sage pour chaque service**</a:t>
            </a:r>
          </a:p>
          <a:p>
            <a:pPr>
              <a:lnSpc>
                <a:spcPts val="3891"/>
              </a:lnSpc>
            </a:pPr>
            <a:endParaRPr lang="en-US" sz="2799">
              <a:solidFill>
                <a:srgbClr val="2B2B2B"/>
              </a:solidFill>
              <a:latin typeface="Open Sans 1"/>
            </a:endParaRPr>
          </a:p>
          <a:p>
            <a:pPr>
              <a:lnSpc>
                <a:spcPts val="3614"/>
              </a:lnSpc>
            </a:pPr>
            <a:r>
              <a:rPr lang="en-US" sz="2600">
                <a:solidFill>
                  <a:srgbClr val="2B2B2B"/>
                </a:solidFill>
                <a:latin typeface="Open Sans 1"/>
              </a:rPr>
              <a:t>*Version gratuite limitée à la gestion des articles</a:t>
            </a:r>
          </a:p>
          <a:p>
            <a:pPr>
              <a:lnSpc>
                <a:spcPts val="3614"/>
              </a:lnSpc>
            </a:pPr>
            <a:r>
              <a:rPr lang="en-US" sz="2600">
                <a:solidFill>
                  <a:srgbClr val="2B2B2B"/>
                </a:solidFill>
                <a:latin typeface="Open Sans 1"/>
              </a:rPr>
              <a:t>**Version payante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57111" y="0"/>
            <a:ext cx="5430889" cy="10287000"/>
          </a:xfrm>
          <a:custGeom>
            <a:avLst/>
            <a:gdLst/>
            <a:ahLst/>
            <a:cxnLst/>
            <a:rect l="l" t="t" r="r" b="b"/>
            <a:pathLst>
              <a:path w="5430889" h="10287000">
                <a:moveTo>
                  <a:pt x="0" y="0"/>
                </a:moveTo>
                <a:lnTo>
                  <a:pt x="5430889" y="0"/>
                </a:lnTo>
                <a:lnTo>
                  <a:pt x="5430889" y="10287000"/>
                </a:lnTo>
                <a:lnTo>
                  <a:pt x="0" y="10287000"/>
                </a:lnTo>
                <a:lnTo>
                  <a:pt x="0" y="0"/>
                </a:lnTo>
                <a:close/>
              </a:path>
            </a:pathLst>
          </a:custGeom>
          <a:blipFill>
            <a:blip r:embed="rId3"/>
            <a:stretch>
              <a:fillRect l="-57139" t="-36739" r="-47714" b="-25486"/>
            </a:stretch>
          </a:blipFill>
        </p:spPr>
        <p:txBody>
          <a:bodyPr/>
          <a:lstStyle/>
          <a:p>
            <a:endParaRPr lang="fr-FR"/>
          </a:p>
        </p:txBody>
      </p:sp>
      <p:sp>
        <p:nvSpPr>
          <p:cNvPr id="3" name="TextBox 3"/>
          <p:cNvSpPr txBox="1"/>
          <p:nvPr/>
        </p:nvSpPr>
        <p:spPr>
          <a:xfrm>
            <a:off x="415661" y="3984707"/>
            <a:ext cx="12913931" cy="2393786"/>
          </a:xfrm>
          <a:prstGeom prst="rect">
            <a:avLst/>
          </a:prstGeom>
        </p:spPr>
        <p:txBody>
          <a:bodyPr lIns="0" tIns="0" rIns="0" bIns="0" rtlCol="0" anchor="t">
            <a:spAutoFit/>
          </a:bodyPr>
          <a:lstStyle/>
          <a:p>
            <a:pPr>
              <a:lnSpc>
                <a:spcPts val="9349"/>
              </a:lnSpc>
            </a:pPr>
            <a:r>
              <a:rPr lang="en-US" sz="8499" spc="-254">
                <a:solidFill>
                  <a:srgbClr val="000000"/>
                </a:solidFill>
                <a:latin typeface="Open Sans 2 Bold"/>
              </a:rPr>
              <a:t>La combinaison ultime pour booster </a:t>
            </a:r>
            <a:r>
              <a:rPr lang="en-US" sz="8499" spc="-254">
                <a:solidFill>
                  <a:srgbClr val="00D639"/>
                </a:solidFill>
                <a:latin typeface="Open Sans 2 Bold"/>
              </a:rPr>
              <a:t>Sage 100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76722" y="2545598"/>
            <a:ext cx="2746953" cy="1210948"/>
          </a:xfrm>
          <a:custGeom>
            <a:avLst/>
            <a:gdLst/>
            <a:ahLst/>
            <a:cxnLst/>
            <a:rect l="l" t="t" r="r" b="b"/>
            <a:pathLst>
              <a:path w="2746953" h="1210948">
                <a:moveTo>
                  <a:pt x="0" y="0"/>
                </a:moveTo>
                <a:lnTo>
                  <a:pt x="2746953" y="0"/>
                </a:lnTo>
                <a:lnTo>
                  <a:pt x="2746953" y="1210949"/>
                </a:lnTo>
                <a:lnTo>
                  <a:pt x="0" y="1210949"/>
                </a:lnTo>
                <a:lnTo>
                  <a:pt x="0" y="0"/>
                </a:lnTo>
                <a:close/>
              </a:path>
            </a:pathLst>
          </a:custGeom>
          <a:blipFill>
            <a:blip r:embed="rId2"/>
            <a:stretch>
              <a:fillRect/>
            </a:stretch>
          </a:blipFill>
        </p:spPr>
        <p:txBody>
          <a:bodyPr/>
          <a:lstStyle/>
          <a:p>
            <a:endParaRPr lang="fr-FR"/>
          </a:p>
        </p:txBody>
      </p:sp>
      <p:sp>
        <p:nvSpPr>
          <p:cNvPr id="3" name="Freeform 3"/>
          <p:cNvSpPr/>
          <p:nvPr/>
        </p:nvSpPr>
        <p:spPr>
          <a:xfrm>
            <a:off x="661049" y="4783514"/>
            <a:ext cx="2746953" cy="1210948"/>
          </a:xfrm>
          <a:custGeom>
            <a:avLst/>
            <a:gdLst/>
            <a:ahLst/>
            <a:cxnLst/>
            <a:rect l="l" t="t" r="r" b="b"/>
            <a:pathLst>
              <a:path w="2746953" h="1210948">
                <a:moveTo>
                  <a:pt x="0" y="0"/>
                </a:moveTo>
                <a:lnTo>
                  <a:pt x="2746953" y="0"/>
                </a:lnTo>
                <a:lnTo>
                  <a:pt x="2746953" y="1210949"/>
                </a:lnTo>
                <a:lnTo>
                  <a:pt x="0" y="1210949"/>
                </a:lnTo>
                <a:lnTo>
                  <a:pt x="0" y="0"/>
                </a:lnTo>
                <a:close/>
              </a:path>
            </a:pathLst>
          </a:custGeom>
          <a:blipFill>
            <a:blip r:embed="rId2"/>
            <a:stretch>
              <a:fillRect/>
            </a:stretch>
          </a:blipFill>
        </p:spPr>
        <p:txBody>
          <a:bodyPr/>
          <a:lstStyle/>
          <a:p>
            <a:endParaRPr lang="fr-FR"/>
          </a:p>
        </p:txBody>
      </p:sp>
      <p:sp>
        <p:nvSpPr>
          <p:cNvPr id="4" name="Freeform 4"/>
          <p:cNvSpPr/>
          <p:nvPr/>
        </p:nvSpPr>
        <p:spPr>
          <a:xfrm>
            <a:off x="676722" y="7773650"/>
            <a:ext cx="2746953" cy="1210948"/>
          </a:xfrm>
          <a:custGeom>
            <a:avLst/>
            <a:gdLst/>
            <a:ahLst/>
            <a:cxnLst/>
            <a:rect l="l" t="t" r="r" b="b"/>
            <a:pathLst>
              <a:path w="2746953" h="1210948">
                <a:moveTo>
                  <a:pt x="0" y="0"/>
                </a:moveTo>
                <a:lnTo>
                  <a:pt x="2746953" y="0"/>
                </a:lnTo>
                <a:lnTo>
                  <a:pt x="2746953" y="1210948"/>
                </a:lnTo>
                <a:lnTo>
                  <a:pt x="0" y="1210948"/>
                </a:lnTo>
                <a:lnTo>
                  <a:pt x="0" y="0"/>
                </a:lnTo>
                <a:close/>
              </a:path>
            </a:pathLst>
          </a:custGeom>
          <a:blipFill>
            <a:blip r:embed="rId2"/>
            <a:stretch>
              <a:fillRect/>
            </a:stretch>
          </a:blipFill>
        </p:spPr>
        <p:txBody>
          <a:bodyPr/>
          <a:lstStyle/>
          <a:p>
            <a:endParaRPr lang="fr-FR"/>
          </a:p>
        </p:txBody>
      </p:sp>
      <p:sp>
        <p:nvSpPr>
          <p:cNvPr id="5" name="Freeform 5"/>
          <p:cNvSpPr/>
          <p:nvPr/>
        </p:nvSpPr>
        <p:spPr>
          <a:xfrm>
            <a:off x="4267723" y="4801695"/>
            <a:ext cx="2553650" cy="1192768"/>
          </a:xfrm>
          <a:custGeom>
            <a:avLst/>
            <a:gdLst/>
            <a:ahLst/>
            <a:cxnLst/>
            <a:rect l="l" t="t" r="r" b="b"/>
            <a:pathLst>
              <a:path w="2553650" h="1192768">
                <a:moveTo>
                  <a:pt x="0" y="0"/>
                </a:moveTo>
                <a:lnTo>
                  <a:pt x="2553650" y="0"/>
                </a:lnTo>
                <a:lnTo>
                  <a:pt x="2553650" y="1192768"/>
                </a:lnTo>
                <a:lnTo>
                  <a:pt x="0" y="1192768"/>
                </a:lnTo>
                <a:lnTo>
                  <a:pt x="0" y="0"/>
                </a:lnTo>
                <a:close/>
              </a:path>
            </a:pathLst>
          </a:custGeom>
          <a:blipFill>
            <a:blip r:embed="rId3"/>
            <a:stretch>
              <a:fillRect/>
            </a:stretch>
          </a:blipFill>
        </p:spPr>
        <p:txBody>
          <a:bodyPr/>
          <a:lstStyle/>
          <a:p>
            <a:endParaRPr lang="fr-FR"/>
          </a:p>
        </p:txBody>
      </p:sp>
      <p:sp>
        <p:nvSpPr>
          <p:cNvPr id="6" name="Freeform 6"/>
          <p:cNvSpPr/>
          <p:nvPr/>
        </p:nvSpPr>
        <p:spPr>
          <a:xfrm>
            <a:off x="4283395" y="7791831"/>
            <a:ext cx="2553650" cy="1192768"/>
          </a:xfrm>
          <a:custGeom>
            <a:avLst/>
            <a:gdLst/>
            <a:ahLst/>
            <a:cxnLst/>
            <a:rect l="l" t="t" r="r" b="b"/>
            <a:pathLst>
              <a:path w="2553650" h="1192768">
                <a:moveTo>
                  <a:pt x="0" y="0"/>
                </a:moveTo>
                <a:lnTo>
                  <a:pt x="2553651" y="0"/>
                </a:lnTo>
                <a:lnTo>
                  <a:pt x="2553651" y="1192767"/>
                </a:lnTo>
                <a:lnTo>
                  <a:pt x="0" y="1192767"/>
                </a:lnTo>
                <a:lnTo>
                  <a:pt x="0" y="0"/>
                </a:lnTo>
                <a:close/>
              </a:path>
            </a:pathLst>
          </a:custGeom>
          <a:blipFill>
            <a:blip r:embed="rId3"/>
            <a:stretch>
              <a:fillRect/>
            </a:stretch>
          </a:blipFill>
        </p:spPr>
        <p:txBody>
          <a:bodyPr/>
          <a:lstStyle/>
          <a:p>
            <a:endParaRPr lang="fr-FR"/>
          </a:p>
        </p:txBody>
      </p:sp>
      <p:sp>
        <p:nvSpPr>
          <p:cNvPr id="7" name="Freeform 7"/>
          <p:cNvSpPr/>
          <p:nvPr/>
        </p:nvSpPr>
        <p:spPr>
          <a:xfrm>
            <a:off x="4148287" y="2545598"/>
            <a:ext cx="2688759" cy="1271559"/>
          </a:xfrm>
          <a:custGeom>
            <a:avLst/>
            <a:gdLst/>
            <a:ahLst/>
            <a:cxnLst/>
            <a:rect l="l" t="t" r="r" b="b"/>
            <a:pathLst>
              <a:path w="2688759" h="1271559">
                <a:moveTo>
                  <a:pt x="0" y="0"/>
                </a:moveTo>
                <a:lnTo>
                  <a:pt x="2688759" y="0"/>
                </a:lnTo>
                <a:lnTo>
                  <a:pt x="2688759" y="1271559"/>
                </a:lnTo>
                <a:lnTo>
                  <a:pt x="0" y="1271559"/>
                </a:lnTo>
                <a:lnTo>
                  <a:pt x="0" y="0"/>
                </a:lnTo>
                <a:close/>
              </a:path>
            </a:pathLst>
          </a:custGeom>
          <a:blipFill>
            <a:blip r:embed="rId4"/>
            <a:stretch>
              <a:fillRect/>
            </a:stretch>
          </a:blipFill>
        </p:spPr>
        <p:txBody>
          <a:bodyPr/>
          <a:lstStyle/>
          <a:p>
            <a:endParaRPr lang="fr-FR"/>
          </a:p>
        </p:txBody>
      </p:sp>
      <p:sp>
        <p:nvSpPr>
          <p:cNvPr id="8" name="TextBox 8"/>
          <p:cNvSpPr txBox="1"/>
          <p:nvPr/>
        </p:nvSpPr>
        <p:spPr>
          <a:xfrm>
            <a:off x="661049" y="841674"/>
            <a:ext cx="15666713" cy="837149"/>
          </a:xfrm>
          <a:prstGeom prst="rect">
            <a:avLst/>
          </a:prstGeom>
        </p:spPr>
        <p:txBody>
          <a:bodyPr lIns="0" tIns="0" rIns="0" bIns="0" rtlCol="0" anchor="t">
            <a:spAutoFit/>
          </a:bodyPr>
          <a:lstStyle/>
          <a:p>
            <a:pPr>
              <a:lnSpc>
                <a:spcPts val="6517"/>
              </a:lnSpc>
            </a:pPr>
            <a:r>
              <a:rPr lang="en-US" sz="5925">
                <a:solidFill>
                  <a:srgbClr val="000000"/>
                </a:solidFill>
                <a:latin typeface="Open Sans 2 Bold"/>
              </a:rPr>
              <a:t>Des combinaisons selon le besoin :</a:t>
            </a:r>
          </a:p>
        </p:txBody>
      </p:sp>
      <p:sp>
        <p:nvSpPr>
          <p:cNvPr id="9" name="TextBox 9"/>
          <p:cNvSpPr txBox="1"/>
          <p:nvPr/>
        </p:nvSpPr>
        <p:spPr>
          <a:xfrm>
            <a:off x="3662277" y="2938517"/>
            <a:ext cx="517180" cy="466671"/>
          </a:xfrm>
          <a:prstGeom prst="rect">
            <a:avLst/>
          </a:prstGeom>
        </p:spPr>
        <p:txBody>
          <a:bodyPr lIns="0" tIns="0" rIns="0" bIns="0" rtlCol="0" anchor="t">
            <a:spAutoFit/>
          </a:bodyPr>
          <a:lstStyle/>
          <a:p>
            <a:pPr marL="0" lvl="0" indent="0">
              <a:lnSpc>
                <a:spcPts val="3899"/>
              </a:lnSpc>
            </a:pPr>
            <a:r>
              <a:rPr lang="en-US" sz="2999">
                <a:solidFill>
                  <a:srgbClr val="444444"/>
                </a:solidFill>
                <a:latin typeface="Open Sans 2"/>
              </a:rPr>
              <a:t>+</a:t>
            </a:r>
          </a:p>
        </p:txBody>
      </p:sp>
      <p:sp>
        <p:nvSpPr>
          <p:cNvPr id="10" name="TextBox 10"/>
          <p:cNvSpPr txBox="1"/>
          <p:nvPr/>
        </p:nvSpPr>
        <p:spPr>
          <a:xfrm>
            <a:off x="3646604" y="5176433"/>
            <a:ext cx="517180" cy="466671"/>
          </a:xfrm>
          <a:prstGeom prst="rect">
            <a:avLst/>
          </a:prstGeom>
        </p:spPr>
        <p:txBody>
          <a:bodyPr lIns="0" tIns="0" rIns="0" bIns="0" rtlCol="0" anchor="t">
            <a:spAutoFit/>
          </a:bodyPr>
          <a:lstStyle/>
          <a:p>
            <a:pPr marL="0" lvl="0" indent="0">
              <a:lnSpc>
                <a:spcPts val="3899"/>
              </a:lnSpc>
            </a:pPr>
            <a:r>
              <a:rPr lang="en-US" sz="2999">
                <a:solidFill>
                  <a:srgbClr val="444444"/>
                </a:solidFill>
                <a:latin typeface="Open Sans 2"/>
              </a:rPr>
              <a:t>+</a:t>
            </a:r>
          </a:p>
        </p:txBody>
      </p:sp>
      <p:sp>
        <p:nvSpPr>
          <p:cNvPr id="11" name="TextBox 11"/>
          <p:cNvSpPr txBox="1"/>
          <p:nvPr/>
        </p:nvSpPr>
        <p:spPr>
          <a:xfrm>
            <a:off x="3662277" y="8166569"/>
            <a:ext cx="517180" cy="466671"/>
          </a:xfrm>
          <a:prstGeom prst="rect">
            <a:avLst/>
          </a:prstGeom>
        </p:spPr>
        <p:txBody>
          <a:bodyPr lIns="0" tIns="0" rIns="0" bIns="0" rtlCol="0" anchor="t">
            <a:spAutoFit/>
          </a:bodyPr>
          <a:lstStyle/>
          <a:p>
            <a:pPr marL="0" lvl="0" indent="0">
              <a:lnSpc>
                <a:spcPts val="3899"/>
              </a:lnSpc>
            </a:pPr>
            <a:r>
              <a:rPr lang="en-US" sz="2999">
                <a:solidFill>
                  <a:srgbClr val="444444"/>
                </a:solidFill>
                <a:latin typeface="Open Sans 2"/>
              </a:rPr>
              <a:t>+</a:t>
            </a:r>
          </a:p>
        </p:txBody>
      </p:sp>
      <p:sp>
        <p:nvSpPr>
          <p:cNvPr id="12" name="TextBox 12"/>
          <p:cNvSpPr txBox="1"/>
          <p:nvPr/>
        </p:nvSpPr>
        <p:spPr>
          <a:xfrm>
            <a:off x="7230468" y="8166569"/>
            <a:ext cx="517180" cy="466671"/>
          </a:xfrm>
          <a:prstGeom prst="rect">
            <a:avLst/>
          </a:prstGeom>
        </p:spPr>
        <p:txBody>
          <a:bodyPr lIns="0" tIns="0" rIns="0" bIns="0" rtlCol="0" anchor="t">
            <a:spAutoFit/>
          </a:bodyPr>
          <a:lstStyle/>
          <a:p>
            <a:pPr marL="0" lvl="0" indent="0">
              <a:lnSpc>
                <a:spcPts val="3899"/>
              </a:lnSpc>
            </a:pPr>
            <a:r>
              <a:rPr lang="en-US" sz="2999">
                <a:solidFill>
                  <a:srgbClr val="444444"/>
                </a:solidFill>
                <a:latin typeface="Open Sans 2"/>
              </a:rPr>
              <a:t>+</a:t>
            </a:r>
          </a:p>
        </p:txBody>
      </p:sp>
      <p:sp>
        <p:nvSpPr>
          <p:cNvPr id="13" name="Freeform 13"/>
          <p:cNvSpPr/>
          <p:nvPr/>
        </p:nvSpPr>
        <p:spPr>
          <a:xfrm>
            <a:off x="7747648" y="7713039"/>
            <a:ext cx="2688759" cy="1271559"/>
          </a:xfrm>
          <a:custGeom>
            <a:avLst/>
            <a:gdLst/>
            <a:ahLst/>
            <a:cxnLst/>
            <a:rect l="l" t="t" r="r" b="b"/>
            <a:pathLst>
              <a:path w="2688759" h="1271559">
                <a:moveTo>
                  <a:pt x="0" y="0"/>
                </a:moveTo>
                <a:lnTo>
                  <a:pt x="2688759" y="0"/>
                </a:lnTo>
                <a:lnTo>
                  <a:pt x="2688759" y="1271559"/>
                </a:lnTo>
                <a:lnTo>
                  <a:pt x="0" y="1271559"/>
                </a:lnTo>
                <a:lnTo>
                  <a:pt x="0" y="0"/>
                </a:lnTo>
                <a:close/>
              </a:path>
            </a:pathLst>
          </a:custGeom>
          <a:blipFill>
            <a:blip r:embed="rId4"/>
            <a:stretch>
              <a:fillRect/>
            </a:stretch>
          </a:blipFill>
        </p:spPr>
        <p:txBody>
          <a:bodyPr/>
          <a:lstStyle/>
          <a:p>
            <a:endParaRPr lang="fr-FR"/>
          </a:p>
        </p:txBody>
      </p:sp>
      <p:sp>
        <p:nvSpPr>
          <p:cNvPr id="14" name="TextBox 14"/>
          <p:cNvSpPr txBox="1"/>
          <p:nvPr/>
        </p:nvSpPr>
        <p:spPr>
          <a:xfrm>
            <a:off x="7561657" y="2908212"/>
            <a:ext cx="10049621" cy="466626"/>
          </a:xfrm>
          <a:prstGeom prst="rect">
            <a:avLst/>
          </a:prstGeom>
        </p:spPr>
        <p:txBody>
          <a:bodyPr lIns="0" tIns="0" rIns="0" bIns="0" rtlCol="0" anchor="t">
            <a:spAutoFit/>
          </a:bodyPr>
          <a:lstStyle/>
          <a:p>
            <a:pPr marL="0" lvl="0" indent="0">
              <a:lnSpc>
                <a:spcPts val="3899"/>
              </a:lnSpc>
            </a:pPr>
            <a:r>
              <a:rPr lang="en-US" sz="2999">
                <a:solidFill>
                  <a:srgbClr val="000000"/>
                </a:solidFill>
                <a:latin typeface="Open Sans 2"/>
              </a:rPr>
              <a:t>= Pour enrichir et modifier les données Sage en masse</a:t>
            </a:r>
          </a:p>
        </p:txBody>
      </p:sp>
      <p:sp>
        <p:nvSpPr>
          <p:cNvPr id="15" name="TextBox 15"/>
          <p:cNvSpPr txBox="1"/>
          <p:nvPr/>
        </p:nvSpPr>
        <p:spPr>
          <a:xfrm>
            <a:off x="7678623" y="4669416"/>
            <a:ext cx="10049621" cy="1438275"/>
          </a:xfrm>
          <a:prstGeom prst="rect">
            <a:avLst/>
          </a:prstGeom>
        </p:spPr>
        <p:txBody>
          <a:bodyPr lIns="0" tIns="0" rIns="0" bIns="0" rtlCol="0" anchor="t">
            <a:spAutoFit/>
          </a:bodyPr>
          <a:lstStyle/>
          <a:p>
            <a:pPr marL="0" lvl="0" indent="0">
              <a:lnSpc>
                <a:spcPts val="3899"/>
              </a:lnSpc>
            </a:pPr>
            <a:r>
              <a:rPr lang="en-US" sz="2999">
                <a:solidFill>
                  <a:srgbClr val="444444"/>
                </a:solidFill>
                <a:latin typeface="Open Sans 2"/>
              </a:rPr>
              <a:t>= Pour la création de catalogues et de documents techniques ou commerciaux depuis la BDD Sage enrichie (en français ou en plusieures langues)</a:t>
            </a:r>
          </a:p>
        </p:txBody>
      </p:sp>
      <p:sp>
        <p:nvSpPr>
          <p:cNvPr id="16" name="TextBox 16"/>
          <p:cNvSpPr txBox="1"/>
          <p:nvPr/>
        </p:nvSpPr>
        <p:spPr>
          <a:xfrm>
            <a:off x="10826932" y="7546621"/>
            <a:ext cx="7079213" cy="1437978"/>
          </a:xfrm>
          <a:prstGeom prst="rect">
            <a:avLst/>
          </a:prstGeom>
        </p:spPr>
        <p:txBody>
          <a:bodyPr lIns="0" tIns="0" rIns="0" bIns="0" rtlCol="0" anchor="t">
            <a:spAutoFit/>
          </a:bodyPr>
          <a:lstStyle/>
          <a:p>
            <a:pPr marL="0" lvl="0" indent="0">
              <a:lnSpc>
                <a:spcPts val="3899"/>
              </a:lnSpc>
            </a:pPr>
            <a:r>
              <a:rPr lang="en-US" sz="2999">
                <a:solidFill>
                  <a:srgbClr val="000000"/>
                </a:solidFill>
                <a:latin typeface="Open Sans 2"/>
              </a:rPr>
              <a:t>= Pour une optimisation plus complète des données de Sage 100 afin de  gagner encore plus de temps.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1456</Words>
  <Application>Microsoft Office PowerPoint</Application>
  <PresentationFormat>Personnalisé</PresentationFormat>
  <Paragraphs>253</Paragraphs>
  <Slides>24</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24</vt:i4>
      </vt:variant>
    </vt:vector>
  </HeadingPairs>
  <TitlesOfParts>
    <vt:vector size="33" baseType="lpstr">
      <vt:lpstr>Open Sans 1 Bold</vt:lpstr>
      <vt:lpstr>Oswald</vt:lpstr>
      <vt:lpstr>Open Sans 1</vt:lpstr>
      <vt:lpstr>Neue Haas Grotesk Text Pro</vt:lpstr>
      <vt:lpstr>Calibri</vt:lpstr>
      <vt:lpstr>Open Sans 2 Bold</vt:lpstr>
      <vt:lpstr>Arial</vt:lpstr>
      <vt:lpstr>Open Sans 2</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Wise Up Scribe v2</dc:title>
  <dc:creator>Emilie CARION</dc:creator>
  <cp:lastModifiedBy>Emilie CARION</cp:lastModifiedBy>
  <cp:revision>4</cp:revision>
  <dcterms:created xsi:type="dcterms:W3CDTF">2006-08-16T00:00:00Z</dcterms:created>
  <dcterms:modified xsi:type="dcterms:W3CDTF">2025-08-28T12:23:26Z</dcterms:modified>
  <dc:identifier>DAF6zk1IZf0</dc:identifier>
</cp:coreProperties>
</file>