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7" r:id="rId4"/>
    <p:sldId id="260" r:id="rId5"/>
    <p:sldId id="267" r:id="rId6"/>
    <p:sldId id="259" r:id="rId7"/>
    <p:sldId id="261" r:id="rId8"/>
    <p:sldId id="268" r:id="rId9"/>
    <p:sldId id="262" r:id="rId10"/>
    <p:sldId id="263" r:id="rId11"/>
    <p:sldId id="269" r:id="rId12"/>
    <p:sldId id="264" r:id="rId13"/>
    <p:sldId id="265" r:id="rId14"/>
    <p:sldId id="272" r:id="rId15"/>
    <p:sldId id="266" r:id="rId16"/>
    <p:sldId id="270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  <p:sldId id="285" r:id="rId28"/>
    <p:sldId id="286" r:id="rId29"/>
    <p:sldId id="280" r:id="rId30"/>
    <p:sldId id="281" r:id="rId31"/>
    <p:sldId id="282" r:id="rId3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758F1FF-C6C6-4075-A34B-09C5275BB67A}">
          <p14:sldIdLst>
            <p14:sldId id="256"/>
          </p14:sldIdLst>
        </p14:section>
        <p14:section name="Introduction" id="{CE8517EF-4B1D-4113-B1D9-0D6443BC3516}">
          <p14:sldIdLst>
            <p14:sldId id="258"/>
            <p14:sldId id="257"/>
          </p14:sldIdLst>
        </p14:section>
        <p14:section name="Installation et Connexion" id="{5A68A6F9-00C5-4B57-BB40-2E6AB5DA91BF}">
          <p14:sldIdLst>
            <p14:sldId id="260"/>
            <p14:sldId id="267"/>
            <p14:sldId id="259"/>
            <p14:sldId id="261"/>
            <p14:sldId id="268"/>
            <p14:sldId id="262"/>
          </p14:sldIdLst>
        </p14:section>
        <p14:section name="Interface" id="{1A9165BF-FF8C-4DC5-9643-A75E1A983F2B}">
          <p14:sldIdLst>
            <p14:sldId id="263"/>
            <p14:sldId id="269"/>
            <p14:sldId id="264"/>
          </p14:sldIdLst>
        </p14:section>
        <p14:section name="Export PDF" id="{6EBA5558-9DB8-4D15-BC45-74626E35C9CA}">
          <p14:sldIdLst>
            <p14:sldId id="265"/>
            <p14:sldId id="272"/>
            <p14:sldId id="266"/>
          </p14:sldIdLst>
        </p14:section>
        <p14:section name="Publipostage Email" id="{5689A8D1-BE65-405C-9040-F685E62FDDE0}">
          <p14:sldIdLst>
            <p14:sldId id="270"/>
            <p14:sldId id="273"/>
            <p14:sldId id="271"/>
          </p14:sldIdLst>
        </p14:section>
        <p14:section name="Automatisation" id="{450D03C3-8ADF-48C5-BA76-36FA2E63D649}">
          <p14:sldIdLst>
            <p14:sldId id="274"/>
            <p14:sldId id="275"/>
            <p14:sldId id="276"/>
          </p14:sldIdLst>
        </p14:section>
        <p14:section name="Export Espace Client Boutique" id="{C37D4F68-6C02-44DB-8E74-0CDD9FD304C2}">
          <p14:sldIdLst>
            <p14:sldId id="277"/>
            <p14:sldId id="278"/>
            <p14:sldId id="279"/>
          </p14:sldIdLst>
        </p14:section>
        <p14:section name="Editeur de Mise en page" id="{BA7D3277-724F-4423-ACC6-2BC2F9A1593D}">
          <p14:sldIdLst>
            <p14:sldId id="283"/>
            <p14:sldId id="284"/>
            <p14:sldId id="285"/>
            <p14:sldId id="286"/>
          </p14:sldIdLst>
        </p14:section>
        <p14:section name="Debug" id="{31A76455-3633-4362-8BDF-DF793D72F621}">
          <p14:sldIdLst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692" autoAdjust="0"/>
  </p:normalViewPr>
  <p:slideViewPr>
    <p:cSldViewPr snapToGrid="0">
      <p:cViewPr varScale="1">
        <p:scale>
          <a:sx n="49" d="100"/>
          <a:sy n="49" d="100"/>
        </p:scale>
        <p:origin x="72" y="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822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6AB1D10-6121-3A7E-A21A-6020D05954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72860" y="122495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NOTES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BFA346-56CC-3275-45AB-114400AB2F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672860" y="5288959"/>
            <a:ext cx="383588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/>
              <a:t>ATOO NEXT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840F4A-6426-7D87-13AD-0E1DE7926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508740" y="528895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09855-EC7A-4C7D-80BF-67E59FDAEA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03550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NOTES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916E-6B2A-40A9-B434-92FAAEAAADFB}" type="datetime1">
              <a:rPr lang="fr-FR" smtClean="0"/>
              <a:t>10/10/2025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BB5D1-AEA1-483C-BB84-6EEE6C290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31214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5D1B7-59AB-104A-E0A3-5D8B5CCDEC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D9969B-74FA-4604-96A9-02AA6F8DBEA2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D02755B7-AEE4-0EB5-76A8-74DA21F33A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04671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9AB51-677F-9721-0B3D-9E5AA0A40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6523CE-D14F-7320-29C1-E0E929ED2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680B5A-3160-1AC5-A7D2-6BC10C04D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Démonstration de filtre sur les documents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 1 :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sur la colonne « N° client», il est possible de saisir les premières lettres d’un client. L’application affiche les premiers résultats.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 2 :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sur la colonne « Statut», il est possible de cliquer sur la flèche pour afficher la liste de sélection.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 3 :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Il est possible sur les colonnes contenant « ABC », de cliquer sur l’icône et de sélectionner le type de filtre souhaité.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 4 :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il est possible de cliquer sur les entêtes de colonne pour appliquer un tri croissant ou décroissant. 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B89E50-D0D2-BBB1-734B-72303FFD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18F611-934B-AB14-B1FE-98E88C040C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AD1888-6F06-4F48-AFB5-5175B336A549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5A428FFD-AF06-C299-BA3D-40FF7E2DD0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75432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3674E-0411-8707-C43E-08BF95DA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336E4A-D461-7E31-1ED5-4C690167B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79C0E5-2BF2-B87E-59EF-3B9E248F8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09F23A-94CE-0C23-F42D-7431FD1BF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3C89B2-FACA-FD1B-8EF2-1FA08D4E4D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2749D08-1CB6-4A18-A2B4-714F179FBCA4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657E1E91-5344-0491-4CC2-FD120746E73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67041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F06B1-2C27-F2BD-14C6-3FF5E038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4F8A72-6D31-37DA-6A93-514F33B06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D627E6-C9BC-3C88-2126-5A575B5F1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Donner des consignes pour afficher certains éléments</a:t>
            </a:r>
          </a:p>
          <a:p>
            <a:pPr marL="171450" indent="-171450">
              <a:buFontTx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 Vente du mois de Juillet / des Professionnels / livré en France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Doc Achat Fournisseur THOMANN de l’année dernière montant supérieur à 100€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2B068D-86ED-3EE0-FDAE-97D474C25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372DF7-A823-A718-1AC8-E7301D5FCB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46F2562-88E4-4103-8E75-C0D5C213075D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BB4FFEA0-99C2-0C64-40FF-3F55D24A9E7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97071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8A806A-4548-DEFA-3288-F485595C12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F2BEC5-AC24-4DED-9FE2-7E7F2EE17758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B30A0F0-AFC8-42D7-E465-BCA3AA8E14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901718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9F185-4F44-06B1-03F8-B385F919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888B728-1100-48B4-0C9D-381CE2845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DB86331-F0DD-D1A9-B504-2D0A583A4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051539-885C-6728-5BC5-F44601B9B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CF4E59-0C8C-5250-0464-453FA93AD0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C29BF9-B89E-46AE-9FCD-DF3CB314185A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AD5F0F50-63D4-297F-7E9D-54C5E0EAD0A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34991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940A70-08D5-18DD-AB2C-AAF8CBAAC2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5FF6CA-A559-45DC-A57C-A3369BB0F25C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881A369F-176C-65BB-5221-7E98F782C8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89363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F67F8-B32B-6C23-FCC7-01E74690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4F88AF-283A-BC95-B565-4CB5F21E7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7BBED0-6C4B-C9C4-62E5-80A88A1D1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2C7979-C781-7C60-1386-05CAB8534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7CC691-F328-12A8-5E59-DDF2886BFC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1B9FDD-75CD-4780-8441-E366E060210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382ED16-D85C-FF72-8DA6-A6D840E1D6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65328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C9DD0-BB10-E1CE-88EC-F37D008FC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AA2F30-BB7B-8EF5-FD1C-F9D019C1A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F68A73-F9D0-FC0A-8F16-E2EBECD44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392FDD-9EB9-4F0B-4CAA-A0E65111F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16076F-BE11-A08A-F386-9C0598AE298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7B34D2E-47F0-404B-A9AE-A2F124DC1B6B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4B93C2A-6842-DE6B-4EB3-C73796E404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097557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E129B-A7BF-68C2-5838-435E4E47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8C5C70-B0D4-C031-9D14-063F7E8BE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EAB77B-CB79-51AC-0A8D-51004655A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 : Emails personnalisés, pièces jointes incluses.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0C395B-7111-17D2-D733-7F5AC4731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265BEC-E10A-23C2-C3D3-1CB25AAC75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B6B21AA-C119-41B0-9057-FFB5797C51E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AC27067D-9D28-6DFC-ED69-B232E7D1DF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986129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E4329-6247-6C5E-8698-D221CD0C4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0736D9-6734-B9AF-9E86-27BC64F04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68765C-26A4-FE53-7D50-6EC92BC2E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Démonstration complète de l’installation de Wise Up Papyrus sur un poste de travail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418E84-7130-652F-A9DF-6C1977B55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FFA9E1-25CC-E740-DBAF-93BDB9B2EC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819FA6-3EAF-4731-9C99-67D154C28E3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3E5139EA-6C9F-E7B3-AA02-A80EE510933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67539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FBF916E-6B2A-40A9-B434-92FAAEAAADFB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26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4A7D7-47A7-9492-CB68-2CBA72503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A698EB-4A2D-502B-27C7-B36685682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5DEE49-7C8A-7FD0-6BD6-709EE2EFD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B9576D-659E-EC7F-FF6A-1F30B725D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E58271-B43A-4560-8A27-8C26FE72DF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6C3AD60-F4A5-4485-8B98-2E6C8D9842EE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BA367975-84BC-DED1-8653-15FFC8D7DE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765886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E78B-F4E6-8D28-A899-AB4B4D0B3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1036CC-2844-B606-7A0F-F349F0D3B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6EB585-2A90-6E2D-4B4F-ABF325DD9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C:\ProgramData\Atoo Next\Wise Up Papyrus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BD72A1-B286-4490-B089-AFCC9FEDE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FD4D38-374F-01B7-D633-1D855CB654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6742D8-80F9-46FE-8DF6-55E6B898B464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87F539D-B0FC-8115-DCD6-42BEA5EB94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953941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89269-4C82-4EB4-A957-C81AB3D1D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4C3124-547B-5A67-91CC-A39772399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032087-4F86-6173-7B7B-7C7F78BF4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813034-CF99-6724-3FC4-DC4FEF336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29A58E-C01B-07C5-E608-C1FAC73CDC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1B9FDD-75CD-4780-8441-E366E060210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B76EE7CB-42C2-6C42-F09B-ED3B318898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154421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8A6F4-ACCE-F0E8-22B0-CDE144B0D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C3CEAA8-CF77-887C-60A1-08E828914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F9BBCF-873E-9500-B468-1A8D40D08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CB0F6-CA78-AB25-E0B0-A2513D0F3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485740-D2F9-3DB0-951E-15C6C6892F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7B34D2E-47F0-404B-A9AE-A2F124DC1B6B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E29DAB8-2B6E-5C91-C37D-FDE547F0D5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106778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95FC-8A8F-926B-25EC-D3B098E1C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413EEC-9366-ED1D-4947-34B95DA52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CF261D-7D1A-9504-48D3-3650B7905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 : Emails personnalisés, pièces jointes incluses.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32B60F-10B6-065F-0F0F-AABD2A32B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57F27-4BE5-3C64-6255-81DED89CEB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B6B21AA-C119-41B0-9057-FFB5797C51E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A6C8AD4-1D01-3BE3-B478-F506B396C98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740257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B4AEE-63F6-15C3-1D35-0E0910969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42C76E-8C6D-A811-ECCD-A34FC4944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155E55-8898-F3F5-51EA-B7A8CD30B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DFA49-9B2F-C19E-48AD-9ECB7EEAA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25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913ED3-C3AB-8598-AFE7-DB92F6B568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B6B21AA-C119-41B0-9057-FFB5797C51E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9CE942D6-565D-039F-2C3E-39F0DC4A97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739394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D6801-C28C-EB27-45D7-C5581F13A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6C721BE-7216-1267-E44C-983ACCE78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F5AF65-4109-EE19-E040-0D91408C2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Création d’un nouveau Template Document de Vente</a:t>
            </a:r>
          </a:p>
          <a:p>
            <a:r>
              <a:rPr lang="fr-FR" dirty="0"/>
              <a:t>Insertion des bandes pour structurer le document.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45993E-9B29-1F60-6499-907A7572D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26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23C18C-9E4C-8889-CEC5-2B434902EC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819FA6-3EAF-4731-9C99-67D154C28E3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8A44442A-1A91-9CE1-0CC3-C53C78FFC28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61864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902EA-4874-1A78-4DD0-E93E68E90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C5416E-CA99-D631-3E3E-B4B040DE8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FDEF4AC-C0A5-3A63-BAC1-A066FBD62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ReportHeader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[Dossier].[Raison sociale]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[Dossier].[Adresse].[Adresse]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[Dossier].[Adresse].[Code postal + ville]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[Dossier].[Télécommunications].[Téléphone]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[Dossier].[Télécommunications].[Adresse email]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[Dossier].[Télécommunications].[Site Web]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[Type]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[Numéro]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[Date]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[Référence]</a:t>
            </a:r>
          </a:p>
          <a:p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[Tiers payeur].[Intitulé]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[Tiers payeur].[Numéro]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[Tiers payeur].[Identifiant]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[Tiers payeur].[Adresse complète] /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FormatString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('{0}, {1}, {2}, {3}', [Tiers payeur].[Adresse],[Tiers payeur].[Code postal],[Tiers payeur].[Ville],[Tiers payeur].[Pays])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[Tiers payeur].[Téléphone]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[Tiers payeur].[E-mail]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 Détail: 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[Article].[Référence]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[Article].[Désignation]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[Quantités]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[Valorisation].[Prix unitaire HT]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[Valorisation].[Remise en %]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[Valorisation].[Taxe 01].[Taux de taxe]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[Valorisation].[Montant TTC]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PageFooter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[Dossier].[Raison sociale]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[Dossier].[Adresse].[Adresse]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[Dossier].[Adresse].[Code postal + ville]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[Type]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[Numéro]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[Date]</a:t>
            </a:r>
          </a:p>
          <a:p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1CC4A0-701B-6AB4-9962-F0812F9DA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27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995A26-5FE3-977F-B35F-6696C433250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B6B21AA-C119-41B0-9057-FFB5797C51E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AA630D34-4BD1-E469-020B-EB185AB9F16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11574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A02F1-7FCA-0728-0710-4193FD33B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523E9F-8A4C-1873-7ACE-3AD79787E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D26132-181E-5EE9-A300-54021DFC5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ReportFooter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Tableau 1: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Code: [Document Vente].[Valorisation].[Taxe 03].[Code taxe]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 HT: [Document Vente].[Valorisation].[Taxe 03].[Base de calcul]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Taux: [Document Vente].[Valorisation].[Taxe 03].[Taux de taxe]/100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Montant: [Document Vente].[Valorisation].[Taxe 03].[Montant]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Tableau 2: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articles HT: [Document Vente].[Valorisation].[Total HT]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TVA : [Valorisation].[Total montant des taxes]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TTC: [Valorisation].[Total TTC]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 de règlement :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 [Echéances].[Echéance 01].[Date]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Par: [Document Vente].[Echéances].[Echéance 01].[Mode de règlement].[Intitulé]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PageHeader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[Dossier].[Raison sociale]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[Type]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[Numéro]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630CF4-0532-D515-A0AC-E4137113A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28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094C16-C85A-DC43-A3F3-5E19B7CAA2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819FA6-3EAF-4731-9C99-67D154C28E3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F8C7F88F-6BAD-BAF9-651D-7C20927AE4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531098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406BF-C21C-6754-E292-7B88CF1E2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D572BC-5B56-C8A2-DF84-5D53CFF7C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536BAE-F385-64E2-D9EE-4D9096A2E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Démonstration complète de l’installation de Wise Up Papyrus sur un poste de travail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EB7211-8A96-BFB9-5B87-1C3382798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29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28D02A-762D-F82B-1CB2-50B514AAB0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819FA6-3EAF-4731-9C99-67D154C28E3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6EE8014E-5A0A-0925-86FB-658C5F8E100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567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FBF916E-6B2A-40A9-B434-92FAAEAAADFB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51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2B751-E3CF-FAB9-FA8A-5509F4710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5961E9-2E10-D5D0-FF9B-FA22B528E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C76CAE-8F1B-6423-F70C-058CE5A79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B55E70-3153-55F1-96FF-628DC28FB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30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595B9F-6D37-0196-E49D-E7104B3981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6C3AD60-F4A5-4485-8B98-2E6C8D9842EE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EBE8E2D-0B50-EDE7-E4B1-5BD62C2F29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692818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8217B-41EE-A29B-3AB6-0E68CCD09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C12842-6DE2-3A31-81B7-AECBF7E17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EC7412-4113-63BD-E5C8-397A88F85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créer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FB210F-9F3F-E065-5D81-5BC1A9299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31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A6E7E0-D09C-946F-8E4B-A3F60F1DFB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6742D8-80F9-46FE-8DF6-55E6B898B464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85B8E843-A125-13D4-616C-BC32E17C44B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83750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Démonstration complète de l’installation de Wise Up Papyrus sur un poste de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0560D7-63BB-8511-B9AD-72476796D8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819FA6-3EAF-4731-9C99-67D154C28E30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B8A9ECF-5E23-1F39-5164-C2149B5901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17136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4745DC-16B1-553A-1E65-65AC13590F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6C3AD60-F4A5-4485-8B98-2E6C8D9842EE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BDE6985-9DE3-DE55-6B4A-28C776F841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24415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C:\ProgramData\Atoo Next\Wise Up Papyrus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E6C9C4-6BD4-1DF6-EF88-69E95119A1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6742D8-80F9-46FE-8DF6-55E6B898B464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242D3802-ABBD-5F6A-377C-116F98C6ED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18314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FFB41-ED79-A016-AE7C-F5C4ADD49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B55E5EA-9E55-D936-82DF-6CF5695BD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6710F2-7A9D-13C8-EC12-900B469EF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Démonstration de la connexion à la base Sage.</a:t>
            </a:r>
          </a:p>
          <a:p>
            <a:r>
              <a:rPr lang="fr-FR" dirty="0"/>
              <a:t>Explication rapide de l’interface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Menu de navigation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Bandeau des fonctionnalités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Tableau des Résultats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Onglets provenance de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DC1B78-6979-9587-6003-9F066095F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B7E274-6AC4-8204-CD69-17C866F754D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05079D-E8BE-4CBD-AA76-E4FD1437C7BE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DB6EAE59-6D4C-6E7B-1B03-BF7E15C742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58390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F3A5F-0D82-D3EA-3CDA-CC70A89F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6AA088-8200-2784-F3E5-3E77CBE2E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AAE7E4-7AD4-2965-8C08-DB4BB5B02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CCBBBB-CB3C-4ECD-A3D5-0A4DC55A1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A4FCA6-1FA6-A029-C559-F5DF8340BF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36996AC-13B7-45B5-B70B-46088B465F97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0F5D746F-C8A0-290E-1E7A-37385B4309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14447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B5D4A-DE28-2E1E-81FB-10A4BB156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0F2B2D-CF7B-0DBB-EC4A-200AEAC11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A0030C3-312E-4DC9-EE21-68A5863DE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Ventes | Achats | Articles | Clients | Fournisseurs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787B07-3D1C-E6ED-17FE-AFDA6D7A4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794E32-FE65-53E2-1E4D-F06AE72948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849E5EF-43EA-403D-82DE-5B4EE2B798DA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84B486A-4E5B-5C86-8D0D-F0434D1502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16695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D33C-A5D8-4F4B-84C2-BA3D041D46E5}" type="datetime1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7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58B-F3A8-453C-9135-D12CBE750E44}" type="datetime1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96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6050-0071-43AA-AA40-44C688A0C036}" type="datetime1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3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9CA1-46C2-41A4-9FC4-3BBFD93799FF}" type="datetime1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21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503C-4FC4-41E1-B04A-97CEB85C4A24}" type="datetime1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78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D78-BA21-43F1-9993-7FBC19F64528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75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D3BF-24DB-4ACD-8D61-C760F7FA1F41}" type="datetime1">
              <a:rPr lang="fr-FR" smtClean="0"/>
              <a:t>10/10/2025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7F0-ABCD-4880-8166-9F4858ABBEBC}" type="datetime1">
              <a:rPr lang="fr-FR" smtClean="0"/>
              <a:t>10/10/2025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33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A21-2678-4B34-8006-51EEF1F63C50}" type="datetime1">
              <a:rPr lang="fr-FR" smtClean="0"/>
              <a:t>10/10/2025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94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7B0-BF52-4DCA-8864-BFA86DDBD6A7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2E65-5725-4D03-AF89-0D9A54D882FB}" type="datetime1">
              <a:rPr lang="fr-FR" smtClean="0"/>
              <a:t>10/10/2025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99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9D7CF4-820B-4AEB-A742-7B963CFC4352}" type="datetime1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6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on.atoonext.local/course/view.php?id=4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on.atoonext.local/course/view.php?id=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on.atoonext.local/course/view.php?id=3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on.atoonext.local/course/edit.php?id=3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formation.atoonext.local/course/edit.php?id=3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8CC21046-113A-E125-3230-7E62655F955F}"/>
              </a:ext>
            </a:extLst>
          </p:cNvPr>
          <p:cNvSpPr/>
          <p:nvPr/>
        </p:nvSpPr>
        <p:spPr>
          <a:xfrm>
            <a:off x="6287176" y="820773"/>
            <a:ext cx="5463727" cy="1402841"/>
          </a:xfrm>
          <a:custGeom>
            <a:avLst/>
            <a:gdLst/>
            <a:ahLst/>
            <a:cxnLst/>
            <a:rect l="l" t="t" r="r" b="b"/>
            <a:pathLst>
              <a:path w="8835682" h="3898745">
                <a:moveTo>
                  <a:pt x="0" y="0"/>
                </a:moveTo>
                <a:lnTo>
                  <a:pt x="8835682" y="0"/>
                </a:lnTo>
                <a:lnTo>
                  <a:pt x="8835682" y="3898744"/>
                </a:lnTo>
                <a:lnTo>
                  <a:pt x="0" y="38987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72194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04C92A6B-A22B-252D-AA7F-FDC3A6F65146}"/>
              </a:ext>
            </a:extLst>
          </p:cNvPr>
          <p:cNvSpPr txBox="1"/>
          <p:nvPr/>
        </p:nvSpPr>
        <p:spPr>
          <a:xfrm>
            <a:off x="6208105" y="5505633"/>
            <a:ext cx="5621868" cy="69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fr-FR" sz="40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 Initiale</a:t>
            </a:r>
            <a:endParaRPr lang="en-US" sz="4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Image 19" descr="Une image contenant texte, Police, capture d’écran, vert&#10;&#10;Le contenu généré par l’IA peut être incorrect.">
            <a:extLst>
              <a:ext uri="{FF2B5EF4-FFF2-40B4-BE49-F238E27FC236}">
                <a16:creationId xmlns:a16="http://schemas.microsoft.com/office/drawing/2014/main" id="{6FF1DE58-FEF7-C49F-8F73-BD523475B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98" y="2554772"/>
            <a:ext cx="3111282" cy="311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5D4A4F2-921B-BEEC-86CD-E73C9374BFBB}"/>
              </a:ext>
            </a:extLst>
          </p:cNvPr>
          <p:cNvGrpSpPr/>
          <p:nvPr/>
        </p:nvGrpSpPr>
        <p:grpSpPr>
          <a:xfrm>
            <a:off x="-1698892" y="-3743722"/>
            <a:ext cx="7761026" cy="11211189"/>
            <a:chOff x="-1698892" y="-3743722"/>
            <a:chExt cx="7761026" cy="11211189"/>
          </a:xfrm>
        </p:grpSpPr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D85C10D8-6F1D-3B42-3251-BE9043B04CD4}"/>
                </a:ext>
              </a:extLst>
            </p:cNvPr>
            <p:cNvGrpSpPr/>
            <p:nvPr/>
          </p:nvGrpSpPr>
          <p:grpSpPr>
            <a:xfrm rot="2700000">
              <a:off x="-4168176" y="-1274438"/>
              <a:ext cx="11211189" cy="6272621"/>
              <a:chOff x="0" y="0"/>
              <a:chExt cx="4060919" cy="2233549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0D16847F-D369-0BC1-8916-98F31F524603}"/>
                  </a:ext>
                </a:extLst>
              </p:cNvPr>
              <p:cNvSpPr/>
              <p:nvPr/>
            </p:nvSpPr>
            <p:spPr>
              <a:xfrm>
                <a:off x="19050" y="19050"/>
                <a:ext cx="4022947" cy="2195449"/>
              </a:xfrm>
              <a:custGeom>
                <a:avLst/>
                <a:gdLst/>
                <a:ahLst/>
                <a:cxnLst/>
                <a:rect l="l" t="t" r="r" b="b"/>
                <a:pathLst>
                  <a:path w="4022947" h="2195449">
                    <a:moveTo>
                      <a:pt x="2925031" y="2195449"/>
                    </a:moveTo>
                    <a:lnTo>
                      <a:pt x="1097788" y="2195449"/>
                    </a:lnTo>
                    <a:cubicBezTo>
                      <a:pt x="491490" y="2195449"/>
                      <a:pt x="0" y="1703959"/>
                      <a:pt x="0" y="1097661"/>
                    </a:cubicBezTo>
                    <a:cubicBezTo>
                      <a:pt x="0" y="491490"/>
                      <a:pt x="491490" y="0"/>
                      <a:pt x="1097788" y="0"/>
                    </a:cubicBezTo>
                    <a:lnTo>
                      <a:pt x="2925158" y="0"/>
                    </a:lnTo>
                    <a:cubicBezTo>
                      <a:pt x="3531457" y="0"/>
                      <a:pt x="4022947" y="491490"/>
                      <a:pt x="4022947" y="1097788"/>
                    </a:cubicBezTo>
                    <a:cubicBezTo>
                      <a:pt x="4022820" y="1703959"/>
                      <a:pt x="3531329" y="2195449"/>
                      <a:pt x="2925031" y="2195449"/>
                    </a:cubicBezTo>
                    <a:close/>
                  </a:path>
                </a:pathLst>
              </a:custGeom>
              <a:solidFill>
                <a:srgbClr val="F1EEEE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5C2D8E68-DD1A-8978-2712-AC3E95D432FA}"/>
                  </a:ext>
                </a:extLst>
              </p:cNvPr>
              <p:cNvSpPr/>
              <p:nvPr/>
            </p:nvSpPr>
            <p:spPr>
              <a:xfrm>
                <a:off x="0" y="0"/>
                <a:ext cx="4060920" cy="2233549"/>
              </a:xfrm>
              <a:custGeom>
                <a:avLst/>
                <a:gdLst/>
                <a:ahLst/>
                <a:cxnLst/>
                <a:rect l="l" t="t" r="r" b="b"/>
                <a:pathLst>
                  <a:path w="4060920" h="2233549">
                    <a:moveTo>
                      <a:pt x="2944081" y="2233549"/>
                    </a:moveTo>
                    <a:lnTo>
                      <a:pt x="1116838" y="2233549"/>
                    </a:lnTo>
                    <a:cubicBezTo>
                      <a:pt x="501015" y="2233549"/>
                      <a:pt x="0" y="1732534"/>
                      <a:pt x="0" y="1116838"/>
                    </a:cubicBezTo>
                    <a:cubicBezTo>
                      <a:pt x="0" y="501015"/>
                      <a:pt x="501015" y="0"/>
                      <a:pt x="1116838" y="0"/>
                    </a:cubicBezTo>
                    <a:lnTo>
                      <a:pt x="2944208" y="0"/>
                    </a:lnTo>
                    <a:cubicBezTo>
                      <a:pt x="3559904" y="0"/>
                      <a:pt x="4060920" y="501015"/>
                      <a:pt x="4060920" y="1116838"/>
                    </a:cubicBezTo>
                    <a:cubicBezTo>
                      <a:pt x="4060920" y="1732534"/>
                      <a:pt x="3559904" y="2233549"/>
                      <a:pt x="2944081" y="2233549"/>
                    </a:cubicBezTo>
                    <a:close/>
                    <a:moveTo>
                      <a:pt x="1116838" y="38100"/>
                    </a:moveTo>
                    <a:cubicBezTo>
                      <a:pt x="521970" y="38100"/>
                      <a:pt x="38100" y="521970"/>
                      <a:pt x="38100" y="1116838"/>
                    </a:cubicBezTo>
                    <a:cubicBezTo>
                      <a:pt x="38100" y="1711579"/>
                      <a:pt x="521970" y="2195576"/>
                      <a:pt x="1116838" y="2195576"/>
                    </a:cubicBezTo>
                    <a:lnTo>
                      <a:pt x="2944208" y="2195576"/>
                    </a:lnTo>
                    <a:cubicBezTo>
                      <a:pt x="3538950" y="2195576"/>
                      <a:pt x="4022947" y="1711706"/>
                      <a:pt x="4022947" y="1116838"/>
                    </a:cubicBezTo>
                    <a:cubicBezTo>
                      <a:pt x="4022820" y="521970"/>
                      <a:pt x="3538949" y="38100"/>
                      <a:pt x="2944081" y="38100"/>
                    </a:cubicBezTo>
                    <a:lnTo>
                      <a:pt x="1116838" y="38100"/>
                    </a:lnTo>
                    <a:close/>
                  </a:path>
                </a:pathLst>
              </a:custGeom>
              <a:solidFill>
                <a:srgbClr val="F1EEEE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17012009-13F6-7298-7DA9-BFCCFA8AF350}"/>
                </a:ext>
              </a:extLst>
            </p:cNvPr>
            <p:cNvGrpSpPr/>
            <p:nvPr/>
          </p:nvGrpSpPr>
          <p:grpSpPr>
            <a:xfrm>
              <a:off x="441097" y="505797"/>
              <a:ext cx="5621037" cy="6084922"/>
              <a:chOff x="0" y="-17671"/>
              <a:chExt cx="6350000" cy="6349975"/>
            </a:xfrm>
          </p:grpSpPr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B27F8DE5-12D2-15EE-5169-3889A5A1D1D2}"/>
                  </a:ext>
                </a:extLst>
              </p:cNvPr>
              <p:cNvSpPr/>
              <p:nvPr/>
            </p:nvSpPr>
            <p:spPr>
              <a:xfrm>
                <a:off x="0" y="-17671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4999" r="-24999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311C73-7B62-30EC-6A81-D0D24F08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E53A4E-A1FC-752E-BC64-5B06219F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41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EF77-828C-0E74-AFE6-BF984DCE5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3B652352-726D-7F95-324E-492ADDB1F8C6}"/>
              </a:ext>
            </a:extLst>
          </p:cNvPr>
          <p:cNvSpPr txBox="1"/>
          <p:nvPr/>
        </p:nvSpPr>
        <p:spPr>
          <a:xfrm>
            <a:off x="8742944" y="2109943"/>
            <a:ext cx="3449056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Filtrer et Trier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FBC20F-10EA-039D-8EC4-BEAC8ADFA5F3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F73B8F-F059-5D4B-E3F6-F4BA8DD21B3D}"/>
              </a:ext>
            </a:extLst>
          </p:cNvPr>
          <p:cNvSpPr txBox="1"/>
          <p:nvPr/>
        </p:nvSpPr>
        <p:spPr>
          <a:xfrm>
            <a:off x="239485" y="345105"/>
            <a:ext cx="8265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Filtrer et Trier dans Wise Up Papyrus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D5D9EE-4C30-B6EA-FB98-ED595877C91C}"/>
              </a:ext>
            </a:extLst>
          </p:cNvPr>
          <p:cNvSpPr txBox="1"/>
          <p:nvPr/>
        </p:nvSpPr>
        <p:spPr>
          <a:xfrm>
            <a:off x="238530" y="1822635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Filtres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140C29-2D1A-DB31-9228-0A9FED85D5EE}"/>
              </a:ext>
            </a:extLst>
          </p:cNvPr>
          <p:cNvSpPr txBox="1"/>
          <p:nvPr/>
        </p:nvSpPr>
        <p:spPr>
          <a:xfrm>
            <a:off x="238530" y="364957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Tris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5E9163-8779-B90A-DD82-35B2F3C7B2DE}"/>
              </a:ext>
            </a:extLst>
          </p:cNvPr>
          <p:cNvSpPr txBox="1"/>
          <p:nvPr/>
        </p:nvSpPr>
        <p:spPr>
          <a:xfrm>
            <a:off x="238530" y="2428329"/>
            <a:ext cx="8265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barre verticale sur la gauche permet de filtrer les données à afficher.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 type de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 période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EEBAAF5-E8EB-D3B0-6E2E-432E8FA1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30" y="4255271"/>
            <a:ext cx="826588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Depuis le tableau, il est possible d’appliquer des filtres.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ligne située entre « type, Etat, .. » et l’affichage des données est la ligne de filtre.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59F96408-0248-DA69-8FC5-4EEDC3C686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12843" y="5845139"/>
            <a:ext cx="2762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BE7247-A0BB-0C88-4F86-A39D23BD9D80}"/>
              </a:ext>
            </a:extLst>
          </p:cNvPr>
          <p:cNvSpPr txBox="1"/>
          <p:nvPr/>
        </p:nvSpPr>
        <p:spPr>
          <a:xfrm>
            <a:off x="238530" y="5199520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Colonnes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A26E032-0752-2F90-5623-230B8A86A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30" y="5805213"/>
            <a:ext cx="82658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est possible d’ajouter des colonnes supplémentaires dans le tableau des résultats.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8C4A66FA-555E-C35B-CB93-FBA35446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DD68A43-53A4-4B1A-8F46-FC105AE0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10</a:t>
            </a:fld>
            <a:endParaRPr lang="fr-FR"/>
          </a:p>
        </p:txBody>
      </p:sp>
      <p:pic>
        <p:nvPicPr>
          <p:cNvPr id="12" name="Image 11">
            <a:hlinkClick r:id="rId3"/>
            <a:extLst>
              <a:ext uri="{FF2B5EF4-FFF2-40B4-BE49-F238E27FC236}">
                <a16:creationId xmlns:a16="http://schemas.microsoft.com/office/drawing/2014/main" id="{9DBB74CA-E6B0-3DC3-59D0-D7F3F24A7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7201" y="5021732"/>
            <a:ext cx="2402541" cy="117266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C5055DA-4102-D0CC-D6EA-D02F66248195}"/>
              </a:ext>
            </a:extLst>
          </p:cNvPr>
          <p:cNvSpPr txBox="1"/>
          <p:nvPr/>
        </p:nvSpPr>
        <p:spPr>
          <a:xfrm>
            <a:off x="8742944" y="3936452"/>
            <a:ext cx="344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CO-WUP-N1-03 | </a:t>
            </a:r>
            <a:r>
              <a:rPr lang="fr-FR" dirty="0">
                <a:solidFill>
                  <a:schemeClr val="bg1"/>
                </a:solidFill>
              </a:rPr>
              <a:t>Présentation de l'Interface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394865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B53F-9DF1-407F-C61A-F0B063A0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F9AA66-8EBC-789E-18CC-BB3634290986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0BC151-F98D-4A02-C3E7-FE5DC3163231}"/>
              </a:ext>
            </a:extLst>
          </p:cNvPr>
          <p:cNvSpPr txBox="1"/>
          <p:nvPr/>
        </p:nvSpPr>
        <p:spPr>
          <a:xfrm>
            <a:off x="647700" y="845404"/>
            <a:ext cx="11201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Filtrer &amp; Trier dans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 Papyrus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3BE10E-2D15-C558-54E4-6345B0816199}"/>
              </a:ext>
            </a:extLst>
          </p:cNvPr>
          <p:cNvSpPr txBox="1"/>
          <p:nvPr/>
        </p:nvSpPr>
        <p:spPr>
          <a:xfrm>
            <a:off x="647700" y="4335204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Triez les factures par montant décroissant.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60619C-5546-5FFA-33DB-82B50985FCDD}"/>
              </a:ext>
            </a:extLst>
          </p:cNvPr>
          <p:cNvSpPr txBox="1"/>
          <p:nvPr/>
        </p:nvSpPr>
        <p:spPr>
          <a:xfrm>
            <a:off x="647700" y="2774970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l’onglet Ventes, appliquez un filtre pour n’afficher que les documents d’un client commençant par “WEB”.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8A13CE-B202-9640-B2EC-F8A0ABD9A241}"/>
              </a:ext>
            </a:extLst>
          </p:cNvPr>
          <p:cNvSpPr txBox="1"/>
          <p:nvPr/>
        </p:nvSpPr>
        <p:spPr>
          <a:xfrm>
            <a:off x="647700" y="5402996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Ajoutez une colonne supplémentaire (Code postal client).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338456A-BFE2-DE44-E2AA-DF2B090C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9466AA0-B680-2EAA-0A9F-2F34758D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46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9E46-87DE-4EE7-70CF-FBB649037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093A46-F389-F34B-2DB8-AD68EC04E84B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6C7480F-CCA6-0A87-0E73-71BF2AEF7AE3}"/>
              </a:ext>
            </a:extLst>
          </p:cNvPr>
          <p:cNvSpPr txBox="1"/>
          <p:nvPr/>
        </p:nvSpPr>
        <p:spPr>
          <a:xfrm>
            <a:off x="0" y="3038893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E1CAFE-3027-A942-AEF3-CB7C47B93B22}"/>
              </a:ext>
            </a:extLst>
          </p:cNvPr>
          <p:cNvSpPr txBox="1"/>
          <p:nvPr/>
        </p:nvSpPr>
        <p:spPr>
          <a:xfrm>
            <a:off x="3661664" y="688431"/>
            <a:ext cx="8534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Filtrer et Trier dans Wise Up Papyrus</a:t>
            </a:r>
          </a:p>
          <a:p>
            <a:endParaRPr lang="fr-FR" sz="4000" b="1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3655DC-30FB-F171-E529-BFABC57331CB}"/>
              </a:ext>
            </a:extLst>
          </p:cNvPr>
          <p:cNvSpPr txBox="1"/>
          <p:nvPr/>
        </p:nvSpPr>
        <p:spPr>
          <a:xfrm>
            <a:off x="3657600" y="2246162"/>
            <a:ext cx="81425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“Votre manager vous demande de retrouver toutes les factures du client XXXX, classées par montant décroissant et d’afficher l’adresse de livraison aves le code poste et la ville.”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438568-FB6E-E3D5-D408-F41A3F37FFA9}"/>
              </a:ext>
            </a:extLst>
          </p:cNvPr>
          <p:cNvSpPr txBox="1"/>
          <p:nvPr/>
        </p:nvSpPr>
        <p:spPr>
          <a:xfrm>
            <a:off x="4038600" y="4173084"/>
            <a:ext cx="1845605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3BBE12-C2F6-92F3-BB69-F809CC51540C}"/>
              </a:ext>
            </a:extLst>
          </p:cNvPr>
          <p:cNvSpPr txBox="1"/>
          <p:nvPr/>
        </p:nvSpPr>
        <p:spPr>
          <a:xfrm>
            <a:off x="4355848" y="5107740"/>
            <a:ext cx="7074567" cy="107721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Appliquez un 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Filtre, 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appliquez un 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 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ajouter une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Colonne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0ABF3F-5C6A-C675-F033-4F5F35E0692C}"/>
              </a:ext>
            </a:extLst>
          </p:cNvPr>
          <p:cNvSpPr txBox="1"/>
          <p:nvPr/>
        </p:nvSpPr>
        <p:spPr>
          <a:xfrm rot="16200000">
            <a:off x="3661320" y="5492458"/>
            <a:ext cx="1077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12E913F-C3DB-A1E8-9999-A1243BF2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F874EF1-3214-206B-3EAC-A0BC125A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72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0816C-98FE-4C62-242D-72C0326C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D90FBF19-A571-233D-3FBC-92F6E8101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68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PDF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4B728DE-B73E-4A71-9AB9-15244D09092B}"/>
              </a:ext>
            </a:extLst>
          </p:cNvPr>
          <p:cNvSpPr txBox="1"/>
          <p:nvPr/>
        </p:nvSpPr>
        <p:spPr>
          <a:xfrm>
            <a:off x="238529" y="3455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Exporter les documents en PDF avec Wise Up Papyrus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73996A-2D87-B663-418A-91DF87795A4E}"/>
              </a:ext>
            </a:extLst>
          </p:cNvPr>
          <p:cNvSpPr txBox="1"/>
          <p:nvPr/>
        </p:nvSpPr>
        <p:spPr>
          <a:xfrm>
            <a:off x="238529" y="1712013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Définir le modèle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E37CB-6F78-0D93-61B5-EDCD610405A8}"/>
              </a:ext>
            </a:extLst>
          </p:cNvPr>
          <p:cNvSpPr txBox="1"/>
          <p:nvPr/>
        </p:nvSpPr>
        <p:spPr>
          <a:xfrm>
            <a:off x="238529" y="3583203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Définir le dossier d’export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56252A-97A9-2E38-9D7E-56F46BBB1492}"/>
              </a:ext>
            </a:extLst>
          </p:cNvPr>
          <p:cNvSpPr txBox="1"/>
          <p:nvPr/>
        </p:nvSpPr>
        <p:spPr>
          <a:xfrm>
            <a:off x="238529" y="2339831"/>
            <a:ext cx="8265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avez la possibilité de définir un modèle spécifique par type de document.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Cela vous permet ne pas avoir à sélectionner le modèle lors de chaque export.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4D4FAA-FCBD-90D2-6BBF-5668CE51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4211021"/>
            <a:ext cx="826588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le dossier dans lequel vous souhaitez enregistrer les documents pour chaque type de document souhaité.</a:t>
            </a:r>
            <a:b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Formatez le nom des documents en utilisant les variables disponibles.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4DA1DE-5C7B-FBBD-F114-EB04B5722A35}"/>
              </a:ext>
            </a:extLst>
          </p:cNvPr>
          <p:cNvSpPr txBox="1"/>
          <p:nvPr/>
        </p:nvSpPr>
        <p:spPr>
          <a:xfrm>
            <a:off x="238529" y="5177394"/>
            <a:ext cx="8664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Exporter les documents sélectionnés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D86BD8-9410-3A2D-36B6-1DED50F4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5805213"/>
            <a:ext cx="82658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les documents souhaitez et cliquez est Export PDF pour générer les documents à partir du modèle définit.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7480B1-3C8F-5562-F018-7AB06CC9A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953" y="548197"/>
            <a:ext cx="22971218" cy="5761606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F26C9230-FDA7-A536-3AB7-80E6388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89CAFD0-EAE1-44CE-8622-EBF768B7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13</a:t>
            </a:fld>
            <a:endParaRPr lang="fr-FR"/>
          </a:p>
        </p:txBody>
      </p:sp>
      <p:pic>
        <p:nvPicPr>
          <p:cNvPr id="15" name="Image 1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A4F5BB22-E2CC-E07E-DE42-32FDAEA1D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118" y="4708477"/>
            <a:ext cx="1387485" cy="191725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285072-861E-DD74-15C3-A9C5D118EB38}"/>
              </a:ext>
            </a:extLst>
          </p:cNvPr>
          <p:cNvSpPr txBox="1"/>
          <p:nvPr/>
        </p:nvSpPr>
        <p:spPr>
          <a:xfrm>
            <a:off x="8903367" y="3987177"/>
            <a:ext cx="328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29B866"/>
                </a:solidFill>
              </a:rPr>
              <a:t>CO-WUP-N1-04</a:t>
            </a:r>
            <a:r>
              <a:rPr lang="fr-FR" sz="1600" dirty="0">
                <a:solidFill>
                  <a:srgbClr val="29B866"/>
                </a:solidFill>
              </a:rPr>
              <a:t> |Paramétrage de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148410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2D783-52A5-CE8A-B289-ECDD8394F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505278-18DB-9A60-9545-C292D84FA9F5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4-1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00E849-EC9A-D2F8-E326-0A7396305AA8}"/>
              </a:ext>
            </a:extLst>
          </p:cNvPr>
          <p:cNvSpPr txBox="1"/>
          <p:nvPr/>
        </p:nvSpPr>
        <p:spPr>
          <a:xfrm>
            <a:off x="647700" y="464404"/>
            <a:ext cx="108766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Générer et enregistrer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documents en PDF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746A9A-19AA-555D-38E3-A5A85A7BCA02}"/>
              </a:ext>
            </a:extLst>
          </p:cNvPr>
          <p:cNvSpPr txBox="1"/>
          <p:nvPr/>
        </p:nvSpPr>
        <p:spPr>
          <a:xfrm>
            <a:off x="647697" y="2070805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Définissez les dossiers d’export pour les Devis et les Factures comptabilisés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747555-7853-4D3C-642C-2571C962852D}"/>
              </a:ext>
            </a:extLst>
          </p:cNvPr>
          <p:cNvSpPr txBox="1"/>
          <p:nvPr/>
        </p:nvSpPr>
        <p:spPr>
          <a:xfrm>
            <a:off x="647697" y="3200152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Définissez les modèles pour que l’application doit utiliser pour les Factures comptabilisé et les Devis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7881B9-0140-DDFC-D1D3-2BE6DA047D6C}"/>
              </a:ext>
            </a:extLst>
          </p:cNvPr>
          <p:cNvSpPr txBox="1"/>
          <p:nvPr/>
        </p:nvSpPr>
        <p:spPr>
          <a:xfrm>
            <a:off x="647698" y="4437221"/>
            <a:ext cx="112013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Exporter les Factures Comptabilisées du client XXX dans le dossier Export-PDF de votre Bureau.</a:t>
            </a:r>
            <a:b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factures doivent être nommées avec la structure suivante : </a:t>
            </a:r>
            <a:r>
              <a:rPr lang="fr-FR" sz="32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%Client%_%</a:t>
            </a:r>
            <a:r>
              <a:rPr lang="fr-FR" sz="32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NumFacture</a:t>
            </a:r>
            <a:r>
              <a:rPr lang="fr-FR" sz="32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%_%Date%</a:t>
            </a:r>
            <a:r>
              <a:rPr lang="fr-FR" sz="3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CDEDA6-C611-B433-8296-4B8BE4BB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68662E-B155-0F36-7995-94E33693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88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CD955-2F81-0E22-65E3-B0CA797F2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F484796-7A30-EE7C-14C4-FE1C59245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6F856EB-E19D-9499-2CF1-75E5EAAE14AA}"/>
              </a:ext>
            </a:extLst>
          </p:cNvPr>
          <p:cNvSpPr txBox="1"/>
          <p:nvPr/>
        </p:nvSpPr>
        <p:spPr>
          <a:xfrm>
            <a:off x="3657600" y="274323"/>
            <a:ext cx="8534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Exporter les documents en PDF avec Wise Up Papyrus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77AD50-A9E7-0FC3-0880-1DA9E51FDC02}"/>
              </a:ext>
            </a:extLst>
          </p:cNvPr>
          <p:cNvSpPr txBox="1"/>
          <p:nvPr/>
        </p:nvSpPr>
        <p:spPr>
          <a:xfrm>
            <a:off x="3661664" y="2257148"/>
            <a:ext cx="8142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“Vous devez envoyer au contrôle de gestion les factures de mars 2025.”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9CFEEAE-A3E7-BDDC-9263-2C981E509B34}"/>
              </a:ext>
            </a:extLst>
          </p:cNvPr>
          <p:cNvSpPr txBox="1"/>
          <p:nvPr/>
        </p:nvSpPr>
        <p:spPr>
          <a:xfrm>
            <a:off x="4013630" y="3255089"/>
            <a:ext cx="2546827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4-1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6AAF3F4-4D87-0020-7304-FBA4E9927674}"/>
              </a:ext>
            </a:extLst>
          </p:cNvPr>
          <p:cNvSpPr txBox="1"/>
          <p:nvPr/>
        </p:nvSpPr>
        <p:spPr>
          <a:xfrm>
            <a:off x="4430587" y="4399922"/>
            <a:ext cx="7529184" cy="156966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Sélectionnez-les et exportez-les en PDF, avec un nommage Facture_NumClient_NumFacture.pdf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7253DDE-0D19-1B79-6EE8-4E06C0278BB2}"/>
              </a:ext>
            </a:extLst>
          </p:cNvPr>
          <p:cNvSpPr txBox="1"/>
          <p:nvPr/>
        </p:nvSpPr>
        <p:spPr>
          <a:xfrm rot="16200000">
            <a:off x="3427870" y="5030859"/>
            <a:ext cx="1569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112FF1-49CB-E9F2-B6AA-65C6EB39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A0D908-3221-D831-002B-BE0DFB93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A132C950-EC69-878F-E336-A2CB5893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34" y="4025386"/>
            <a:ext cx="1387485" cy="19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156BB-D034-CA1A-6774-BD3D733F8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0C9DA44-0629-021B-1275-55F2AAAF5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68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 err="1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Publipostage</a:t>
            </a:r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Email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38C5F0-E87D-27A9-5F45-FC45BF8FE874}"/>
              </a:ext>
            </a:extLst>
          </p:cNvPr>
          <p:cNvSpPr txBox="1"/>
          <p:nvPr/>
        </p:nvSpPr>
        <p:spPr>
          <a:xfrm>
            <a:off x="238529" y="357796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Publipostage Email avec Wise Up Papyrus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E3A48D-E34E-ADFC-4887-F7CE94B33232}"/>
              </a:ext>
            </a:extLst>
          </p:cNvPr>
          <p:cNvSpPr txBox="1"/>
          <p:nvPr/>
        </p:nvSpPr>
        <p:spPr>
          <a:xfrm>
            <a:off x="238529" y="1722234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Modifier le template le modèle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2855FD-BD5B-B9CC-CE99-34824C5ECC63}"/>
              </a:ext>
            </a:extLst>
          </p:cNvPr>
          <p:cNvSpPr txBox="1"/>
          <p:nvPr/>
        </p:nvSpPr>
        <p:spPr>
          <a:xfrm>
            <a:off x="238529" y="331233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Paramétrer le serveur SMTP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8F94DE-F029-7B51-B45D-9CAC1ACCE0DD}"/>
              </a:ext>
            </a:extLst>
          </p:cNvPr>
          <p:cNvSpPr txBox="1"/>
          <p:nvPr/>
        </p:nvSpPr>
        <p:spPr>
          <a:xfrm>
            <a:off x="238529" y="2348008"/>
            <a:ext cx="8265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 Papyrus est livré avec des modèles d’Email que vous pouvez modifier à votre guise.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Dupliquer le modèle et ouvrez l’éditeur.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37E7E9-F32F-6740-9053-34933D4C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3938111"/>
            <a:ext cx="826588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est possible d’utiliser Microsoft Outlook si l’application est installée sur le poste.</a:t>
            </a:r>
            <a:b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Nous allons ici utiliser un serveur SMTP pour l’envoi des emails et nous allons  configurer les options de pièces-jointes.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A7A1FE-0180-4EA8-F243-E4539FF459B1}"/>
              </a:ext>
            </a:extLst>
          </p:cNvPr>
          <p:cNvSpPr txBox="1"/>
          <p:nvPr/>
        </p:nvSpPr>
        <p:spPr>
          <a:xfrm>
            <a:off x="238529" y="5179439"/>
            <a:ext cx="8664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Envoyer les documents sélectionnés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208AA59-40C9-9149-3CF5-32BB31C6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5805213"/>
            <a:ext cx="82658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les documents et cliquez sur « Envoyer par Email » pour envoyer les emails partir du modèle définit.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F80D66F-39D7-2D0C-B0EE-20CD99CE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E1ADED0-8C79-A4B6-0392-403706AE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16</a:t>
            </a:fld>
            <a:endParaRPr lang="fr-FR"/>
          </a:p>
        </p:txBody>
      </p:sp>
      <p:pic>
        <p:nvPicPr>
          <p:cNvPr id="14" name="Image 13" descr="Une image contenant text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3B986015-2051-D4E2-CC2F-BAEFC535B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28" y="4731164"/>
            <a:ext cx="1538782" cy="19676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F559C4-0269-A58C-9E43-2B2A81208A0A}"/>
              </a:ext>
            </a:extLst>
          </p:cNvPr>
          <p:cNvSpPr txBox="1"/>
          <p:nvPr/>
        </p:nvSpPr>
        <p:spPr>
          <a:xfrm>
            <a:off x="8903367" y="4083635"/>
            <a:ext cx="328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29B866"/>
                </a:solidFill>
              </a:rPr>
              <a:t>CO-WUP-N1-04</a:t>
            </a:r>
            <a:r>
              <a:rPr lang="fr-FR" sz="1600" dirty="0">
                <a:solidFill>
                  <a:srgbClr val="29B866"/>
                </a:solidFill>
              </a:rPr>
              <a:t> |Paramétrage de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347096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B2FD7-1F44-E163-08B4-735C31F2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9F9AF65-4D93-5B91-83C7-8AA15E164941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4-2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24DE80-C937-5744-CC0D-72BFD093EB6F}"/>
              </a:ext>
            </a:extLst>
          </p:cNvPr>
          <p:cNvSpPr txBox="1"/>
          <p:nvPr/>
        </p:nvSpPr>
        <p:spPr>
          <a:xfrm>
            <a:off x="647701" y="464404"/>
            <a:ext cx="96202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Envoyer un email groupé personnalisé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3B7130-5DBA-24DA-628F-2D319AD7ED59}"/>
              </a:ext>
            </a:extLst>
          </p:cNvPr>
          <p:cNvSpPr txBox="1"/>
          <p:nvPr/>
        </p:nvSpPr>
        <p:spPr>
          <a:xfrm>
            <a:off x="647698" y="210393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Paramétrez le serveur SMTP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130029-DB4F-711B-6247-ACE8D9AFA32B}"/>
              </a:ext>
            </a:extLst>
          </p:cNvPr>
          <p:cNvSpPr txBox="1"/>
          <p:nvPr/>
        </p:nvSpPr>
        <p:spPr>
          <a:xfrm>
            <a:off x="647697" y="288169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Définissez les modèles pour chaque type de document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C469AB-905F-3A3F-9F3D-D6574140840E}"/>
              </a:ext>
            </a:extLst>
          </p:cNvPr>
          <p:cNvSpPr txBox="1"/>
          <p:nvPr/>
        </p:nvSpPr>
        <p:spPr>
          <a:xfrm>
            <a:off x="647698" y="4437221"/>
            <a:ext cx="112013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5 clients ayant une adresse email.</a:t>
            </a:r>
            <a:b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Utilisez le modèle “Courrier nouveaux tarifs”.</a:t>
            </a:r>
          </a:p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Personnalisez l’objet avec le champ </a:t>
            </a:r>
            <a:r>
              <a:rPr lang="fr-FR" sz="3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fr-FR" sz="32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NomClient</a:t>
            </a:r>
            <a:r>
              <a:rPr lang="fr-FR" sz="3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Ajoutez vos CGV en pièce jointe.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5018EC-03BE-6FCC-5F23-EB4E2DFA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56DCFD-7279-180E-7D7A-C7A526AE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17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C5A91A-0C5A-61D6-B897-15E7BEA4CA52}"/>
              </a:ext>
            </a:extLst>
          </p:cNvPr>
          <p:cNvSpPr txBox="1"/>
          <p:nvPr/>
        </p:nvSpPr>
        <p:spPr>
          <a:xfrm>
            <a:off x="647697" y="365945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Paramétrez les options</a:t>
            </a:r>
          </a:p>
        </p:txBody>
      </p:sp>
    </p:spTree>
    <p:extLst>
      <p:ext uri="{BB962C8B-B14F-4D97-AF65-F5344CB8AC3E}">
        <p14:creationId xmlns:p14="http://schemas.microsoft.com/office/powerpoint/2010/main" val="280427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A60F6-C845-6321-FFA8-B3BDADD7B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85DCA54-5AA1-17F5-A338-6BBE28433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51776C-5F55-2D37-63F1-2A17B28779A0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Publipostage Email avec Wise Up Papyrus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EA39298-5A5B-A159-149C-EB23A50625E5}"/>
              </a:ext>
            </a:extLst>
          </p:cNvPr>
          <p:cNvSpPr txBox="1"/>
          <p:nvPr/>
        </p:nvSpPr>
        <p:spPr>
          <a:xfrm>
            <a:off x="3661664" y="2156426"/>
            <a:ext cx="8142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“Le client XXXX réclame toutes ses factures du mois par email, accompagnées des CGV.”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8C2AE1F-3C08-8134-114B-81C24818E645}"/>
              </a:ext>
            </a:extLst>
          </p:cNvPr>
          <p:cNvSpPr txBox="1"/>
          <p:nvPr/>
        </p:nvSpPr>
        <p:spPr>
          <a:xfrm>
            <a:off x="4013630" y="3685977"/>
            <a:ext cx="2401684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4-2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4D44AAE-8171-A8A4-06FB-2ED0851F0867}"/>
              </a:ext>
            </a:extLst>
          </p:cNvPr>
          <p:cNvSpPr txBox="1"/>
          <p:nvPr/>
        </p:nvSpPr>
        <p:spPr>
          <a:xfrm>
            <a:off x="4430587" y="4830810"/>
            <a:ext cx="7373591" cy="156966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Faites un publipostage avec envoi par SMTP, et ajoutez les CGV en pièce jointe.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2F28711-C639-56C4-CCD9-0939078332BB}"/>
              </a:ext>
            </a:extLst>
          </p:cNvPr>
          <p:cNvSpPr txBox="1"/>
          <p:nvPr/>
        </p:nvSpPr>
        <p:spPr>
          <a:xfrm rot="16200000">
            <a:off x="3427870" y="5461747"/>
            <a:ext cx="1569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D4E868-81FA-AE17-A769-39B8F75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5F79DB-6B5B-4090-44B7-2550F129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18</a:t>
            </a:fld>
            <a:endParaRPr lang="fr-FR"/>
          </a:p>
        </p:txBody>
      </p:sp>
      <p:pic>
        <p:nvPicPr>
          <p:cNvPr id="5" name="Image 4" descr="Une image contenant text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D327BAEC-9107-7B26-690A-FE1C515DF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0" y="4388726"/>
            <a:ext cx="1538782" cy="19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5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55C22-8DE0-8B61-2392-825F0A0C9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E6F164AF-0A82-208E-E1FE-D33C59DE844F}"/>
              </a:ext>
            </a:extLst>
          </p:cNvPr>
          <p:cNvSpPr txBox="1"/>
          <p:nvPr/>
        </p:nvSpPr>
        <p:spPr>
          <a:xfrm>
            <a:off x="8742947" y="2850207"/>
            <a:ext cx="3449053" cy="757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3600" spc="-15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Automatisation</a:t>
            </a:r>
            <a:endParaRPr lang="en-US" sz="3600" spc="-15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AEA480-3349-3DD9-4278-5DCE78A02212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128A92-AFEA-DF47-FC02-6065896F299B}"/>
              </a:ext>
            </a:extLst>
          </p:cNvPr>
          <p:cNvSpPr txBox="1"/>
          <p:nvPr/>
        </p:nvSpPr>
        <p:spPr>
          <a:xfrm>
            <a:off x="239485" y="345105"/>
            <a:ext cx="8265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Automatisation dans Wise Up Papyrus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5BC738-EE41-C954-367F-BB86CEB00563}"/>
              </a:ext>
            </a:extLst>
          </p:cNvPr>
          <p:cNvSpPr txBox="1"/>
          <p:nvPr/>
        </p:nvSpPr>
        <p:spPr>
          <a:xfrm>
            <a:off x="239485" y="173471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étapes à suivre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8CD519-1EEB-5331-6843-EF615309AAF2}"/>
              </a:ext>
            </a:extLst>
          </p:cNvPr>
          <p:cNvSpPr txBox="1"/>
          <p:nvPr/>
        </p:nvSpPr>
        <p:spPr>
          <a:xfrm>
            <a:off x="246741" y="2393182"/>
            <a:ext cx="8265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L’ensemble des fonctionnalités disponibles dans l’application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peuvent être automatisées à l’aide de l’outil Planificateur de tâches de Windows.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E3B6D-B74A-A2B5-6724-BABA4318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704215-95AA-EB6E-A2B9-83286AB6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19</a:t>
            </a:fld>
            <a:endParaRPr lang="fr-FR"/>
          </a:p>
        </p:txBody>
      </p:sp>
      <p:pic>
        <p:nvPicPr>
          <p:cNvPr id="3" name="Image 2" descr="Une image contenant texte, Police, ligne, diagramme&#10;&#10;Le contenu généré par l’IA peut être incorrect.">
            <a:extLst>
              <a:ext uri="{FF2B5EF4-FFF2-40B4-BE49-F238E27FC236}">
                <a16:creationId xmlns:a16="http://schemas.microsoft.com/office/drawing/2014/main" id="{2E3F55B6-4EF2-E4FA-C5DD-C42D269BB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4" y="3013915"/>
            <a:ext cx="3439005" cy="885949"/>
          </a:xfrm>
          <a:prstGeom prst="rect">
            <a:avLst/>
          </a:prstGeom>
        </p:spPr>
      </p:pic>
      <p:pic>
        <p:nvPicPr>
          <p:cNvPr id="11" name="Image 10" descr="Une image contenant texte, Police, diagramme, nombre&#10;&#10;Le contenu généré par l’IA peut être incorrect.">
            <a:extLst>
              <a:ext uri="{FF2B5EF4-FFF2-40B4-BE49-F238E27FC236}">
                <a16:creationId xmlns:a16="http://schemas.microsoft.com/office/drawing/2014/main" id="{14113501-40FE-D520-A755-DF3E90090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52" y="3061547"/>
            <a:ext cx="2086266" cy="838317"/>
          </a:xfrm>
          <a:prstGeom prst="rect">
            <a:avLst/>
          </a:prstGeom>
        </p:spPr>
      </p:pic>
      <p:pic>
        <p:nvPicPr>
          <p:cNvPr id="14" name="Image 13" descr="Une image contenant capture d’écran, texte, logiciel, ligne&#10;&#10;Le contenu généré par l’IA peut être incorrect.">
            <a:extLst>
              <a:ext uri="{FF2B5EF4-FFF2-40B4-BE49-F238E27FC236}">
                <a16:creationId xmlns:a16="http://schemas.microsoft.com/office/drawing/2014/main" id="{273E4557-4D7A-6A71-67B4-4F8D36EFF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4775196"/>
            <a:ext cx="6197601" cy="1531852"/>
          </a:xfrm>
          <a:prstGeom prst="rect">
            <a:avLst/>
          </a:prstGeom>
        </p:spPr>
      </p:pic>
      <p:pic>
        <p:nvPicPr>
          <p:cNvPr id="16" name="Image 15" descr="Une image contenant horloge, Horloge mural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1E1583F0-3102-07AA-07EB-43069FFCE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8" y="4625164"/>
            <a:ext cx="2010056" cy="146705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B81192-698B-C58A-29D8-F5E41EF049B9}"/>
              </a:ext>
            </a:extLst>
          </p:cNvPr>
          <p:cNvSpPr txBox="1"/>
          <p:nvPr/>
        </p:nvSpPr>
        <p:spPr>
          <a:xfrm>
            <a:off x="8903367" y="3987177"/>
            <a:ext cx="328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CO-WUP-N1-05 </a:t>
            </a:r>
            <a:r>
              <a:rPr lang="fr-FR" sz="1600" dirty="0">
                <a:solidFill>
                  <a:schemeClr val="bg1"/>
                </a:solidFill>
              </a:rPr>
              <a:t>| Automatiser les actions dans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48571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A22CEC7-CF13-DC0D-ADBB-B912CC7A5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C47B3E-73AE-D380-CA95-FA2836414A0F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Bienvenue dans la formation initiale Wise Up Papyrus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47E5C66-B658-37A5-4B65-D6535BD5FF76}"/>
              </a:ext>
            </a:extLst>
          </p:cNvPr>
          <p:cNvSpPr txBox="1"/>
          <p:nvPr/>
        </p:nvSpPr>
        <p:spPr>
          <a:xfrm>
            <a:off x="3657600" y="2246162"/>
            <a:ext cx="81425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“Vous allez apprendre à gérer vos impressions, exports et envois de documents Sage… mais surtout en situation réelle !”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9847141-549D-C2DA-5204-3A41E857B4A7}"/>
              </a:ext>
            </a:extLst>
          </p:cNvPr>
          <p:cNvSpPr txBox="1"/>
          <p:nvPr/>
        </p:nvSpPr>
        <p:spPr>
          <a:xfrm>
            <a:off x="4032679" y="3947518"/>
            <a:ext cx="3413149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07C6738-C383-9160-9EE1-25C92CD529ED}"/>
              </a:ext>
            </a:extLst>
          </p:cNvPr>
          <p:cNvSpPr txBox="1"/>
          <p:nvPr/>
        </p:nvSpPr>
        <p:spPr>
          <a:xfrm>
            <a:off x="4449637" y="5092351"/>
            <a:ext cx="7074567" cy="107721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Comment envoyez-vous vos factures aujourd’hui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3432C8-F279-E80B-025A-1680BD2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F5C0A2-5C40-D5F2-D6B4-3FD6BD92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 descr="Une image contenant capture d’écran, Graphique, Police, logo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DA86423E-1777-5A09-B0DB-BE64B3ABF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5" y="4870848"/>
            <a:ext cx="2402542" cy="117266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106FC6C-81F8-96D6-75F0-0E44B1E72EBB}"/>
              </a:ext>
            </a:extLst>
          </p:cNvPr>
          <p:cNvSpPr txBox="1"/>
          <p:nvPr/>
        </p:nvSpPr>
        <p:spPr>
          <a:xfrm>
            <a:off x="224852" y="3947518"/>
            <a:ext cx="2803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CO-WUP-N1-01</a:t>
            </a:r>
            <a:r>
              <a:rPr lang="fr-FR" dirty="0"/>
              <a:t> Présentation de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471462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A622-488C-271D-5CA4-55EBBEAE2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332F85-EC57-A0DC-A5C0-A4E0B13DA8A5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5-1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6BDBFD-3D58-F558-C026-05320C9E9A87}"/>
              </a:ext>
            </a:extLst>
          </p:cNvPr>
          <p:cNvSpPr txBox="1"/>
          <p:nvPr/>
        </p:nvSpPr>
        <p:spPr>
          <a:xfrm>
            <a:off x="647700" y="1150204"/>
            <a:ext cx="11201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Automatiser l’export FTP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Wise Up Papyrus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FCE6E9-0DB4-E047-67F8-199BD5F12C10}"/>
              </a:ext>
            </a:extLst>
          </p:cNvPr>
          <p:cNvSpPr txBox="1"/>
          <p:nvPr/>
        </p:nvSpPr>
        <p:spPr>
          <a:xfrm>
            <a:off x="647700" y="3058275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Configurez l’export FTP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91946F-933C-21A4-0777-798F4706FAA5}"/>
              </a:ext>
            </a:extLst>
          </p:cNvPr>
          <p:cNvSpPr txBox="1"/>
          <p:nvPr/>
        </p:nvSpPr>
        <p:spPr>
          <a:xfrm>
            <a:off x="647700" y="5150868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Paramétrer la tâche planifiée à l’aide des outils Windows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52CD00-1058-814D-8596-792D13A6EF2A}"/>
              </a:ext>
            </a:extLst>
          </p:cNvPr>
          <p:cNvSpPr txBox="1"/>
          <p:nvPr/>
        </p:nvSpPr>
        <p:spPr>
          <a:xfrm>
            <a:off x="647700" y="3858350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Paramétrez une synchro à partir du 01/01/2025 avec filtre SQL CT_NUM like 'FR%'.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6ACD5C29-5DD6-78FD-FE1C-00717968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E3D8CDB-AA69-7CD9-E784-5F3CB35F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20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38E06-4A32-347B-AF65-519B02E2D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1CD26-2B73-229E-8EAC-C531F836FE85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4A126E0-91B1-08F5-1570-572C5DB66D8A}"/>
              </a:ext>
            </a:extLst>
          </p:cNvPr>
          <p:cNvSpPr txBox="1"/>
          <p:nvPr/>
        </p:nvSpPr>
        <p:spPr>
          <a:xfrm>
            <a:off x="0" y="3038893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5DC41D-CCE0-FAE5-717C-D2D8520783E7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Installer Wise Up Papyrus sur votre poste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ACCA16-D3D7-6634-9F70-8A931D816AD2}"/>
              </a:ext>
            </a:extLst>
          </p:cNvPr>
          <p:cNvSpPr txBox="1"/>
          <p:nvPr/>
        </p:nvSpPr>
        <p:spPr>
          <a:xfrm>
            <a:off x="3657599" y="2246162"/>
            <a:ext cx="83892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“Votre direction veut que toutes les factures clients WEB soient archivées </a:t>
            </a:r>
            <a:r>
              <a:rPr lang="fr-FR" sz="28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automatiquement</a:t>
            </a:r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dans un dossier sur un serveur FTP.”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588D79-6944-F6DE-7670-567BB8B5965F}"/>
              </a:ext>
            </a:extLst>
          </p:cNvPr>
          <p:cNvSpPr txBox="1"/>
          <p:nvPr/>
        </p:nvSpPr>
        <p:spPr>
          <a:xfrm>
            <a:off x="4038600" y="3851519"/>
            <a:ext cx="2652486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5-1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8B1F60-A4BC-D0DA-38A9-65F9944D5654}"/>
              </a:ext>
            </a:extLst>
          </p:cNvPr>
          <p:cNvSpPr txBox="1"/>
          <p:nvPr/>
        </p:nvSpPr>
        <p:spPr>
          <a:xfrm>
            <a:off x="4428850" y="4855018"/>
            <a:ext cx="7074567" cy="1323439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Configurez l’export FTP avec nommage 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%Type%_%NumFacture%.pdf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Paramétrez une synchro à partir du 01/01/2025 avec filtre SQL CT_NUM like ‘WEB%’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08DAE3-6573-F323-F427-09F539ACE763}"/>
              </a:ext>
            </a:extLst>
          </p:cNvPr>
          <p:cNvSpPr txBox="1"/>
          <p:nvPr/>
        </p:nvSpPr>
        <p:spPr>
          <a:xfrm rot="16200000">
            <a:off x="3621659" y="5362848"/>
            <a:ext cx="1298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CA66224-CB48-CC10-60E1-73B3C0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ATOO NEXT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F8BCCE9-EC3C-EFF7-A332-29140D2F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00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ACC8C-DFCD-B079-F94A-C26D696EB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1B5CBFE-CC63-29D2-1BFC-55A059C45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68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HTTP</a:t>
            </a:r>
            <a:endParaRPr lang="en-US" sz="4400" spc="-254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CD4FDEE-8BCC-82F5-DBFC-1626367B8716}"/>
              </a:ext>
            </a:extLst>
          </p:cNvPr>
          <p:cNvSpPr txBox="1"/>
          <p:nvPr/>
        </p:nvSpPr>
        <p:spPr>
          <a:xfrm>
            <a:off x="238529" y="357796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Exporter les documents vers l’espace client de la boutique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B0749E-9498-35A6-3267-37CE2D9CCFEF}"/>
              </a:ext>
            </a:extLst>
          </p:cNvPr>
          <p:cNvSpPr txBox="1"/>
          <p:nvPr/>
        </p:nvSpPr>
        <p:spPr>
          <a:xfrm>
            <a:off x="238529" y="1722234"/>
            <a:ext cx="8265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Installez le module sur la boutique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71B1A6-1001-D8B3-39D9-818F2357BE82}"/>
              </a:ext>
            </a:extLst>
          </p:cNvPr>
          <p:cNvSpPr txBox="1"/>
          <p:nvPr/>
        </p:nvSpPr>
        <p:spPr>
          <a:xfrm>
            <a:off x="238528" y="3312337"/>
            <a:ext cx="8372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Paramétrer l‘Export HTTP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A57F77-2CCB-B619-383E-80602AD8DDEA}"/>
              </a:ext>
            </a:extLst>
          </p:cNvPr>
          <p:cNvSpPr txBox="1"/>
          <p:nvPr/>
        </p:nvSpPr>
        <p:spPr>
          <a:xfrm>
            <a:off x="238529" y="2348008"/>
            <a:ext cx="8265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 Papyrus est livré avec le module permettant de synchroniser les documents vers l’espace client de la boutique web.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Zippez le dossier du module et télécharger le sur votre boutique.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1684DD-0B74-8E46-E0EB-A1194291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3938112"/>
            <a:ext cx="826588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Paramétrer l’url et le mot de passe dans l’application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Testez la connexion.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Etablissez la règle de nomma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 des documents et les options selon votre besoin.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10D699-46F8-2C32-8374-8F82FBDDAAC4}"/>
              </a:ext>
            </a:extLst>
          </p:cNvPr>
          <p:cNvSpPr txBox="1"/>
          <p:nvPr/>
        </p:nvSpPr>
        <p:spPr>
          <a:xfrm>
            <a:off x="238529" y="5179439"/>
            <a:ext cx="8664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Envoyer les documents sélectionnés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3D92142-1C36-4ACA-7926-519ECDEFA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5805213"/>
            <a:ext cx="82658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les documents et cliquez sur Export HTTP pour exporter les documents vers l’espace client de la boutique.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33FDFC75-486E-A148-448A-41832787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9B3D234-0791-6FE8-5758-6990DFFA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22</a:t>
            </a:fld>
            <a:endParaRPr lang="fr-FR"/>
          </a:p>
        </p:txBody>
      </p:sp>
      <p:pic>
        <p:nvPicPr>
          <p:cNvPr id="10" name="Image 9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59F8F2E7-B099-F063-1C0A-193C474CF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17" y="4864921"/>
            <a:ext cx="1181522" cy="149142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2DA1639-735A-3F31-78EA-04F783D8FC8C}"/>
              </a:ext>
            </a:extLst>
          </p:cNvPr>
          <p:cNvSpPr txBox="1"/>
          <p:nvPr/>
        </p:nvSpPr>
        <p:spPr>
          <a:xfrm>
            <a:off x="8903367" y="3897112"/>
            <a:ext cx="328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29B866"/>
                </a:solidFill>
              </a:rPr>
              <a:t>CO-WUP-N1-05 </a:t>
            </a:r>
            <a:r>
              <a:rPr lang="fr-FR" sz="1600" dirty="0">
                <a:solidFill>
                  <a:srgbClr val="29B866"/>
                </a:solidFill>
              </a:rPr>
              <a:t>| Automatiser les actions dans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84958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B2805-9262-D17B-F744-ABBBF4A0B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9AD8DE9-BFB3-7AF5-6BF9-86EC5227C8B2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5-2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BD6B75-F6B1-7A92-0775-75730C2044DE}"/>
              </a:ext>
            </a:extLst>
          </p:cNvPr>
          <p:cNvSpPr txBox="1"/>
          <p:nvPr/>
        </p:nvSpPr>
        <p:spPr>
          <a:xfrm>
            <a:off x="647701" y="464404"/>
            <a:ext cx="96202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Exporter les Factures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 la boutique web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F2E9F5-AA6D-A865-A5B6-8FD5C1EE1C2D}"/>
              </a:ext>
            </a:extLst>
          </p:cNvPr>
          <p:cNvSpPr txBox="1"/>
          <p:nvPr/>
        </p:nvSpPr>
        <p:spPr>
          <a:xfrm>
            <a:off x="647698" y="210393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Installez le module sur votre boutique PrestaShop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24321D-CF24-92E7-D3BF-91087A88463D}"/>
              </a:ext>
            </a:extLst>
          </p:cNvPr>
          <p:cNvSpPr txBox="1"/>
          <p:nvPr/>
        </p:nvSpPr>
        <p:spPr>
          <a:xfrm>
            <a:off x="647697" y="288169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Tester la connexion avec le site dans l’application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8123DF-0CAC-8DA7-4D90-792F4A342E59}"/>
              </a:ext>
            </a:extLst>
          </p:cNvPr>
          <p:cNvSpPr txBox="1"/>
          <p:nvPr/>
        </p:nvSpPr>
        <p:spPr>
          <a:xfrm>
            <a:off x="647698" y="4437221"/>
            <a:ext cx="112013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5 clients ayant une adresse email.</a:t>
            </a:r>
            <a:b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Utilisez le modèle “Courrier nouveaux tarifs”.</a:t>
            </a:r>
          </a:p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Personnalisez l’objet avec le champ </a:t>
            </a:r>
            <a:r>
              <a:rPr lang="fr-FR" sz="3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fr-FR" sz="32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NomClient</a:t>
            </a:r>
            <a:r>
              <a:rPr lang="fr-FR" sz="3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Ajoutez vos CGV en pièce jointe.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9245A6-235B-21EB-466D-4C23D218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E02B17-89B3-DDE2-98F9-D73FFD9B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23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253D94-9133-D814-0CAC-7743CB1FE8E1}"/>
              </a:ext>
            </a:extLst>
          </p:cNvPr>
          <p:cNvSpPr txBox="1"/>
          <p:nvPr/>
        </p:nvSpPr>
        <p:spPr>
          <a:xfrm>
            <a:off x="647697" y="365945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Paramétrez les options</a:t>
            </a:r>
          </a:p>
        </p:txBody>
      </p:sp>
    </p:spTree>
    <p:extLst>
      <p:ext uri="{BB962C8B-B14F-4D97-AF65-F5344CB8AC3E}">
        <p14:creationId xmlns:p14="http://schemas.microsoft.com/office/powerpoint/2010/main" val="1952236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AEF68-C614-B10B-DBB0-55C347A8E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2AB559F-12E8-6F3E-BF5C-55FC43626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HTTP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70030D-CF08-8044-E7F0-DAE769633A33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Publipostage Email avec Wise Up Papyrus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5BB4B44-F3DA-0F75-D400-A2398C2855FA}"/>
              </a:ext>
            </a:extLst>
          </p:cNvPr>
          <p:cNvSpPr txBox="1"/>
          <p:nvPr/>
        </p:nvSpPr>
        <p:spPr>
          <a:xfrm>
            <a:off x="3661664" y="2156426"/>
            <a:ext cx="81425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“Le Service Comptabilité souhaite que les factures des clients web soient envoyées vers la boutique tous les soir à 18h »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12BC63-8F50-E7C9-68EC-9631E93F5E43}"/>
              </a:ext>
            </a:extLst>
          </p:cNvPr>
          <p:cNvSpPr txBox="1"/>
          <p:nvPr/>
        </p:nvSpPr>
        <p:spPr>
          <a:xfrm>
            <a:off x="4013631" y="3685977"/>
            <a:ext cx="2517798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5-2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A6C2DA-DAEC-AD6F-814C-945D9E3B9989}"/>
              </a:ext>
            </a:extLst>
          </p:cNvPr>
          <p:cNvSpPr txBox="1"/>
          <p:nvPr/>
        </p:nvSpPr>
        <p:spPr>
          <a:xfrm>
            <a:off x="4430587" y="4758240"/>
            <a:ext cx="7373591" cy="156966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Automatiser l’export HTTP quotidien des Factures vers la boutique.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8C8FC95-7E42-F103-F0D9-AF361093B56D}"/>
              </a:ext>
            </a:extLst>
          </p:cNvPr>
          <p:cNvSpPr txBox="1"/>
          <p:nvPr/>
        </p:nvSpPr>
        <p:spPr>
          <a:xfrm rot="16200000">
            <a:off x="3427870" y="5389177"/>
            <a:ext cx="1569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52A794-AF67-8834-0C8F-1DF8B7C7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CDAA30-AFA5-7448-4A41-077F746F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24</a:t>
            </a:fld>
            <a:endParaRPr lang="fr-FR"/>
          </a:p>
        </p:txBody>
      </p:sp>
      <p:pic>
        <p:nvPicPr>
          <p:cNvPr id="2" name="Image 1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1CE00F30-5193-17CC-112F-E2EDFAB4C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6" y="4209197"/>
            <a:ext cx="1230278" cy="15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81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C19D9-EB74-45D4-9CDC-BCD36FD28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DEC149A9-408C-EA38-2928-36625BFC2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</a:t>
            </a:r>
            <a:b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Papyrus</a:t>
            </a:r>
          </a:p>
          <a:p>
            <a:pPr algn="ctr"/>
            <a:endParaRPr lang="en-US" sz="4400" spc="-254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spc="-254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F8BDC6B-05AC-D102-D5DC-560FB1E274CD}"/>
              </a:ext>
            </a:extLst>
          </p:cNvPr>
          <p:cNvSpPr txBox="1"/>
          <p:nvPr/>
        </p:nvSpPr>
        <p:spPr>
          <a:xfrm>
            <a:off x="3657600" y="44220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Fonctions principales de l’éditeur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4E0537-3835-0131-6874-8879A54F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ATOO NEXT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59FE36-FA5A-1443-7D72-1466521D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 descr="Une image contenant capture d’écran, Graphique, Police, logo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459C8207-B0D9-17F5-4AD4-452F16CE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8" y="4370396"/>
            <a:ext cx="2402542" cy="11726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F7A767C-D7A0-1FB7-B3FF-1869317B32A2}"/>
              </a:ext>
            </a:extLst>
          </p:cNvPr>
          <p:cNvSpPr txBox="1"/>
          <p:nvPr/>
        </p:nvSpPr>
        <p:spPr>
          <a:xfrm>
            <a:off x="0" y="3541421"/>
            <a:ext cx="3288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CO-WUP-N1-06 | </a:t>
            </a:r>
            <a:r>
              <a:rPr lang="fr-FR" dirty="0"/>
              <a:t>Éditeur de Mise en Page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1807BF-2E0C-4A50-4E9F-F4D0D46F5B75}"/>
              </a:ext>
            </a:extLst>
          </p:cNvPr>
          <p:cNvSpPr txBox="1"/>
          <p:nvPr/>
        </p:nvSpPr>
        <p:spPr>
          <a:xfrm>
            <a:off x="3661664" y="1907174"/>
            <a:ext cx="85303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Wise Up Papyrus est un éditeur de mise en page avancé conçu pour personnaliser, structurer et générer des documents commerciaux issus de Sage 100c Gestion Commerciale.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1CD710-93B9-ACFD-9663-CA52F2D75185}"/>
              </a:ext>
            </a:extLst>
          </p:cNvPr>
          <p:cNvSpPr txBox="1"/>
          <p:nvPr/>
        </p:nvSpPr>
        <p:spPr>
          <a:xfrm>
            <a:off x="3657600" y="3864586"/>
            <a:ext cx="8480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FR" b="1" i="0" dirty="0">
                <a:solidFill>
                  <a:schemeClr val="bg1"/>
                </a:solidFill>
                <a:effectLst/>
                <a:latin typeface="+mj-lt"/>
              </a:rPr>
              <a:t>Objectifs principaux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bg1"/>
                </a:solidFill>
                <a:effectLst/>
                <a:latin typeface="+mj-lt"/>
              </a:rPr>
              <a:t>Mettre en forme les documents de gestion</a:t>
            </a:r>
            <a:br>
              <a:rPr lang="fr-FR" b="0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fr-FR" b="0" i="0" dirty="0">
                <a:solidFill>
                  <a:schemeClr val="bg1"/>
                </a:solidFill>
                <a:effectLst/>
                <a:latin typeface="+mj-lt"/>
              </a:rPr>
              <a:t>(factures, devis, bons de livraison, etc.)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bg1"/>
                </a:solidFill>
                <a:effectLst/>
                <a:latin typeface="+mj-lt"/>
              </a:rPr>
              <a:t>Appliquer une charte graphique personnalisée</a:t>
            </a:r>
            <a:br>
              <a:rPr lang="fr-FR" b="0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fr-FR" b="0" i="0" dirty="0">
                <a:solidFill>
                  <a:schemeClr val="bg1"/>
                </a:solidFill>
                <a:effectLst/>
                <a:latin typeface="+mj-lt"/>
              </a:rPr>
              <a:t>(logos, couleurs, typographie…)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bg1"/>
                </a:solidFill>
                <a:effectLst/>
                <a:latin typeface="+mj-lt"/>
              </a:rPr>
              <a:t>Organiser les données issues de Sage dans des modèles prêts à l’emploi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bg1"/>
                </a:solidFill>
                <a:effectLst/>
                <a:latin typeface="+mj-lt"/>
              </a:rPr>
              <a:t>Générer des documents </a:t>
            </a:r>
            <a:r>
              <a:rPr lang="fr-FR" b="1" i="0" dirty="0" err="1">
                <a:solidFill>
                  <a:schemeClr val="bg1"/>
                </a:solidFill>
                <a:effectLst/>
                <a:latin typeface="+mj-lt"/>
              </a:rPr>
              <a:t>multi-formats</a:t>
            </a:r>
            <a:r>
              <a:rPr lang="fr-FR" b="0" i="0" dirty="0">
                <a:solidFill>
                  <a:schemeClr val="bg1"/>
                </a:solidFill>
                <a:effectLst/>
                <a:latin typeface="+mj-lt"/>
              </a:rPr>
              <a:t> (PDF, Word, etc.)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bg1"/>
                </a:solidFill>
                <a:effectLst/>
                <a:latin typeface="+mj-lt"/>
              </a:rPr>
              <a:t>Faciliter l’</a:t>
            </a:r>
            <a:r>
              <a:rPr lang="fr-FR" b="1" i="0" dirty="0">
                <a:solidFill>
                  <a:schemeClr val="bg1"/>
                </a:solidFill>
                <a:effectLst/>
                <a:latin typeface="+mj-lt"/>
              </a:rPr>
              <a:t>envoi ou l’export</a:t>
            </a:r>
            <a:r>
              <a:rPr lang="fr-FR" b="0" i="0" dirty="0">
                <a:solidFill>
                  <a:schemeClr val="bg1"/>
                </a:solidFill>
                <a:effectLst/>
                <a:latin typeface="+mj-lt"/>
              </a:rPr>
              <a:t> de ces documents</a:t>
            </a:r>
          </a:p>
        </p:txBody>
      </p:sp>
    </p:spTree>
    <p:extLst>
      <p:ext uri="{BB962C8B-B14F-4D97-AF65-F5344CB8AC3E}">
        <p14:creationId xmlns:p14="http://schemas.microsoft.com/office/powerpoint/2010/main" val="905739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9369F-C111-E697-28A4-D40342B88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8BBCF782-3343-0FE5-C5A4-DC1C6FAB602D}"/>
              </a:ext>
            </a:extLst>
          </p:cNvPr>
          <p:cNvSpPr txBox="1"/>
          <p:nvPr/>
        </p:nvSpPr>
        <p:spPr>
          <a:xfrm>
            <a:off x="8673046" y="1741208"/>
            <a:ext cx="344905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spc="-25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</a:t>
            </a:r>
            <a:br>
              <a:rPr lang="en-US" sz="4400" spc="-25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spc="-25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Papyrus</a:t>
            </a:r>
            <a:endParaRPr lang="en-US" sz="4400" spc="-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B7A89E-B411-C743-6138-B7D98278D987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5EE250-0B50-3B2F-4984-A9CC31C4F1C6}"/>
              </a:ext>
            </a:extLst>
          </p:cNvPr>
          <p:cNvSpPr txBox="1"/>
          <p:nvPr/>
        </p:nvSpPr>
        <p:spPr>
          <a:xfrm>
            <a:off x="239485" y="345105"/>
            <a:ext cx="8265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Créer </a:t>
            </a:r>
            <a:r>
              <a:rPr lang="fr-FR" sz="4000" b="1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Template Papyrus</a:t>
            </a:r>
            <a:endParaRPr lang="fr-FR" sz="4000" b="1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50E476-D0E3-343C-F8E7-E4125EC822D8}"/>
              </a:ext>
            </a:extLst>
          </p:cNvPr>
          <p:cNvSpPr txBox="1"/>
          <p:nvPr/>
        </p:nvSpPr>
        <p:spPr>
          <a:xfrm>
            <a:off x="230321" y="364427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Insérer des bandes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69B0FA-1D87-DCAB-9CF4-343343DAC8D5}"/>
              </a:ext>
            </a:extLst>
          </p:cNvPr>
          <p:cNvSpPr txBox="1"/>
          <p:nvPr/>
        </p:nvSpPr>
        <p:spPr>
          <a:xfrm>
            <a:off x="238530" y="2191025"/>
            <a:ext cx="82658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Tableau des propriétés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Nommer le template </a:t>
            </a:r>
            <a:r>
              <a:rPr lang="fr-FR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WUP_Nom_Prenom.atmp</a:t>
            </a:r>
            <a:endParaRPr lang="fr-FR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Définir les marges à 75 dixièmes de </a:t>
            </a:r>
            <a:r>
              <a:rPr lang="fr-FR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milimètre</a:t>
            </a:r>
            <a:endParaRPr lang="fr-FR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Définir la typographie Open Sans sur tout le document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2AF5E0-26E0-0E32-7F00-501FB326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AF7A13-EF21-A146-6C21-B98EF383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26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66D794-E102-E14C-B32A-B1DC9FA900C2}"/>
              </a:ext>
            </a:extLst>
          </p:cNvPr>
          <p:cNvSpPr txBox="1"/>
          <p:nvPr/>
        </p:nvSpPr>
        <p:spPr>
          <a:xfrm>
            <a:off x="8759367" y="3547344"/>
            <a:ext cx="3449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CO-WUP-N1-06 | </a:t>
            </a:r>
            <a:r>
              <a:rPr lang="fr-FR" sz="1600" dirty="0">
                <a:solidFill>
                  <a:schemeClr val="bg1"/>
                </a:solidFill>
              </a:rPr>
              <a:t>Éditeur de Mise en Page</a:t>
            </a:r>
          </a:p>
        </p:txBody>
      </p:sp>
      <p:pic>
        <p:nvPicPr>
          <p:cNvPr id="15" name="Image 14" descr="Une image contenant capture d’écran, Caractère coloré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698F55E0-16AC-D239-D40C-BBADDFD27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258" y="4368486"/>
            <a:ext cx="1402943" cy="140294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0885157-723D-1B6D-6A75-07249A3C7327}"/>
              </a:ext>
            </a:extLst>
          </p:cNvPr>
          <p:cNvSpPr txBox="1"/>
          <p:nvPr/>
        </p:nvSpPr>
        <p:spPr>
          <a:xfrm>
            <a:off x="246741" y="1494063"/>
            <a:ext cx="8152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Appliquer une mise en forme globale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3DEFEBE-C3E4-AACF-714D-9FE542B25184}"/>
              </a:ext>
            </a:extLst>
          </p:cNvPr>
          <p:cNvSpPr txBox="1"/>
          <p:nvPr/>
        </p:nvSpPr>
        <p:spPr>
          <a:xfrm>
            <a:off x="246741" y="4287545"/>
            <a:ext cx="826588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Concepteur de rapports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Ajouter une Entête de Rapport (</a:t>
            </a:r>
            <a:r>
              <a:rPr lang="fr-FR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ReportHeader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Ajouter une Entête de Page (</a:t>
            </a:r>
            <a:r>
              <a:rPr lang="fr-FR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PageHeader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Ajouter un Pied de Page (</a:t>
            </a:r>
            <a:r>
              <a:rPr lang="fr-FR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PageFooter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Ajouter un Pied de Rapport (</a:t>
            </a:r>
            <a:r>
              <a:rPr lang="fr-FR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ReportFooter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B9A3B1-2A6E-BB70-AC9C-1750254F527E}"/>
              </a:ext>
            </a:extLst>
          </p:cNvPr>
          <p:cNvSpPr txBox="1"/>
          <p:nvPr/>
        </p:nvSpPr>
        <p:spPr>
          <a:xfrm>
            <a:off x="8779371" y="152039"/>
            <a:ext cx="33627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Travaux Pratiques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18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804C8-D90A-1ABF-D649-F1BB84E48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505D2C8-26BA-523F-AD19-F65AA39E3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</a:t>
            </a:r>
            <a:b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Papyrus</a:t>
            </a:r>
          </a:p>
          <a:p>
            <a:pPr algn="ctr"/>
            <a:endParaRPr lang="en-US" sz="4400" spc="-254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spc="-254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DC8AD7-8A1D-1E58-F7FB-78388C97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ATOO NEXT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CA3ECD-56DD-34AE-13EA-475560DB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27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4F2685-71BD-8DC6-8CEE-4552A16D743B}"/>
              </a:ext>
            </a:extLst>
          </p:cNvPr>
          <p:cNvSpPr txBox="1"/>
          <p:nvPr/>
        </p:nvSpPr>
        <p:spPr>
          <a:xfrm>
            <a:off x="0" y="3541421"/>
            <a:ext cx="3288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CO-WUP-N1-06 | </a:t>
            </a:r>
            <a:r>
              <a:rPr lang="fr-FR" dirty="0"/>
              <a:t>Éditeur de Mise en Page</a:t>
            </a:r>
          </a:p>
        </p:txBody>
      </p:sp>
      <p:pic>
        <p:nvPicPr>
          <p:cNvPr id="2" name="Image 1" descr="Une image contenant capture d’écran, Caractère coloré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096B59B4-CED8-B316-0BCA-DBBD7534F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8" y="4402353"/>
            <a:ext cx="1402943" cy="140294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E1D7228-8916-8158-DDCF-4CD9AC5065D4}"/>
              </a:ext>
            </a:extLst>
          </p:cNvPr>
          <p:cNvSpPr txBox="1"/>
          <p:nvPr/>
        </p:nvSpPr>
        <p:spPr>
          <a:xfrm>
            <a:off x="3633334" y="239669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Insérer des éléments suivants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C58EA1-74B9-A480-AF1E-E4CE017FAC17}"/>
              </a:ext>
            </a:extLst>
          </p:cNvPr>
          <p:cNvSpPr txBox="1"/>
          <p:nvPr/>
        </p:nvSpPr>
        <p:spPr>
          <a:xfrm>
            <a:off x="3633334" y="1154274"/>
            <a:ext cx="8265885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l’Entête de Rapport (</a:t>
            </a:r>
            <a:r>
              <a:rPr lang="fr-FR" sz="21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ReportHeader</a:t>
            </a:r>
            <a:r>
              <a:rPr lang="fr-FR" sz="2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+ Nom + adresse (avec tel, email et site web) de la Société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du document, Numéro, Date et Référence du document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Informations liées au client (N°, intitulé, adresse (avec tel, email), Identifiant TVA  </a:t>
            </a:r>
            <a:r>
              <a:rPr lang="fr-FR" sz="2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intracom</a:t>
            </a:r>
            <a:r>
              <a:rPr lang="fr-FR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fr-FR" sz="2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l’Entête de Page (</a:t>
            </a:r>
            <a:r>
              <a:rPr lang="fr-FR" sz="21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PageHeader</a:t>
            </a:r>
            <a:r>
              <a:rPr lang="fr-FR" sz="2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 de la Société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du document et Numéro de document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Entête de colonnes (Référence, Désignation, Quantité, Prix unitaire HT, Remise, TVA, Montant TTC) – de type texte</a:t>
            </a:r>
          </a:p>
          <a:p>
            <a:pPr marL="285750" indent="-285750">
              <a:buFontTx/>
              <a:buChar char="-"/>
            </a:pPr>
            <a:endParaRPr lang="fr-FR" sz="2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le Détail (Details)</a:t>
            </a:r>
          </a:p>
          <a:p>
            <a:r>
              <a:rPr lang="fr-FR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Les valeurs pour les colonnes (Référence, Désignation, Quantité, Prix unitaire HT, Remise, TVA, Montant TTC)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A49B0C-1F8A-D589-1316-DD499F902287}"/>
              </a:ext>
            </a:extLst>
          </p:cNvPr>
          <p:cNvSpPr txBox="1"/>
          <p:nvPr/>
        </p:nvSpPr>
        <p:spPr>
          <a:xfrm>
            <a:off x="-37050" y="200167"/>
            <a:ext cx="33627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29B866"/>
                </a:solidFill>
              </a:rPr>
              <a:t>Travaux Pratiques</a:t>
            </a:r>
            <a:endParaRPr lang="fr-FR" sz="2800" dirty="0">
              <a:solidFill>
                <a:srgbClr val="29B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38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4B3FB-19D8-2DA4-9061-592930E51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80914592-BD1E-2065-7A6D-527E396912AD}"/>
              </a:ext>
            </a:extLst>
          </p:cNvPr>
          <p:cNvSpPr txBox="1"/>
          <p:nvPr/>
        </p:nvSpPr>
        <p:spPr>
          <a:xfrm>
            <a:off x="8673046" y="1741208"/>
            <a:ext cx="344905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spc="-25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</a:t>
            </a:r>
            <a:br>
              <a:rPr lang="en-US" sz="4400" spc="-25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spc="-25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Papyrus</a:t>
            </a:r>
            <a:endParaRPr lang="en-US" sz="4400" spc="-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1AB5F5-2276-9F96-E1C5-EE7C1383E6EC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5DD9DE-61BA-248B-FAF1-E329605F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7DB006-EAB9-360C-8503-FCE44FC8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28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95AE3FA-E684-6041-0401-691ACAD6EC3D}"/>
              </a:ext>
            </a:extLst>
          </p:cNvPr>
          <p:cNvSpPr txBox="1"/>
          <p:nvPr/>
        </p:nvSpPr>
        <p:spPr>
          <a:xfrm>
            <a:off x="8759367" y="3547344"/>
            <a:ext cx="3449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CO-WUP-N1-06 | </a:t>
            </a:r>
            <a:r>
              <a:rPr lang="fr-FR" sz="1600" dirty="0">
                <a:solidFill>
                  <a:schemeClr val="bg1"/>
                </a:solidFill>
              </a:rPr>
              <a:t>Éditeur de Mise en Page</a:t>
            </a:r>
          </a:p>
        </p:txBody>
      </p:sp>
      <p:pic>
        <p:nvPicPr>
          <p:cNvPr id="15" name="Image 14" descr="Une image contenant capture d’écran, Caractère coloré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F2F0D2F1-6BBF-207C-A322-0198E8AD4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258" y="4368486"/>
            <a:ext cx="1402943" cy="140294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614E8AD-3BC4-449D-8569-7F268D7332E9}"/>
              </a:ext>
            </a:extLst>
          </p:cNvPr>
          <p:cNvSpPr txBox="1"/>
          <p:nvPr/>
        </p:nvSpPr>
        <p:spPr>
          <a:xfrm>
            <a:off x="295377" y="465565"/>
            <a:ext cx="8152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Insérer des éléments suivants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5AC38E-88AB-D213-E262-9E9CEBD7598F}"/>
              </a:ext>
            </a:extLst>
          </p:cNvPr>
          <p:cNvSpPr txBox="1"/>
          <p:nvPr/>
        </p:nvSpPr>
        <p:spPr>
          <a:xfrm>
            <a:off x="8779371" y="152039"/>
            <a:ext cx="33627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Travaux Pratiques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15D587-04ED-6BB2-1C76-5DE125DAC6E1}"/>
              </a:ext>
            </a:extLst>
          </p:cNvPr>
          <p:cNvSpPr txBox="1"/>
          <p:nvPr/>
        </p:nvSpPr>
        <p:spPr>
          <a:xfrm>
            <a:off x="344715" y="1275933"/>
            <a:ext cx="8265885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le Pied de Rapport (</a:t>
            </a:r>
            <a:r>
              <a:rPr lang="fr-FR" sz="2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ReportFooter</a:t>
            </a:r>
            <a:r>
              <a:rPr lang="fr-FR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fr-F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Ajouter un tableau de 4 colonnes:</a:t>
            </a:r>
          </a:p>
          <a:p>
            <a:endParaRPr lang="fr-FR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Ajouter un tableau de 3 colonnes:</a:t>
            </a:r>
          </a:p>
          <a:p>
            <a:endParaRPr lang="fr-FR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Ajouter les conditions de règlement:</a:t>
            </a:r>
          </a:p>
          <a:p>
            <a:endParaRPr lang="fr-FR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le Pied de Page (</a:t>
            </a:r>
            <a:r>
              <a:rPr lang="fr-FR" sz="2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PageFooter</a:t>
            </a:r>
            <a:r>
              <a:rPr lang="fr-FR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 + adresse de la Société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du document, Numéro, Date du document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3F14625-10FE-8B16-DE24-C96DEE13C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50" y="4586163"/>
            <a:ext cx="7803371" cy="51065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6A3DE2D-7E58-B9F4-E5C8-EED600A4D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0" y="2058324"/>
            <a:ext cx="4476512" cy="82419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655612E-BAED-39FB-808A-B2DAA5FBC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50" y="3334836"/>
            <a:ext cx="4184682" cy="8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87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1E1E8-749D-52BF-104D-E926724FF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5672E4CF-6E57-44C1-46B8-AF0B4C0B9B3C}"/>
              </a:ext>
            </a:extLst>
          </p:cNvPr>
          <p:cNvSpPr txBox="1"/>
          <p:nvPr/>
        </p:nvSpPr>
        <p:spPr>
          <a:xfrm>
            <a:off x="8742947" y="2850207"/>
            <a:ext cx="3449053" cy="757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3600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77CAB9-8F88-0309-7732-4882C0E46866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3563B0-382C-F7CF-9D43-7E052B9B5BF8}"/>
              </a:ext>
            </a:extLst>
          </p:cNvPr>
          <p:cNvSpPr txBox="1"/>
          <p:nvPr/>
        </p:nvSpPr>
        <p:spPr>
          <a:xfrm>
            <a:off x="239485" y="345105"/>
            <a:ext cx="85034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Savoir réagir en cas de problème avec Wise Up Papyrus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EEE225-E18F-9B88-C22D-97877F62E523}"/>
              </a:ext>
            </a:extLst>
          </p:cNvPr>
          <p:cNvSpPr txBox="1"/>
          <p:nvPr/>
        </p:nvSpPr>
        <p:spPr>
          <a:xfrm>
            <a:off x="239485" y="173471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vérifications à effectuer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936C38-E2BC-2A1E-B007-5CEA87CA0F47}"/>
              </a:ext>
            </a:extLst>
          </p:cNvPr>
          <p:cNvSpPr txBox="1"/>
          <p:nvPr/>
        </p:nvSpPr>
        <p:spPr>
          <a:xfrm>
            <a:off x="246741" y="2393182"/>
            <a:ext cx="826588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Vérifiez les logs de l’application dans le dossier de Logs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C:\ProgramData\Atoo Next\Papyrus\Logs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S’il y a des erreurs un fichier nommé Papyrus_20XX-XX-XX_Error.txt contient l’ensemble des synchronisations en erreur (Fail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SalesDocument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CreatePDFFilename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Export folder path is empty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problème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chemin dans 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paramétrage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l’application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CreateDocumentReport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Papyrus FTP template not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defined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Type ='Facture comptabilisée’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indique que le modèle n’est pas défini pour la fonctionnalité FTP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FTP -&gt;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UploadFile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Hôte inconnu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indique un problème de paramétrage du serveur FTP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0103D-9B72-9883-CA0C-C4D4E814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DC3B69-8509-8A7C-35DF-C21D48D2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20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F837C9-A07C-8B9E-19BA-563F5C3C57B8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C4DFAAB-3B8A-5DB3-54B8-7D12572C11FD}"/>
              </a:ext>
            </a:extLst>
          </p:cNvPr>
          <p:cNvSpPr txBox="1"/>
          <p:nvPr/>
        </p:nvSpPr>
        <p:spPr>
          <a:xfrm>
            <a:off x="0" y="3038893"/>
            <a:ext cx="3449053" cy="791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Sommaire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FCFD77-7F1E-A8BE-C4E0-241AA7FCE25F}"/>
              </a:ext>
            </a:extLst>
          </p:cNvPr>
          <p:cNvSpPr txBox="1"/>
          <p:nvPr/>
        </p:nvSpPr>
        <p:spPr>
          <a:xfrm>
            <a:off x="3449053" y="552161"/>
            <a:ext cx="8742946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3" rtlCol="0">
            <a:spAutoFit/>
          </a:bodyPr>
          <a:lstStyle/>
          <a:p>
            <a:pPr algn="ctr"/>
            <a:r>
              <a:rPr lang="fr-FR" sz="2000" dirty="0"/>
              <a:t>FORMATION</a:t>
            </a:r>
            <a:r>
              <a:rPr lang="fr-FR" sz="2000" b="1" dirty="0"/>
              <a:t> </a:t>
            </a:r>
            <a:r>
              <a:rPr lang="fr-FR" sz="2000" dirty="0"/>
              <a:t>INITILAE</a:t>
            </a:r>
            <a:br>
              <a:rPr lang="fr-FR" sz="2000" b="1" dirty="0"/>
            </a:br>
            <a:r>
              <a:rPr lang="fr-FR" sz="2000" b="1" dirty="0"/>
              <a:t>WISE UP PAPYRUS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Introduction</a:t>
            </a:r>
            <a:r>
              <a:rPr lang="fr-FR" dirty="0"/>
              <a:t> : La formation initiale Wise Up Papyrus vous apprendra à gérer vos impressions, exports et envois de documents Sage en situation réelle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Installation</a:t>
            </a:r>
            <a:r>
              <a:rPr lang="fr-FR" dirty="0"/>
              <a:t> : Instructions pour installer Wise Up Papyrus, y compris le téléchargement, l'installation et l'activation de la licence </a:t>
            </a:r>
          </a:p>
          <a:p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Connexion à Sage 100</a:t>
            </a:r>
            <a:r>
              <a:rPr lang="fr-FR" dirty="0"/>
              <a:t> : Étapes pour connecter Wise Up Papyrus à la base Sage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Filtrer et Trier</a:t>
            </a:r>
            <a:r>
              <a:rPr lang="fr-FR" dirty="0"/>
              <a:t> : Utilisation des filtres et tris dans Wise Up Papyrus pour gérer les données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Export PDF</a:t>
            </a:r>
            <a:r>
              <a:rPr lang="fr-FR" dirty="0"/>
              <a:t> : Procédure pour exporter des documents en PDF avec Wise Up Papyrus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Publipostage Email</a:t>
            </a:r>
            <a:r>
              <a:rPr lang="fr-FR" dirty="0"/>
              <a:t> : Instructions pour envoyer des emails groupés personnalisés avec Wise Up Papyrus 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Automatisation</a:t>
            </a:r>
            <a:r>
              <a:rPr lang="fr-FR" dirty="0"/>
              <a:t> : Automatisation des fonctionnalités de Wise Up Papyrus à l'aide du Planificateur de tâches de Windows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Export HTTP</a:t>
            </a:r>
            <a:r>
              <a:rPr lang="fr-FR" dirty="0"/>
              <a:t> : Exportation des documents vers l'espace client de la boutique web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Debug</a:t>
            </a:r>
            <a:r>
              <a:rPr lang="fr-FR" dirty="0"/>
              <a:t> : Savoir réagir en cas de problème.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998AD9-7EAC-4089-52F5-8611A35E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ATOO NEXT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BDCDBF-68CD-BC2A-594D-82CEC391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487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2758F-FA30-E04D-1224-01B5AFBA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4BCD159-0A43-656D-1AA6-623D001984C0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1D92DF-4366-4418-197C-FB5542315537}"/>
              </a:ext>
            </a:extLst>
          </p:cNvPr>
          <p:cNvSpPr txBox="1"/>
          <p:nvPr/>
        </p:nvSpPr>
        <p:spPr>
          <a:xfrm>
            <a:off x="647700" y="1722023"/>
            <a:ext cx="11201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Solutionnez les problèmes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Wise Up Papyrus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033C9B-C43B-2475-B63B-6978DCE35F8B}"/>
              </a:ext>
            </a:extLst>
          </p:cNvPr>
          <p:cNvSpPr txBox="1"/>
          <p:nvPr/>
        </p:nvSpPr>
        <p:spPr>
          <a:xfrm>
            <a:off x="647700" y="3399333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Analysez les erreurs d’export depuis les logs de l’application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38EFE52-0FBE-A9CC-B302-85E19F64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8C6D61A-56A1-4AE7-2E09-ADB91E4B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30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A25AE0-ECAF-D52E-5BEC-9AC1587391CB}"/>
              </a:ext>
            </a:extLst>
          </p:cNvPr>
          <p:cNvSpPr txBox="1"/>
          <p:nvPr/>
        </p:nvSpPr>
        <p:spPr>
          <a:xfrm>
            <a:off x="647700" y="4707312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Régler les différents problèmes afin qu’il n’y ait plus d’erreur dans les logs.</a:t>
            </a:r>
          </a:p>
        </p:txBody>
      </p:sp>
    </p:spTree>
    <p:extLst>
      <p:ext uri="{BB962C8B-B14F-4D97-AF65-F5344CB8AC3E}">
        <p14:creationId xmlns:p14="http://schemas.microsoft.com/office/powerpoint/2010/main" val="2284303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FAA5E-8F1F-9A47-5582-D471A4148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9A4DE-EA42-3BF6-A140-B8664C7E21A8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F71B2DA-2D15-3183-0D77-B9AFF37F915B}"/>
              </a:ext>
            </a:extLst>
          </p:cNvPr>
          <p:cNvSpPr txBox="1"/>
          <p:nvPr/>
        </p:nvSpPr>
        <p:spPr>
          <a:xfrm>
            <a:off x="0" y="3038893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B7987A-E6C7-EBE1-D4EE-4F30C2B19464}"/>
              </a:ext>
            </a:extLst>
          </p:cNvPr>
          <p:cNvSpPr txBox="1"/>
          <p:nvPr/>
        </p:nvSpPr>
        <p:spPr>
          <a:xfrm>
            <a:off x="3661664" y="688431"/>
            <a:ext cx="8534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Régler les problèmes dans Wise Up Papyrus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89B790-32B1-F956-B673-8D4833A3654F}"/>
              </a:ext>
            </a:extLst>
          </p:cNvPr>
          <p:cNvSpPr txBox="1"/>
          <p:nvPr/>
        </p:nvSpPr>
        <p:spPr>
          <a:xfrm>
            <a:off x="3661664" y="2707039"/>
            <a:ext cx="83892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“Votre client web vous informe qu’il n’a pas ces factures sur son espace client de la boutique.”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DE0A29-7551-752D-26A5-B74CD48C73AC}"/>
              </a:ext>
            </a:extLst>
          </p:cNvPr>
          <p:cNvSpPr txBox="1"/>
          <p:nvPr/>
        </p:nvSpPr>
        <p:spPr>
          <a:xfrm>
            <a:off x="4038600" y="3851519"/>
            <a:ext cx="1955800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C3F525-546C-B1AB-AAF8-D31FB2418E3B}"/>
              </a:ext>
            </a:extLst>
          </p:cNvPr>
          <p:cNvSpPr txBox="1"/>
          <p:nvPr/>
        </p:nvSpPr>
        <p:spPr>
          <a:xfrm>
            <a:off x="4428850" y="4855018"/>
            <a:ext cx="7074567" cy="1384995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Résoudre le problème pour que le client web puisse télécharger ces factures depuis le site web.</a:t>
            </a:r>
            <a:endParaRPr lang="fr-FR" sz="2800" i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CA1E5F-0566-AF67-859B-8AAA3C0D3E86}"/>
              </a:ext>
            </a:extLst>
          </p:cNvPr>
          <p:cNvSpPr txBox="1"/>
          <p:nvPr/>
        </p:nvSpPr>
        <p:spPr>
          <a:xfrm rot="16200000">
            <a:off x="3621659" y="5362848"/>
            <a:ext cx="1298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A4B4F11-5C5A-4C18-628C-E9D086D3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ATOO NEXT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33C36F1-270E-2365-C4DC-8CD3E4E7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24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F5AC9-7041-68EB-CF7C-0DD72E650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0AA45AC-40D1-2E8C-A1B0-D83B6CB13A91}"/>
              </a:ext>
            </a:extLst>
          </p:cNvPr>
          <p:cNvSpPr txBox="1"/>
          <p:nvPr/>
        </p:nvSpPr>
        <p:spPr>
          <a:xfrm>
            <a:off x="8742947" y="2850207"/>
            <a:ext cx="3449053" cy="791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05B585-C2D2-445A-5CE0-633E733D1CEC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1B8A77-B267-32F8-4A92-97883FFA0515}"/>
              </a:ext>
            </a:extLst>
          </p:cNvPr>
          <p:cNvSpPr txBox="1"/>
          <p:nvPr/>
        </p:nvSpPr>
        <p:spPr>
          <a:xfrm>
            <a:off x="239485" y="345105"/>
            <a:ext cx="8265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Installer Wise Up Papyrus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9799A7-A9F9-DC64-204C-F77DB12F1F78}"/>
              </a:ext>
            </a:extLst>
          </p:cNvPr>
          <p:cNvSpPr txBox="1"/>
          <p:nvPr/>
        </p:nvSpPr>
        <p:spPr>
          <a:xfrm>
            <a:off x="239485" y="1105708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étapes à suivre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7D69E5-F8DF-E8E3-39AE-135A61FBD406}"/>
              </a:ext>
            </a:extLst>
          </p:cNvPr>
          <p:cNvSpPr txBox="1"/>
          <p:nvPr/>
        </p:nvSpPr>
        <p:spPr>
          <a:xfrm>
            <a:off x="239485" y="1765862"/>
            <a:ext cx="82658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Téléchargement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connecter à Espace Clients Atoo Next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Télécharger le programme via la section Téléchargements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Sélectionner la version Sage Objets Métiers utilisée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Installation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Lancer le fichier téléchargé et suivre l’assistant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Deux dossiers créés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C:\Program Files (x86)\Atoo Next\Wise Up Papyrus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Fichiers de l’application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C:\ProgramData\Atoo Next\Wise Up Papyrus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Logs, templates, fichier de configuration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Activation de la licence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Entrer identifiant + numéro de licence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Cliquer sur Appliquer puis Valider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52F50-EF1C-30CC-1386-81E5D33E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896637-782D-D135-5BE9-9E745865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4</a:t>
            </a:fld>
            <a:endParaRPr lang="fr-FR" dirty="0"/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962091AB-A99C-6976-2550-D57355DA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202" y="4768276"/>
            <a:ext cx="2402541" cy="11726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C6A2604-6C7B-ABBD-B5EA-AD828863DF3D}"/>
              </a:ext>
            </a:extLst>
          </p:cNvPr>
          <p:cNvSpPr txBox="1"/>
          <p:nvPr/>
        </p:nvSpPr>
        <p:spPr>
          <a:xfrm>
            <a:off x="8742946" y="3752645"/>
            <a:ext cx="34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CO-WUP-N1-02</a:t>
            </a:r>
            <a:r>
              <a:rPr lang="en-US" dirty="0">
                <a:solidFill>
                  <a:schemeClr val="bg1"/>
                </a:solidFill>
              </a:rPr>
              <a:t> Installer et Connecter Wise Up Papyrus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2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485B0-D6B9-2EC1-FF93-77AB22468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E4D037-3204-5C5F-63C0-5325B04E238A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2-1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91C919-B78E-9A37-C483-F4C403ED718A}"/>
              </a:ext>
            </a:extLst>
          </p:cNvPr>
          <p:cNvSpPr txBox="1"/>
          <p:nvPr/>
        </p:nvSpPr>
        <p:spPr>
          <a:xfrm>
            <a:off x="647700" y="1150204"/>
            <a:ext cx="11201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Téléchargez et Installez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 Papyrus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257FEA-C0A6-807B-201A-2C1547AFE31F}"/>
              </a:ext>
            </a:extLst>
          </p:cNvPr>
          <p:cNvSpPr txBox="1"/>
          <p:nvPr/>
        </p:nvSpPr>
        <p:spPr>
          <a:xfrm>
            <a:off x="647700" y="3058275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Vérifiez la version des Objets Métiers Sage du poste.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A3969C-D37C-DA21-E1A7-32BF246BCA6F}"/>
              </a:ext>
            </a:extLst>
          </p:cNvPr>
          <p:cNvSpPr txBox="1"/>
          <p:nvPr/>
        </p:nvSpPr>
        <p:spPr>
          <a:xfrm>
            <a:off x="647700" y="5150868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Trouver où sont créés les 2 dossiers Atoo Next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2B53FC-E34F-FB9B-E372-DD79E6948447}"/>
              </a:ext>
            </a:extLst>
          </p:cNvPr>
          <p:cNvSpPr txBox="1"/>
          <p:nvPr/>
        </p:nvSpPr>
        <p:spPr>
          <a:xfrm>
            <a:off x="647700" y="4104571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Installez l’application et identifiez l’icone de lancement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F4787E3-65C3-E8E5-BBBB-B3FE1E8F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5E069B2A-FE1D-9AC0-3B8B-D24EC9FB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13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297B3-DC9E-1D0D-ED9D-AA6D79E77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9FF33-E63C-BCC5-D986-6D47ECCFED0B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4CD3A1D-6F7A-FD8F-CF4C-AEAE4D382AC1}"/>
              </a:ext>
            </a:extLst>
          </p:cNvPr>
          <p:cNvSpPr txBox="1"/>
          <p:nvPr/>
        </p:nvSpPr>
        <p:spPr>
          <a:xfrm>
            <a:off x="0" y="3038893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B0AD4E-0EFD-8A6D-9383-211321D1A7AA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Installer Wise Up Papyrus sur votre poste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E2A738-5DB3-2BAF-8509-43E7F5D26D55}"/>
              </a:ext>
            </a:extLst>
          </p:cNvPr>
          <p:cNvSpPr txBox="1"/>
          <p:nvPr/>
        </p:nvSpPr>
        <p:spPr>
          <a:xfrm>
            <a:off x="3657600" y="2246162"/>
            <a:ext cx="81425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“Vous venez d’installer Wise Up Papyrus. Deux dossiers se sont créés automatiquement. L’un contient l’appli, l’autre vos modèles et logs.”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1CF0D0-4E73-5CAF-63B5-5CD9ED3C0AC9}"/>
              </a:ext>
            </a:extLst>
          </p:cNvPr>
          <p:cNvSpPr txBox="1"/>
          <p:nvPr/>
        </p:nvSpPr>
        <p:spPr>
          <a:xfrm>
            <a:off x="4032680" y="3947518"/>
            <a:ext cx="2382634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2-1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668E92-5AA8-08B6-C12F-588859E9AD59}"/>
              </a:ext>
            </a:extLst>
          </p:cNvPr>
          <p:cNvSpPr txBox="1"/>
          <p:nvPr/>
        </p:nvSpPr>
        <p:spPr>
          <a:xfrm>
            <a:off x="4449637" y="5092351"/>
            <a:ext cx="7074567" cy="107721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Quel dossier faut-il sauvegarder absolument avant migration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4345F0-BC4D-7DC1-F364-8D67914CBD27}"/>
              </a:ext>
            </a:extLst>
          </p:cNvPr>
          <p:cNvSpPr txBox="1"/>
          <p:nvPr/>
        </p:nvSpPr>
        <p:spPr>
          <a:xfrm rot="16200000">
            <a:off x="3734492" y="5477070"/>
            <a:ext cx="1077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449BCAE-6852-251A-FAD0-E7013C73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10813ED5-BD87-79E8-FC67-6EDF5AF8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51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D442C-CEB9-32A6-A338-79838E5A4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D7A87522-7804-1C6B-1654-280E75FAF780}"/>
              </a:ext>
            </a:extLst>
          </p:cNvPr>
          <p:cNvSpPr txBox="1"/>
          <p:nvPr/>
        </p:nvSpPr>
        <p:spPr>
          <a:xfrm>
            <a:off x="8742947" y="2079601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Connexion</a:t>
            </a: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Sage100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0BB78-6C6A-193D-2A9F-723D0D3B7B0A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4C90A0-A993-95CA-CE37-15A0978355BA}"/>
              </a:ext>
            </a:extLst>
          </p:cNvPr>
          <p:cNvSpPr txBox="1"/>
          <p:nvPr/>
        </p:nvSpPr>
        <p:spPr>
          <a:xfrm>
            <a:off x="239485" y="345105"/>
            <a:ext cx="8265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Connecter Wise Up Papyrus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47E29D-1D77-615E-2666-25B91E8ED5F1}"/>
              </a:ext>
            </a:extLst>
          </p:cNvPr>
          <p:cNvSpPr txBox="1"/>
          <p:nvPr/>
        </p:nvSpPr>
        <p:spPr>
          <a:xfrm>
            <a:off x="239485" y="1105708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étapes à suivre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E6E715-D344-73A9-5C92-AE84DFF40AB6}"/>
              </a:ext>
            </a:extLst>
          </p:cNvPr>
          <p:cNvSpPr txBox="1"/>
          <p:nvPr/>
        </p:nvSpPr>
        <p:spPr>
          <a:xfrm>
            <a:off x="239485" y="1765862"/>
            <a:ext cx="82658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Ouvrir l’application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Ouvrir le fichier Sage de Gestion Commerciale (.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gcm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Connexion à la base Sage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Renseigner l’utilisateur Sage autorisé sur la base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Renseigner le mot de passe de l’utilisateur 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Fermer la connexion à la base Sage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Cliquer sur le menu « Papyrus »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Cliquer sur Fermer le fichier Sage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FF8202-74D4-1D05-5A9B-5E5E11F0E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056" y="4703563"/>
            <a:ext cx="3585029" cy="198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728D3D0-61E1-17D1-8DE5-89A9A43F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D2575BA-DA3D-7B02-5840-C116B692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A53CB931-594D-7CB9-93A9-611DF7EAD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1" y="4952083"/>
            <a:ext cx="2402541" cy="117266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BBD8835-9D88-3870-6732-A97D5A61FDDD}"/>
              </a:ext>
            </a:extLst>
          </p:cNvPr>
          <p:cNvSpPr txBox="1"/>
          <p:nvPr/>
        </p:nvSpPr>
        <p:spPr>
          <a:xfrm>
            <a:off x="8742947" y="3936452"/>
            <a:ext cx="34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CO-WUP-N1-02</a:t>
            </a:r>
            <a:r>
              <a:rPr lang="en-US" dirty="0">
                <a:solidFill>
                  <a:schemeClr val="bg1"/>
                </a:solidFill>
              </a:rPr>
              <a:t> Installer et Connecter Wise Up Papyrus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9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7CE1B-01B7-43BD-4763-93AE6B5E3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61DF38A-623D-A917-F1F5-6A6C02BBC07F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2-2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C7C528-5E37-BCE7-72D6-82AF50041AFD}"/>
              </a:ext>
            </a:extLst>
          </p:cNvPr>
          <p:cNvSpPr txBox="1"/>
          <p:nvPr/>
        </p:nvSpPr>
        <p:spPr>
          <a:xfrm>
            <a:off x="647700" y="1150204"/>
            <a:ext cx="11201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Connecter la base Sage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Wise Up Papyrus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E28555-18E5-6145-8BB8-5C0B7C485850}"/>
              </a:ext>
            </a:extLst>
          </p:cNvPr>
          <p:cNvSpPr txBox="1"/>
          <p:nvPr/>
        </p:nvSpPr>
        <p:spPr>
          <a:xfrm>
            <a:off x="647700" y="2796701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Ouvrir la base Sage.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1E6E1A-C698-A34D-FC0A-82949CB0B6BD}"/>
              </a:ext>
            </a:extLst>
          </p:cNvPr>
          <p:cNvSpPr txBox="1"/>
          <p:nvPr/>
        </p:nvSpPr>
        <p:spPr>
          <a:xfrm>
            <a:off x="647700" y="5150868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 Papyrus lit </a:t>
            </a:r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uniquement</a:t>
            </a: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base Sage.</a:t>
            </a:r>
            <a:b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3200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Aucune modification n’est possible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CDD6D3-832E-7CA4-0662-891823408A3B}"/>
              </a:ext>
            </a:extLst>
          </p:cNvPr>
          <p:cNvSpPr txBox="1"/>
          <p:nvPr/>
        </p:nvSpPr>
        <p:spPr>
          <a:xfrm>
            <a:off x="647700" y="4366145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Afficher les onglets (Ventes, Achats, Articles…).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DE70AC-8E7E-FDA5-CE84-419EBBB98011}"/>
              </a:ext>
            </a:extLst>
          </p:cNvPr>
          <p:cNvSpPr txBox="1"/>
          <p:nvPr/>
        </p:nvSpPr>
        <p:spPr>
          <a:xfrm>
            <a:off x="647700" y="3581423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Appliquer la licence Wise Up Papyrus.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0B9354C-8A54-57CE-B934-2DEAFBE8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F6056F4-B6B4-824B-EDCB-314F12CA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90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D277F-5FBA-1E99-7D51-0DD16CB9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FA10DD-5ED0-A64A-ED56-F15249643A7C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309D958-B71C-FFE9-E785-78A13542AB8C}"/>
              </a:ext>
            </a:extLst>
          </p:cNvPr>
          <p:cNvSpPr txBox="1"/>
          <p:nvPr/>
        </p:nvSpPr>
        <p:spPr>
          <a:xfrm>
            <a:off x="0" y="3038893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27FEE2-2052-E6B8-A00B-74B6B4E7D3AD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Connecter la base Sage dans Wise Up Papyrus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5B8AD3-093F-E77D-845A-8156AD4A9B97}"/>
              </a:ext>
            </a:extLst>
          </p:cNvPr>
          <p:cNvSpPr txBox="1"/>
          <p:nvPr/>
        </p:nvSpPr>
        <p:spPr>
          <a:xfrm>
            <a:off x="3657600" y="2246162"/>
            <a:ext cx="8142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“Votre comptable veut consulter ses documents dans Papyrus.”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A1A1FD-08AD-BA68-DDD3-82A462A96C84}"/>
              </a:ext>
            </a:extLst>
          </p:cNvPr>
          <p:cNvSpPr txBox="1"/>
          <p:nvPr/>
        </p:nvSpPr>
        <p:spPr>
          <a:xfrm>
            <a:off x="4032680" y="3947518"/>
            <a:ext cx="2498749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2-2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0DAED8-1A2D-F247-A756-C39632AD7C6E}"/>
              </a:ext>
            </a:extLst>
          </p:cNvPr>
          <p:cNvSpPr txBox="1"/>
          <p:nvPr/>
        </p:nvSpPr>
        <p:spPr>
          <a:xfrm>
            <a:off x="4355848" y="5107740"/>
            <a:ext cx="7074567" cy="107721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Quels Onglets apparaissent dans l’interface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095658-4255-BB73-C2BD-2072FA93763F}"/>
              </a:ext>
            </a:extLst>
          </p:cNvPr>
          <p:cNvSpPr txBox="1"/>
          <p:nvPr/>
        </p:nvSpPr>
        <p:spPr>
          <a:xfrm rot="16200000">
            <a:off x="3661320" y="5492458"/>
            <a:ext cx="1077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F1A2CEF-B4F7-87A6-A33D-27FCAD53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B104993-57B8-EC5D-DA35-772018ED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97684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WiseUp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 WiseUp" id="{6EF2277E-4E5C-4C34-8287-2872308A3852}" vid="{587AD069-015A-4245-BEE5-072EC00176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WiseUp</Template>
  <TotalTime>2597</TotalTime>
  <Words>2983</Words>
  <Application>Microsoft Office PowerPoint</Application>
  <PresentationFormat>Grand écran</PresentationFormat>
  <Paragraphs>506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Aptos</vt:lpstr>
      <vt:lpstr>Arial</vt:lpstr>
      <vt:lpstr>Open Sans</vt:lpstr>
      <vt:lpstr>Theme WiseUp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CARION</dc:creator>
  <cp:lastModifiedBy>Emilie CARION</cp:lastModifiedBy>
  <cp:revision>146</cp:revision>
  <dcterms:created xsi:type="dcterms:W3CDTF">2025-08-28T12:57:07Z</dcterms:created>
  <dcterms:modified xsi:type="dcterms:W3CDTF">2025-10-10T15:02:38Z</dcterms:modified>
</cp:coreProperties>
</file>