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6" r:id="rId2"/>
    <p:sldId id="288" r:id="rId3"/>
    <p:sldId id="290" r:id="rId4"/>
    <p:sldId id="291" r:id="rId5"/>
    <p:sldId id="287" r:id="rId6"/>
    <p:sldId id="298" r:id="rId7"/>
    <p:sldId id="299" r:id="rId8"/>
    <p:sldId id="297" r:id="rId9"/>
    <p:sldId id="280" r:id="rId10"/>
    <p:sldId id="300" r:id="rId11"/>
    <p:sldId id="301" r:id="rId12"/>
    <p:sldId id="302" r:id="rId13"/>
    <p:sldId id="279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B866"/>
    <a:srgbClr val="FFCDFF"/>
    <a:srgbClr val="FFFFFF"/>
    <a:srgbClr val="FFA7FF"/>
    <a:srgbClr val="800080"/>
    <a:srgbClr val="404040"/>
    <a:srgbClr val="086D87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49" autoAdjust="0"/>
  </p:normalViewPr>
  <p:slideViewPr>
    <p:cSldViewPr snapToGrid="0">
      <p:cViewPr varScale="1">
        <p:scale>
          <a:sx n="121" d="100"/>
          <a:sy n="121" d="100"/>
        </p:scale>
        <p:origin x="1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C95533B-53E8-0FDB-446B-3468ADBC30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AEDE77-1A27-0C0E-1505-7F4FEFE147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E5437-06A0-478C-AA17-E4096AAA470C}" type="datetimeFigureOut">
              <a:rPr lang="fr-FR" smtClean="0"/>
              <a:t>26/06/2024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2598FE-B223-D080-5CA6-2A1F825CC0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CB0F40-2D3E-4FFA-0053-8E9E106880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5A71E-026E-4CA9-888A-F2B90886E34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6432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5187F-83C8-45E6-9058-3C8B712E4425}" type="datetimeFigureOut">
              <a:rPr lang="fr-FR" smtClean="0"/>
              <a:t>26/06/2024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0E9F2-830B-4F77-B384-5F94231B12F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657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33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894F0FD-8FB9-C97B-2EE4-2224C392B81B}"/>
              </a:ext>
            </a:extLst>
          </p:cNvPr>
          <p:cNvSpPr/>
          <p:nvPr userDrawn="1"/>
        </p:nvSpPr>
        <p:spPr>
          <a:xfrm>
            <a:off x="0" y="0"/>
            <a:ext cx="12192000" cy="726393"/>
          </a:xfrm>
          <a:prstGeom prst="rect">
            <a:avLst/>
          </a:prstGeom>
          <a:solidFill>
            <a:srgbClr val="29B8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66AC00-8E17-A35E-CB3E-60BCDA73114C}"/>
              </a:ext>
            </a:extLst>
          </p:cNvPr>
          <p:cNvSpPr/>
          <p:nvPr userDrawn="1"/>
        </p:nvSpPr>
        <p:spPr>
          <a:xfrm>
            <a:off x="0" y="6494644"/>
            <a:ext cx="12192000" cy="384256"/>
          </a:xfrm>
          <a:prstGeom prst="rect">
            <a:avLst/>
          </a:prstGeom>
          <a:solidFill>
            <a:srgbClr val="29B8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DDAC7A7-EDF3-1B2F-9429-FD09778C935D}"/>
              </a:ext>
            </a:extLst>
          </p:cNvPr>
          <p:cNvSpPr txBox="1"/>
          <p:nvPr userDrawn="1"/>
        </p:nvSpPr>
        <p:spPr>
          <a:xfrm>
            <a:off x="2095500" y="6169039"/>
            <a:ext cx="476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alpha val="80000"/>
                  </a:schemeClr>
                </a:solidFill>
              </a:rPr>
              <a:t>SAGESSE Convention Annuelle</a:t>
            </a:r>
          </a:p>
        </p:txBody>
      </p:sp>
      <p:pic>
        <p:nvPicPr>
          <p:cNvPr id="23" name="Image 22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3A10CC91-AC62-F33D-1742-EC1E70A244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53"/>
          <a:stretch/>
        </p:blipFill>
        <p:spPr>
          <a:xfrm>
            <a:off x="10182669" y="129335"/>
            <a:ext cx="1871529" cy="467722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177E26E9-925F-D3CD-EC2E-9A2D082A2CD1}"/>
              </a:ext>
            </a:extLst>
          </p:cNvPr>
          <p:cNvSpPr txBox="1"/>
          <p:nvPr userDrawn="1"/>
        </p:nvSpPr>
        <p:spPr>
          <a:xfrm>
            <a:off x="9296400" y="6510966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chemeClr val="bg1">
                    <a:alpha val="80000"/>
                  </a:schemeClr>
                </a:solidFill>
              </a:rPr>
              <a:t>Webinaire 27/06/2024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4C0BEDA-1ED3-4809-0A52-19319406BC59}"/>
              </a:ext>
            </a:extLst>
          </p:cNvPr>
          <p:cNvSpPr txBox="1"/>
          <p:nvPr userDrawn="1"/>
        </p:nvSpPr>
        <p:spPr>
          <a:xfrm>
            <a:off x="104774" y="6488668"/>
            <a:ext cx="580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chemeClr val="bg1">
                    <a:alpha val="80000"/>
                  </a:schemeClr>
                </a:solidFill>
              </a:rPr>
              <a:t>Sagesse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CCFFD96-D3AB-8390-320B-BEA5F88BF6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66415" y="5060898"/>
            <a:ext cx="1425585" cy="142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4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42.sv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10" Type="http://schemas.openxmlformats.org/officeDocument/2006/relationships/image" Target="../media/image63.jpeg"/><Relationship Id="rId4" Type="http://schemas.openxmlformats.org/officeDocument/2006/relationships/image" Target="../media/image57.png"/><Relationship Id="rId9" Type="http://schemas.openxmlformats.org/officeDocument/2006/relationships/image" Target="../media/image6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>
            <a:extLst>
              <a:ext uri="{FF2B5EF4-FFF2-40B4-BE49-F238E27FC236}">
                <a16:creationId xmlns:a16="http://schemas.microsoft.com/office/drawing/2014/main" id="{ADC51C18-EAEC-F373-2FD2-C205534206FC}"/>
              </a:ext>
            </a:extLst>
          </p:cNvPr>
          <p:cNvSpPr txBox="1">
            <a:spLocks/>
          </p:cNvSpPr>
          <p:nvPr/>
        </p:nvSpPr>
        <p:spPr>
          <a:xfrm>
            <a:off x="1700776" y="2312047"/>
            <a:ext cx="7476691" cy="1166839"/>
          </a:xfrm>
          <a:prstGeom prst="rect">
            <a:avLst/>
          </a:prstGeom>
        </p:spPr>
        <p:txBody>
          <a:bodyPr vert="horz" lIns="0" tIns="0" rIns="0" bIns="0" rtlCol="0" anchor="t">
            <a:normAutofit fontScale="55000" lnSpcReduction="20000"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1500" kern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Webinaire Wise UP Papyrus</a:t>
            </a:r>
          </a:p>
          <a:p>
            <a:pPr algn="ctr"/>
            <a:endParaRPr lang="fr-FR" sz="3200" b="1" dirty="0">
              <a:solidFill>
                <a:srgbClr val="29B8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fr-FR" sz="3200" b="1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Créez les documents à votre image !</a:t>
            </a:r>
          </a:p>
          <a:p>
            <a:pPr algn="ctr"/>
            <a:r>
              <a:rPr lang="fr-FR" sz="2200" dirty="0">
                <a:solidFill>
                  <a:schemeClr val="tx1"/>
                </a:solidFill>
              </a:rPr>
              <a:t>                            Wise Up Papyrus le progiciel d’impression dédié Sage 100</a:t>
            </a:r>
            <a:r>
              <a:rPr lang="fr-FR" sz="3600" dirty="0"/>
              <a:t> Sage 100</a:t>
            </a:r>
            <a:endParaRPr lang="fr-FR" sz="3200" b="1" dirty="0">
              <a:solidFill>
                <a:srgbClr val="29B8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D93F1BF-C5AF-9FA5-A050-2AA1EC305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082" y="3907264"/>
            <a:ext cx="2270040" cy="54690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E02E0E4-C45F-05EA-9992-E7FFB2188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795" y="3907264"/>
            <a:ext cx="1928228" cy="6645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C748A8D-FF52-1ED4-20BB-99470CCE92D4}"/>
              </a:ext>
            </a:extLst>
          </p:cNvPr>
          <p:cNvSpPr txBox="1"/>
          <p:nvPr/>
        </p:nvSpPr>
        <p:spPr>
          <a:xfrm>
            <a:off x="5295673" y="3962533"/>
            <a:ext cx="2868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B95D812-2F14-E25B-FB2D-F4FD58EB5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65" y="1027418"/>
            <a:ext cx="1774567" cy="116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40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A166A0F-90B4-8C28-9BAC-86EB37E2A131}"/>
              </a:ext>
            </a:extLst>
          </p:cNvPr>
          <p:cNvSpPr/>
          <p:nvPr/>
        </p:nvSpPr>
        <p:spPr>
          <a:xfrm>
            <a:off x="995600" y="3429000"/>
            <a:ext cx="2880000" cy="144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C48617-D251-29B5-2AD8-556A95BF47B7}"/>
              </a:ext>
            </a:extLst>
          </p:cNvPr>
          <p:cNvSpPr/>
          <p:nvPr/>
        </p:nvSpPr>
        <p:spPr>
          <a:xfrm>
            <a:off x="7444704" y="3760425"/>
            <a:ext cx="2880000" cy="1080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0257DC-3AF2-08B8-718D-702366301592}"/>
              </a:ext>
            </a:extLst>
          </p:cNvPr>
          <p:cNvSpPr/>
          <p:nvPr/>
        </p:nvSpPr>
        <p:spPr>
          <a:xfrm>
            <a:off x="4220152" y="3040425"/>
            <a:ext cx="2880000" cy="180000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D7AC3A-8654-E232-2E04-B434A252FEA4}"/>
              </a:ext>
            </a:extLst>
          </p:cNvPr>
          <p:cNvSpPr/>
          <p:nvPr/>
        </p:nvSpPr>
        <p:spPr>
          <a:xfrm>
            <a:off x="995600" y="2690336"/>
            <a:ext cx="288000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00B050"/>
                </a:solidFill>
              </a:rPr>
              <a:t>Revendeur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07D36D-2C0E-CF8D-D0FA-AF83F29FC606}"/>
              </a:ext>
            </a:extLst>
          </p:cNvPr>
          <p:cNvSpPr/>
          <p:nvPr/>
        </p:nvSpPr>
        <p:spPr>
          <a:xfrm>
            <a:off x="7363255" y="3031286"/>
            <a:ext cx="3042898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404040"/>
                </a:solidFill>
              </a:rPr>
              <a:t>Apporteur d’affaires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C3A5CC-5838-9B98-7F75-93CAA211984E}"/>
              </a:ext>
            </a:extLst>
          </p:cNvPr>
          <p:cNvSpPr/>
          <p:nvPr/>
        </p:nvSpPr>
        <p:spPr>
          <a:xfrm>
            <a:off x="4220152" y="2301761"/>
            <a:ext cx="288000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800080"/>
                </a:solidFill>
              </a:rPr>
              <a:t>Partenaire</a:t>
            </a:r>
            <a:endParaRPr lang="fr-FR" b="1" dirty="0">
              <a:solidFill>
                <a:srgbClr val="800080"/>
              </a:solidFill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9FEF7348-CA4B-CB0E-EE42-0B76FC835518}"/>
              </a:ext>
            </a:extLst>
          </p:cNvPr>
          <p:cNvSpPr txBox="1"/>
          <p:nvPr/>
        </p:nvSpPr>
        <p:spPr>
          <a:xfrm>
            <a:off x="0" y="1038793"/>
            <a:ext cx="1219199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48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 niveaux de collaboration</a:t>
            </a:r>
            <a:endParaRPr lang="en-US" sz="4800" b="1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Graphique 1" descr="Étoile d'évaluation avec un remplissage uni">
            <a:extLst>
              <a:ext uri="{FF2B5EF4-FFF2-40B4-BE49-F238E27FC236}">
                <a16:creationId xmlns:a16="http://schemas.microsoft.com/office/drawing/2014/main" id="{9A98E95B-C70E-F37B-2536-4B218D9F1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5847" y="3447664"/>
            <a:ext cx="1440000" cy="1440000"/>
          </a:xfrm>
          <a:prstGeom prst="rect">
            <a:avLst/>
          </a:prstGeom>
        </p:spPr>
      </p:pic>
      <p:pic>
        <p:nvPicPr>
          <p:cNvPr id="3" name="Graphique 2" descr="Évaluation 3 étoiles avec un remplissage uni">
            <a:extLst>
              <a:ext uri="{FF2B5EF4-FFF2-40B4-BE49-F238E27FC236}">
                <a16:creationId xmlns:a16="http://schemas.microsoft.com/office/drawing/2014/main" id="{FC245917-B43F-D8D0-7E74-3596B2F22E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0152" y="3183825"/>
            <a:ext cx="1440000" cy="1440000"/>
          </a:xfrm>
          <a:prstGeom prst="rect">
            <a:avLst/>
          </a:prstGeom>
        </p:spPr>
      </p:pic>
      <p:pic>
        <p:nvPicPr>
          <p:cNvPr id="4" name="Graphique 3" descr="Évaluation 1 étoile avec un remplissage uni">
            <a:extLst>
              <a:ext uri="{FF2B5EF4-FFF2-40B4-BE49-F238E27FC236}">
                <a16:creationId xmlns:a16="http://schemas.microsoft.com/office/drawing/2014/main" id="{AFA54878-1307-D2A1-3905-1A6B0E9073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64704" y="3565115"/>
            <a:ext cx="1440000" cy="1440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E783CF5-886C-69D5-3CD6-99F6529FFDA3}"/>
              </a:ext>
            </a:extLst>
          </p:cNvPr>
          <p:cNvSpPr txBox="1"/>
          <p:nvPr/>
        </p:nvSpPr>
        <p:spPr>
          <a:xfrm>
            <a:off x="171450" y="95250"/>
            <a:ext cx="585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1006767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C3A2BC49-78E6-DEF3-EFAA-6EC3E5DB114E}"/>
              </a:ext>
            </a:extLst>
          </p:cNvPr>
          <p:cNvSpPr txBox="1"/>
          <p:nvPr/>
        </p:nvSpPr>
        <p:spPr>
          <a:xfrm>
            <a:off x="533400" y="1038793"/>
            <a:ext cx="762952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8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Le contrat partenaire c’est</a:t>
            </a:r>
            <a:endParaRPr lang="en-US" sz="4800" b="1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44013700-D506-7E71-4EF4-DD735FF3BCBD}"/>
              </a:ext>
            </a:extLst>
          </p:cNvPr>
          <p:cNvSpPr>
            <a:spLocks noChangeAspect="1"/>
          </p:cNvSpPr>
          <p:nvPr/>
        </p:nvSpPr>
        <p:spPr>
          <a:xfrm>
            <a:off x="1647927" y="2104137"/>
            <a:ext cx="1440000" cy="948601"/>
          </a:xfrm>
          <a:custGeom>
            <a:avLst/>
            <a:gdLst/>
            <a:ahLst/>
            <a:cxnLst/>
            <a:rect l="l" t="t" r="r" b="b"/>
            <a:pathLst>
              <a:path w="2361250" h="1555474">
                <a:moveTo>
                  <a:pt x="0" y="0"/>
                </a:moveTo>
                <a:lnTo>
                  <a:pt x="2361250" y="0"/>
                </a:lnTo>
                <a:lnTo>
                  <a:pt x="2361250" y="1555474"/>
                </a:lnTo>
                <a:lnTo>
                  <a:pt x="0" y="1555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14A31632-55E9-EF06-3553-B93C2D892BF3}"/>
              </a:ext>
            </a:extLst>
          </p:cNvPr>
          <p:cNvSpPr>
            <a:spLocks noChangeAspect="1"/>
          </p:cNvSpPr>
          <p:nvPr/>
        </p:nvSpPr>
        <p:spPr>
          <a:xfrm>
            <a:off x="5430383" y="1991857"/>
            <a:ext cx="1080001" cy="1080000"/>
          </a:xfrm>
          <a:custGeom>
            <a:avLst/>
            <a:gdLst/>
            <a:ahLst/>
            <a:cxnLst/>
            <a:rect l="l" t="t" r="r" b="b"/>
            <a:pathLst>
              <a:path w="1854889" h="1854889">
                <a:moveTo>
                  <a:pt x="0" y="0"/>
                </a:moveTo>
                <a:lnTo>
                  <a:pt x="1854889" y="0"/>
                </a:lnTo>
                <a:lnTo>
                  <a:pt x="1854889" y="1854889"/>
                </a:lnTo>
                <a:lnTo>
                  <a:pt x="0" y="18548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E8204EAB-9D40-DCE5-3128-A336B51E8E42}"/>
              </a:ext>
            </a:extLst>
          </p:cNvPr>
          <p:cNvSpPr>
            <a:spLocks noChangeAspect="1"/>
          </p:cNvSpPr>
          <p:nvPr/>
        </p:nvSpPr>
        <p:spPr>
          <a:xfrm>
            <a:off x="9466902" y="1900738"/>
            <a:ext cx="986400" cy="1152000"/>
          </a:xfrm>
          <a:custGeom>
            <a:avLst/>
            <a:gdLst/>
            <a:ahLst/>
            <a:cxnLst/>
            <a:rect l="l" t="t" r="r" b="b"/>
            <a:pathLst>
              <a:path w="1809648" h="2113457">
                <a:moveTo>
                  <a:pt x="0" y="0"/>
                </a:moveTo>
                <a:lnTo>
                  <a:pt x="1809648" y="0"/>
                </a:lnTo>
                <a:lnTo>
                  <a:pt x="1809648" y="2113457"/>
                </a:lnTo>
                <a:lnTo>
                  <a:pt x="0" y="21134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75B1B471-DE03-9801-123D-9536B0A48879}"/>
              </a:ext>
            </a:extLst>
          </p:cNvPr>
          <p:cNvSpPr>
            <a:spLocks noChangeAspect="1"/>
          </p:cNvSpPr>
          <p:nvPr/>
        </p:nvSpPr>
        <p:spPr>
          <a:xfrm>
            <a:off x="1791090" y="4016132"/>
            <a:ext cx="905760" cy="1152000"/>
          </a:xfrm>
          <a:custGeom>
            <a:avLst/>
            <a:gdLst/>
            <a:ahLst/>
            <a:cxnLst/>
            <a:rect l="l" t="t" r="r" b="b"/>
            <a:pathLst>
              <a:path w="1922780" h="2445507">
                <a:moveTo>
                  <a:pt x="0" y="0"/>
                </a:moveTo>
                <a:lnTo>
                  <a:pt x="1922780" y="0"/>
                </a:lnTo>
                <a:lnTo>
                  <a:pt x="1922780" y="2445507"/>
                </a:lnTo>
                <a:lnTo>
                  <a:pt x="0" y="24455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B3B976FF-A8B3-909E-993F-1133DD94C4DE}"/>
              </a:ext>
            </a:extLst>
          </p:cNvPr>
          <p:cNvSpPr>
            <a:spLocks noChangeAspect="1"/>
          </p:cNvSpPr>
          <p:nvPr/>
        </p:nvSpPr>
        <p:spPr>
          <a:xfrm>
            <a:off x="5105043" y="4088132"/>
            <a:ext cx="1590530" cy="1008000"/>
          </a:xfrm>
          <a:custGeom>
            <a:avLst/>
            <a:gdLst/>
            <a:ahLst/>
            <a:cxnLst/>
            <a:rect l="l" t="t" r="r" b="b"/>
            <a:pathLst>
              <a:path w="3097561" h="1963079">
                <a:moveTo>
                  <a:pt x="0" y="0"/>
                </a:moveTo>
                <a:lnTo>
                  <a:pt x="3097560" y="0"/>
                </a:lnTo>
                <a:lnTo>
                  <a:pt x="3097560" y="1963079"/>
                </a:lnTo>
                <a:lnTo>
                  <a:pt x="0" y="19630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0" name="Freeform 21">
            <a:extLst>
              <a:ext uri="{FF2B5EF4-FFF2-40B4-BE49-F238E27FC236}">
                <a16:creationId xmlns:a16="http://schemas.microsoft.com/office/drawing/2014/main" id="{C0EC558E-DF53-387A-B48D-05E1454476B8}"/>
              </a:ext>
            </a:extLst>
          </p:cNvPr>
          <p:cNvSpPr>
            <a:spLocks noChangeAspect="1"/>
          </p:cNvSpPr>
          <p:nvPr/>
        </p:nvSpPr>
        <p:spPr>
          <a:xfrm>
            <a:off x="9103766" y="4129791"/>
            <a:ext cx="1110854" cy="972000"/>
          </a:xfrm>
          <a:custGeom>
            <a:avLst/>
            <a:gdLst/>
            <a:ahLst/>
            <a:cxnLst/>
            <a:rect l="l" t="t" r="r" b="b"/>
            <a:pathLst>
              <a:path w="2556121" h="2236606">
                <a:moveTo>
                  <a:pt x="0" y="0"/>
                </a:moveTo>
                <a:lnTo>
                  <a:pt x="2556120" y="0"/>
                </a:lnTo>
                <a:lnTo>
                  <a:pt x="2556120" y="2236606"/>
                </a:lnTo>
                <a:lnTo>
                  <a:pt x="0" y="223660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E53FC36-ECB0-1689-A73E-CDAD0859FE32}"/>
              </a:ext>
            </a:extLst>
          </p:cNvPr>
          <p:cNvSpPr txBox="1"/>
          <p:nvPr/>
        </p:nvSpPr>
        <p:spPr>
          <a:xfrm>
            <a:off x="1177743" y="3209925"/>
            <a:ext cx="2380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Engagement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FF5A94E-FC55-494A-5BEF-D9885FFE0424}"/>
              </a:ext>
            </a:extLst>
          </p:cNvPr>
          <p:cNvSpPr txBox="1"/>
          <p:nvPr/>
        </p:nvSpPr>
        <p:spPr>
          <a:xfrm>
            <a:off x="4896291" y="3219177"/>
            <a:ext cx="2380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Formations</a:t>
            </a:r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EE16324-E633-F9DC-460E-8998402ED9C8}"/>
              </a:ext>
            </a:extLst>
          </p:cNvPr>
          <p:cNvSpPr txBox="1"/>
          <p:nvPr/>
        </p:nvSpPr>
        <p:spPr>
          <a:xfrm>
            <a:off x="8572911" y="3209924"/>
            <a:ext cx="27743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Accompagnement</a:t>
            </a:r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3D2F686-A42A-05C1-7262-6E50A83A5A1A}"/>
              </a:ext>
            </a:extLst>
          </p:cNvPr>
          <p:cNvSpPr txBox="1"/>
          <p:nvPr/>
        </p:nvSpPr>
        <p:spPr>
          <a:xfrm>
            <a:off x="1177742" y="5281841"/>
            <a:ext cx="2380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Remises</a:t>
            </a:r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3593D2C-C625-1C35-8972-4DC79B55FD29}"/>
              </a:ext>
            </a:extLst>
          </p:cNvPr>
          <p:cNvSpPr txBox="1"/>
          <p:nvPr/>
        </p:nvSpPr>
        <p:spPr>
          <a:xfrm>
            <a:off x="4780199" y="5276190"/>
            <a:ext cx="2380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Adhésion</a:t>
            </a:r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5B5389A-EB20-AFB6-5368-7E5AEE01047E}"/>
              </a:ext>
            </a:extLst>
          </p:cNvPr>
          <p:cNvSpPr txBox="1"/>
          <p:nvPr/>
        </p:nvSpPr>
        <p:spPr>
          <a:xfrm>
            <a:off x="8314293" y="5276189"/>
            <a:ext cx="27743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Espace Revendeur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A4D3789-4417-0A96-0740-7BCD1593C32C}"/>
              </a:ext>
            </a:extLst>
          </p:cNvPr>
          <p:cNvSpPr txBox="1"/>
          <p:nvPr/>
        </p:nvSpPr>
        <p:spPr>
          <a:xfrm>
            <a:off x="171450" y="95250"/>
            <a:ext cx="585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3358947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410C836-9F81-415A-6ED9-8FDF48EBE2D4}"/>
              </a:ext>
            </a:extLst>
          </p:cNvPr>
          <p:cNvSpPr txBox="1"/>
          <p:nvPr/>
        </p:nvSpPr>
        <p:spPr>
          <a:xfrm>
            <a:off x="3715633" y="4320000"/>
            <a:ext cx="23803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Développement de votre CA en prestations</a:t>
            </a:r>
            <a:endParaRPr lang="fr-FR" dirty="0">
              <a:solidFill>
                <a:srgbClr val="40404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DA8D7E3-068D-0108-D124-4440B9BF18A2}"/>
              </a:ext>
            </a:extLst>
          </p:cNvPr>
          <p:cNvSpPr txBox="1"/>
          <p:nvPr/>
        </p:nvSpPr>
        <p:spPr>
          <a:xfrm>
            <a:off x="6458833" y="4320000"/>
            <a:ext cx="23803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Business model récurrent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93F3BAC-DFA5-76A1-13C1-FBABCABDA81F}"/>
              </a:ext>
            </a:extLst>
          </p:cNvPr>
          <p:cNvSpPr txBox="1"/>
          <p:nvPr/>
        </p:nvSpPr>
        <p:spPr>
          <a:xfrm>
            <a:off x="9278233" y="4320000"/>
            <a:ext cx="23803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Supports d’aide à la vente </a:t>
            </a:r>
          </a:p>
        </p:txBody>
      </p:sp>
      <p:pic>
        <p:nvPicPr>
          <p:cNvPr id="5" name="Image 4" descr="Une image contenant vitesse, clipart, cercle, dessin humoristique&#10;&#10;Description générée automatiquement">
            <a:extLst>
              <a:ext uri="{FF2B5EF4-FFF2-40B4-BE49-F238E27FC236}">
                <a16:creationId xmlns:a16="http://schemas.microsoft.com/office/drawing/2014/main" id="{BBA42376-2B72-4889-D347-9F39A481C24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630" y="2520000"/>
            <a:ext cx="1438300" cy="1438300"/>
          </a:xfrm>
          <a:prstGeom prst="rect">
            <a:avLst/>
          </a:prstGeom>
        </p:spPr>
      </p:pic>
      <p:pic>
        <p:nvPicPr>
          <p:cNvPr id="6" name="Image 5" descr="Une image contenant Graphique, clipart, cercle, graphisme&#10;&#10;Description générée automatiquement">
            <a:extLst>
              <a:ext uri="{FF2B5EF4-FFF2-40B4-BE49-F238E27FC236}">
                <a16:creationId xmlns:a16="http://schemas.microsoft.com/office/drawing/2014/main" id="{DED0D447-F61D-FA27-9F76-7EE64A0CB40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44" y="2520000"/>
            <a:ext cx="1440000" cy="1440000"/>
          </a:xfrm>
          <a:prstGeom prst="rect">
            <a:avLst/>
          </a:prstGeom>
        </p:spPr>
      </p:pic>
      <p:pic>
        <p:nvPicPr>
          <p:cNvPr id="7" name="Image 6" descr="Une image contenant capture d’écran, Police, Graphique, clipart&#10;&#10;Description générée automatiquement">
            <a:extLst>
              <a:ext uri="{FF2B5EF4-FFF2-40B4-BE49-F238E27FC236}">
                <a16:creationId xmlns:a16="http://schemas.microsoft.com/office/drawing/2014/main" id="{255E12D0-5C4D-E781-FF97-F705763526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16" y="2520000"/>
            <a:ext cx="1440000" cy="1440000"/>
          </a:xfrm>
          <a:prstGeom prst="rect">
            <a:avLst/>
          </a:prstGeom>
        </p:spPr>
      </p:pic>
      <p:pic>
        <p:nvPicPr>
          <p:cNvPr id="8" name="Image 7" descr="Une image contenant capture d’écran, Graphique, conception&#10;&#10;Description générée automatiquement">
            <a:extLst>
              <a:ext uri="{FF2B5EF4-FFF2-40B4-BE49-F238E27FC236}">
                <a16:creationId xmlns:a16="http://schemas.microsoft.com/office/drawing/2014/main" id="{3A73A9F1-90D6-863F-0736-32FA3EB4CA2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794" y="2520000"/>
            <a:ext cx="1438300" cy="14383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E18B79F-0DB6-7AB1-B159-34A273775623}"/>
              </a:ext>
            </a:extLst>
          </p:cNvPr>
          <p:cNvSpPr txBox="1"/>
          <p:nvPr/>
        </p:nvSpPr>
        <p:spPr>
          <a:xfrm>
            <a:off x="533400" y="4320000"/>
            <a:ext cx="23803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Offre technique innovante et complémentaire</a:t>
            </a:r>
            <a:endParaRPr lang="fr-FR" dirty="0">
              <a:solidFill>
                <a:srgbClr val="404040"/>
              </a:solidFill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8B7BE5DF-5AFC-1198-3A1C-BE1E7B44560F}"/>
              </a:ext>
            </a:extLst>
          </p:cNvPr>
          <p:cNvSpPr txBox="1"/>
          <p:nvPr/>
        </p:nvSpPr>
        <p:spPr>
          <a:xfrm>
            <a:off x="533400" y="1038793"/>
            <a:ext cx="762952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8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Quels bénéfices pour vous</a:t>
            </a:r>
            <a:endParaRPr lang="en-US" sz="4800" b="1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BA7A45C-C3DC-1D46-92D7-1A48821AAADF}"/>
              </a:ext>
            </a:extLst>
          </p:cNvPr>
          <p:cNvSpPr txBox="1"/>
          <p:nvPr/>
        </p:nvSpPr>
        <p:spPr>
          <a:xfrm>
            <a:off x="171450" y="95250"/>
            <a:ext cx="585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2604910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8C4E49C7-4530-2D4C-7B5B-4B24559A05FD}"/>
              </a:ext>
            </a:extLst>
          </p:cNvPr>
          <p:cNvSpPr txBox="1"/>
          <p:nvPr/>
        </p:nvSpPr>
        <p:spPr>
          <a:xfrm>
            <a:off x="5448299" y="1048318"/>
            <a:ext cx="644842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48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Merci</a:t>
            </a:r>
            <a:endParaRPr lang="en-US" sz="6700" b="1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93CAB17B-86D4-9FB0-895E-EFD4754BE809}"/>
              </a:ext>
            </a:extLst>
          </p:cNvPr>
          <p:cNvSpPr txBox="1"/>
          <p:nvPr/>
        </p:nvSpPr>
        <p:spPr>
          <a:xfrm>
            <a:off x="5819775" y="2229418"/>
            <a:ext cx="501967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24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Swamy </a:t>
            </a:r>
            <a:r>
              <a:rPr lang="fr-FR" sz="2400" b="1" dirty="0" err="1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Bloudeau</a:t>
            </a:r>
            <a:endParaRPr lang="fr-FR" sz="2400" b="1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24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Key </a:t>
            </a:r>
            <a:r>
              <a:rPr lang="fr-FR" sz="2400" dirty="0" err="1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Account</a:t>
            </a:r>
            <a:r>
              <a:rPr lang="fr-FR" sz="24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Manager</a:t>
            </a:r>
            <a:endParaRPr lang="en-US" sz="2400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DB2EF20D-4EDB-3417-7EB2-51C745BA1A3A}"/>
              </a:ext>
            </a:extLst>
          </p:cNvPr>
          <p:cNvSpPr txBox="1"/>
          <p:nvPr/>
        </p:nvSpPr>
        <p:spPr>
          <a:xfrm>
            <a:off x="6256214" y="3398165"/>
            <a:ext cx="356235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04 48 06 04 60</a:t>
            </a:r>
          </a:p>
          <a:p>
            <a:endParaRPr lang="fr-FR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s.bloudeau@atoo-next.net</a:t>
            </a:r>
          </a:p>
          <a:p>
            <a:endParaRPr lang="fr-FR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www.atoo-next.net</a:t>
            </a:r>
          </a:p>
          <a:p>
            <a:endParaRPr lang="en-US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Arche Bötti 1</a:t>
            </a:r>
            <a:br>
              <a:rPr lang="en-US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116 allée Norbert Wiener</a:t>
            </a:r>
            <a:br>
              <a:rPr lang="en-US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30000 Nîmes</a:t>
            </a:r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2F0BB0F1-7150-6F1F-C2B4-83FD6AA80A70}"/>
              </a:ext>
            </a:extLst>
          </p:cNvPr>
          <p:cNvSpPr>
            <a:spLocks noChangeAspect="1"/>
          </p:cNvSpPr>
          <p:nvPr/>
        </p:nvSpPr>
        <p:spPr>
          <a:xfrm>
            <a:off x="5873775" y="3376042"/>
            <a:ext cx="180000" cy="280156"/>
          </a:xfrm>
          <a:custGeom>
            <a:avLst/>
            <a:gdLst/>
            <a:ahLst/>
            <a:cxnLst/>
            <a:rect l="l" t="t" r="r" b="b"/>
            <a:pathLst>
              <a:path w="257772" h="401201">
                <a:moveTo>
                  <a:pt x="0" y="0"/>
                </a:moveTo>
                <a:lnTo>
                  <a:pt x="257772" y="0"/>
                </a:lnTo>
                <a:lnTo>
                  <a:pt x="257772" y="401201"/>
                </a:lnTo>
                <a:lnTo>
                  <a:pt x="0" y="4012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707B2203-A124-0340-7B58-46D6EC5652C0}"/>
              </a:ext>
            </a:extLst>
          </p:cNvPr>
          <p:cNvSpPr>
            <a:spLocks noChangeAspect="1"/>
          </p:cNvSpPr>
          <p:nvPr/>
        </p:nvSpPr>
        <p:spPr>
          <a:xfrm>
            <a:off x="5819775" y="4755936"/>
            <a:ext cx="288000" cy="288000"/>
          </a:xfrm>
          <a:custGeom>
            <a:avLst/>
            <a:gdLst/>
            <a:ahLst/>
            <a:cxnLst/>
            <a:rect l="l" t="t" r="r" b="b"/>
            <a:pathLst>
              <a:path w="402838" h="402838">
                <a:moveTo>
                  <a:pt x="0" y="0"/>
                </a:moveTo>
                <a:lnTo>
                  <a:pt x="402838" y="0"/>
                </a:lnTo>
                <a:lnTo>
                  <a:pt x="402838" y="402839"/>
                </a:lnTo>
                <a:lnTo>
                  <a:pt x="0" y="4028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A4A13EDB-0419-3A6E-CAFC-0C7565E19767}"/>
              </a:ext>
            </a:extLst>
          </p:cNvPr>
          <p:cNvSpPr>
            <a:spLocks noChangeAspect="1"/>
          </p:cNvSpPr>
          <p:nvPr/>
        </p:nvSpPr>
        <p:spPr>
          <a:xfrm>
            <a:off x="5841975" y="5492781"/>
            <a:ext cx="288000" cy="374025"/>
          </a:xfrm>
          <a:custGeom>
            <a:avLst/>
            <a:gdLst/>
            <a:ahLst/>
            <a:cxnLst/>
            <a:rect l="l" t="t" r="r" b="b"/>
            <a:pathLst>
              <a:path w="283979" h="368803">
                <a:moveTo>
                  <a:pt x="0" y="0"/>
                </a:moveTo>
                <a:lnTo>
                  <a:pt x="283978" y="0"/>
                </a:lnTo>
                <a:lnTo>
                  <a:pt x="283978" y="368803"/>
                </a:lnTo>
                <a:lnTo>
                  <a:pt x="0" y="3688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12" name="Graphique 11" descr="Enveloppe avec un remplissage uni">
            <a:extLst>
              <a:ext uri="{FF2B5EF4-FFF2-40B4-BE49-F238E27FC236}">
                <a16:creationId xmlns:a16="http://schemas.microsoft.com/office/drawing/2014/main" id="{1DB4A527-71D8-BCCF-8AF6-F6DF830E0C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41975" y="3961043"/>
            <a:ext cx="288000" cy="288000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0560DC02-8A95-13A0-1246-61302A01771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5349" r="8647"/>
          <a:stretch/>
        </p:blipFill>
        <p:spPr>
          <a:xfrm flipH="1">
            <a:off x="-1" y="766618"/>
            <a:ext cx="4808459" cy="568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5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D5FC333-B51C-F381-1558-08AF0B04B5A9}"/>
              </a:ext>
            </a:extLst>
          </p:cNvPr>
          <p:cNvSpPr txBox="1"/>
          <p:nvPr/>
        </p:nvSpPr>
        <p:spPr>
          <a:xfrm>
            <a:off x="171450" y="95250"/>
            <a:ext cx="585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Solutions Wise Up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FDC43F55-9387-194F-BE14-B2A28F8CD12E}"/>
              </a:ext>
            </a:extLst>
          </p:cNvPr>
          <p:cNvSpPr txBox="1"/>
          <p:nvPr/>
        </p:nvSpPr>
        <p:spPr>
          <a:xfrm>
            <a:off x="1" y="4391593"/>
            <a:ext cx="121920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32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 gamme des applications dédiées Sage 100</a:t>
            </a:r>
            <a:endParaRPr lang="en-US" sz="3200" b="1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Image 6" descr="Une image contenant Police, Graphique, texte, logo&#10;&#10;Description générée automatiquement">
            <a:extLst>
              <a:ext uri="{FF2B5EF4-FFF2-40B4-BE49-F238E27FC236}">
                <a16:creationId xmlns:a16="http://schemas.microsoft.com/office/drawing/2014/main" id="{BC3992C2-2BC4-BB64-475F-0345439E6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609328"/>
            <a:ext cx="5400000" cy="163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71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3C6E0CB-5C5C-0B66-EA78-5684206CABD3}"/>
              </a:ext>
            </a:extLst>
          </p:cNvPr>
          <p:cNvSpPr txBox="1"/>
          <p:nvPr/>
        </p:nvSpPr>
        <p:spPr>
          <a:xfrm>
            <a:off x="171450" y="95250"/>
            <a:ext cx="585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Solutions Wise Up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F9656863-6890-0B98-AB1E-5638DC3A1E7F}"/>
              </a:ext>
            </a:extLst>
          </p:cNvPr>
          <p:cNvSpPr txBox="1"/>
          <p:nvPr/>
        </p:nvSpPr>
        <p:spPr>
          <a:xfrm>
            <a:off x="0" y="1038793"/>
            <a:ext cx="1219199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48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Wise Up issues des besoins clients</a:t>
            </a:r>
            <a:endParaRPr lang="en-US" sz="4800" b="1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DDA021F-6B53-2C79-A99C-F6CC21F4A5E1}"/>
              </a:ext>
            </a:extLst>
          </p:cNvPr>
          <p:cNvCxnSpPr>
            <a:cxnSpLocks/>
          </p:cNvCxnSpPr>
          <p:nvPr/>
        </p:nvCxnSpPr>
        <p:spPr>
          <a:xfrm>
            <a:off x="4057649" y="2196000"/>
            <a:ext cx="0" cy="1919246"/>
          </a:xfrm>
          <a:prstGeom prst="line">
            <a:avLst/>
          </a:prstGeom>
          <a:ln w="2222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C9BF739-5594-158C-3434-BAFECF135709}"/>
              </a:ext>
            </a:extLst>
          </p:cNvPr>
          <p:cNvSpPr txBox="1"/>
          <p:nvPr/>
        </p:nvSpPr>
        <p:spPr>
          <a:xfrm>
            <a:off x="0" y="2389338"/>
            <a:ext cx="3971923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3200" b="1" dirty="0">
                <a:solidFill>
                  <a:srgbClr val="00B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Wise Up Papyrus</a:t>
            </a:r>
            <a:endParaRPr lang="en-US" sz="3200" b="1" dirty="0">
              <a:solidFill>
                <a:srgbClr val="00B05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73660CD-6B82-265C-8E2F-3AED35A07A4D}"/>
              </a:ext>
            </a:extLst>
          </p:cNvPr>
          <p:cNvCxnSpPr>
            <a:cxnSpLocks/>
          </p:cNvCxnSpPr>
          <p:nvPr/>
        </p:nvCxnSpPr>
        <p:spPr>
          <a:xfrm>
            <a:off x="8115299" y="2196000"/>
            <a:ext cx="0" cy="1919246"/>
          </a:xfrm>
          <a:prstGeom prst="line">
            <a:avLst/>
          </a:prstGeom>
          <a:ln w="2222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1">
            <a:extLst>
              <a:ext uri="{FF2B5EF4-FFF2-40B4-BE49-F238E27FC236}">
                <a16:creationId xmlns:a16="http://schemas.microsoft.com/office/drawing/2014/main" id="{3B81B2B9-D22F-9457-2727-00B8359AB37F}"/>
              </a:ext>
            </a:extLst>
          </p:cNvPr>
          <p:cNvSpPr txBox="1"/>
          <p:nvPr/>
        </p:nvSpPr>
        <p:spPr>
          <a:xfrm>
            <a:off x="4095752" y="2389338"/>
            <a:ext cx="3971923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3200" b="1" dirty="0">
                <a:solidFill>
                  <a:srgbClr val="00B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Wise Up Skate</a:t>
            </a:r>
            <a:endParaRPr lang="en-US" sz="3200" b="1" dirty="0">
              <a:solidFill>
                <a:srgbClr val="00B05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A31CD02-9CD7-2C15-15F7-60217ACC1FE9}"/>
              </a:ext>
            </a:extLst>
          </p:cNvPr>
          <p:cNvSpPr txBox="1"/>
          <p:nvPr/>
        </p:nvSpPr>
        <p:spPr>
          <a:xfrm>
            <a:off x="8172450" y="2389338"/>
            <a:ext cx="3971923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3200" b="1" dirty="0">
                <a:solidFill>
                  <a:srgbClr val="00B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Wise Up Scribe</a:t>
            </a:r>
            <a:endParaRPr lang="en-US" sz="3200" b="1" dirty="0">
              <a:solidFill>
                <a:srgbClr val="00B05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0769EFA-3055-0465-3379-732735F010F7}"/>
              </a:ext>
            </a:extLst>
          </p:cNvPr>
          <p:cNvSpPr txBox="1"/>
          <p:nvPr/>
        </p:nvSpPr>
        <p:spPr>
          <a:xfrm>
            <a:off x="254342" y="2970846"/>
            <a:ext cx="3452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086D87"/>
                </a:solidFill>
              </a:rPr>
              <a:t>« Je veux pouvoir imprimer une préparation de livraison Sage 100 triée par emplacement »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8EF3E9D-1A74-C173-31FD-802E9B8947DC}"/>
              </a:ext>
            </a:extLst>
          </p:cNvPr>
          <p:cNvSpPr txBox="1"/>
          <p:nvPr/>
        </p:nvSpPr>
        <p:spPr>
          <a:xfrm>
            <a:off x="4429128" y="2970846"/>
            <a:ext cx="32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086D87"/>
                </a:solidFill>
              </a:rPr>
              <a:t>« Comment je fais pour importer mon tarif fournisseur par gamme dans Sage ? »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DC7416E-C2A9-5C76-3054-3D5D466C6DE1}"/>
              </a:ext>
            </a:extLst>
          </p:cNvPr>
          <p:cNvSpPr txBox="1"/>
          <p:nvPr/>
        </p:nvSpPr>
        <p:spPr>
          <a:xfrm>
            <a:off x="8601075" y="2970846"/>
            <a:ext cx="3236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086D87"/>
                </a:solidFill>
              </a:rPr>
              <a:t>«  Est-ce que je peux gérer des textes enrichis dans Sage et ne pas être limité à 2 langues ? »</a:t>
            </a:r>
          </a:p>
        </p:txBody>
      </p:sp>
      <p:pic>
        <p:nvPicPr>
          <p:cNvPr id="21" name="Graphique 20">
            <a:extLst>
              <a:ext uri="{FF2B5EF4-FFF2-40B4-BE49-F238E27FC236}">
                <a16:creationId xmlns:a16="http://schemas.microsoft.com/office/drawing/2014/main" id="{2A7CB487-2C9F-8D9B-F4FC-3B67CA925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7100" y="4636840"/>
            <a:ext cx="1215000" cy="1080000"/>
          </a:xfrm>
          <a:prstGeom prst="rect">
            <a:avLst/>
          </a:prstGeom>
        </p:spPr>
      </p:pic>
      <p:pic>
        <p:nvPicPr>
          <p:cNvPr id="23" name="Graphique 22">
            <a:extLst>
              <a:ext uri="{FF2B5EF4-FFF2-40B4-BE49-F238E27FC236}">
                <a16:creationId xmlns:a16="http://schemas.microsoft.com/office/drawing/2014/main" id="{29AEDE15-E230-AFA1-6C7E-74AF92295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71200" y="4636840"/>
            <a:ext cx="1080000" cy="1080000"/>
          </a:xfrm>
          <a:prstGeom prst="rect">
            <a:avLst/>
          </a:prstGeom>
        </p:spPr>
      </p:pic>
      <p:pic>
        <p:nvPicPr>
          <p:cNvPr id="29" name="Graphique 28">
            <a:extLst>
              <a:ext uri="{FF2B5EF4-FFF2-40B4-BE49-F238E27FC236}">
                <a16:creationId xmlns:a16="http://schemas.microsoft.com/office/drawing/2014/main" id="{6DA5D70B-15FE-5870-B124-5C2FCBFAC5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60300" y="463684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88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9">
            <a:extLst>
              <a:ext uri="{FF2B5EF4-FFF2-40B4-BE49-F238E27FC236}">
                <a16:creationId xmlns:a16="http://schemas.microsoft.com/office/drawing/2014/main" id="{C50223F1-F298-7F7F-B0C3-F43FC6926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189" y="1148698"/>
            <a:ext cx="4880318" cy="3874804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FA7A80AE-C0C6-6018-7E8A-0FA998AEB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097" y="3916999"/>
            <a:ext cx="1566872" cy="22130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3C6E0CB-5C5C-0B66-EA78-5684206CABD3}"/>
              </a:ext>
            </a:extLst>
          </p:cNvPr>
          <p:cNvSpPr txBox="1"/>
          <p:nvPr/>
        </p:nvSpPr>
        <p:spPr>
          <a:xfrm>
            <a:off x="171450" y="95250"/>
            <a:ext cx="585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Wise Up Papyrus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F9656863-6890-0B98-AB1E-5638DC3A1E7F}"/>
              </a:ext>
            </a:extLst>
          </p:cNvPr>
          <p:cNvSpPr txBox="1"/>
          <p:nvPr/>
        </p:nvSpPr>
        <p:spPr>
          <a:xfrm>
            <a:off x="533400" y="886155"/>
            <a:ext cx="500062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8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Wise Up Papyrus</a:t>
            </a:r>
            <a:endParaRPr lang="en-US" sz="4800" b="1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BA8E32E2-A8C6-C377-DBB4-0BB1917CEA4B}"/>
              </a:ext>
            </a:extLst>
          </p:cNvPr>
          <p:cNvSpPr txBox="1"/>
          <p:nvPr/>
        </p:nvSpPr>
        <p:spPr>
          <a:xfrm>
            <a:off x="533400" y="1654159"/>
            <a:ext cx="473392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2000" b="1" dirty="0">
                <a:solidFill>
                  <a:srgbClr val="00B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Générateur 360° des documents Sage</a:t>
            </a:r>
            <a:endParaRPr lang="en-US" sz="2000" b="1" dirty="0">
              <a:solidFill>
                <a:srgbClr val="00B05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AD3E05B-243C-75D0-35F5-F66094F95562}"/>
              </a:ext>
            </a:extLst>
          </p:cNvPr>
          <p:cNvSpPr txBox="1"/>
          <p:nvPr/>
        </p:nvSpPr>
        <p:spPr>
          <a:xfrm>
            <a:off x="895350" y="3445555"/>
            <a:ext cx="47815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Editeur de mise en page moderne et performant</a:t>
            </a:r>
          </a:p>
          <a:p>
            <a:endParaRPr lang="fr-FR" sz="1600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16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Création de catalogues produits, documents de vente, étiquettes, suivi clients…</a:t>
            </a:r>
            <a:endParaRPr lang="en-US" sz="1600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sz="1600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16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Envoi automatique des documents par email, FTP et archivage PDF</a:t>
            </a:r>
          </a:p>
          <a:p>
            <a:endParaRPr lang="fr-FR" sz="1600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16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Envoi des documents directement sur le compte client e-commerce. « Gestion Extranet ».</a:t>
            </a:r>
            <a:endParaRPr lang="en-US" sz="1600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7" name="Graphique 26">
            <a:extLst>
              <a:ext uri="{FF2B5EF4-FFF2-40B4-BE49-F238E27FC236}">
                <a16:creationId xmlns:a16="http://schemas.microsoft.com/office/drawing/2014/main" id="{A67F2AB0-4C98-08AB-33B8-04F03B8CD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350" y="3432805"/>
            <a:ext cx="315000" cy="360000"/>
          </a:xfrm>
          <a:prstGeom prst="rect">
            <a:avLst/>
          </a:prstGeom>
        </p:spPr>
      </p:pic>
      <p:pic>
        <p:nvPicPr>
          <p:cNvPr id="28" name="Graphique 27">
            <a:extLst>
              <a:ext uri="{FF2B5EF4-FFF2-40B4-BE49-F238E27FC236}">
                <a16:creationId xmlns:a16="http://schemas.microsoft.com/office/drawing/2014/main" id="{39435F7B-75FD-0F4B-91DD-020C11753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350" y="4090030"/>
            <a:ext cx="315000" cy="360000"/>
          </a:xfrm>
          <a:prstGeom prst="rect">
            <a:avLst/>
          </a:prstGeom>
        </p:spPr>
      </p:pic>
      <p:pic>
        <p:nvPicPr>
          <p:cNvPr id="30" name="Graphique 29">
            <a:extLst>
              <a:ext uri="{FF2B5EF4-FFF2-40B4-BE49-F238E27FC236}">
                <a16:creationId xmlns:a16="http://schemas.microsoft.com/office/drawing/2014/main" id="{740E6545-912B-2A9C-50BD-30D3FE971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350" y="4760005"/>
            <a:ext cx="315000" cy="360000"/>
          </a:xfrm>
          <a:prstGeom prst="rect">
            <a:avLst/>
          </a:prstGeom>
        </p:spPr>
      </p:pic>
      <p:pic>
        <p:nvPicPr>
          <p:cNvPr id="31" name="Graphique 30">
            <a:extLst>
              <a:ext uri="{FF2B5EF4-FFF2-40B4-BE49-F238E27FC236}">
                <a16:creationId xmlns:a16="http://schemas.microsoft.com/office/drawing/2014/main" id="{C70B91E3-A909-76C5-E669-4B3D244C1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350" y="5499730"/>
            <a:ext cx="315000" cy="360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2E3C7A2-3A26-9B98-BB7C-CF57F5CA2E70}"/>
              </a:ext>
            </a:extLst>
          </p:cNvPr>
          <p:cNvSpPr/>
          <p:nvPr/>
        </p:nvSpPr>
        <p:spPr>
          <a:xfrm>
            <a:off x="0" y="2167503"/>
            <a:ext cx="2533650" cy="918597"/>
          </a:xfrm>
          <a:prstGeom prst="rect">
            <a:avLst/>
          </a:prstGeom>
          <a:solidFill>
            <a:srgbClr val="29B8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2DBF263-ED9B-605A-EF3C-95D7FD8C1210}"/>
              </a:ext>
            </a:extLst>
          </p:cNvPr>
          <p:cNvSpPr txBox="1"/>
          <p:nvPr/>
        </p:nvSpPr>
        <p:spPr>
          <a:xfrm>
            <a:off x="104368" y="2307563"/>
            <a:ext cx="2186234" cy="675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>
              <a:lnSpc>
                <a:spcPct val="90000"/>
              </a:lnSpc>
              <a:defRPr/>
            </a:pPr>
            <a:r>
              <a:rPr lang="fr-FR" sz="2400" b="1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+ 10</a:t>
            </a:r>
            <a:br>
              <a:rPr lang="fr-FR" sz="2400" b="1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Modèles par défaut</a:t>
            </a:r>
            <a:endParaRPr lang="fr-FR" sz="2000" kern="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328B59F-93F7-EFC1-E48B-C5D52AAA5773}"/>
              </a:ext>
            </a:extLst>
          </p:cNvPr>
          <p:cNvSpPr/>
          <p:nvPr/>
        </p:nvSpPr>
        <p:spPr>
          <a:xfrm>
            <a:off x="2533649" y="2167503"/>
            <a:ext cx="3143251" cy="9185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7B232DE-C928-0B59-054B-B85D861B1D7E}"/>
              </a:ext>
            </a:extLst>
          </p:cNvPr>
          <p:cNvSpPr txBox="1"/>
          <p:nvPr/>
        </p:nvSpPr>
        <p:spPr>
          <a:xfrm>
            <a:off x="2654970" y="2322871"/>
            <a:ext cx="2945730" cy="592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>
              <a:lnSpc>
                <a:spcPct val="90000"/>
              </a:lnSpc>
              <a:defRPr/>
            </a:pPr>
            <a:r>
              <a:rPr lang="fr-FR" b="1" kern="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Création des documents multilingues</a:t>
            </a:r>
            <a:endParaRPr lang="fr-FR" sz="1600" kern="0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97969B45-2BE2-6401-453E-DC61A6D58E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1401" y="2307563"/>
            <a:ext cx="2179757" cy="30754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4902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D5FC333-B51C-F381-1558-08AF0B04B5A9}"/>
              </a:ext>
            </a:extLst>
          </p:cNvPr>
          <p:cNvSpPr txBox="1"/>
          <p:nvPr/>
        </p:nvSpPr>
        <p:spPr>
          <a:xfrm>
            <a:off x="171450" y="95250"/>
            <a:ext cx="585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Wise Up Papyrus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5F675D-BC7B-EF17-035E-4380680700F1}"/>
              </a:ext>
            </a:extLst>
          </p:cNvPr>
          <p:cNvSpPr txBox="1">
            <a:spLocks/>
          </p:cNvSpPr>
          <p:nvPr/>
        </p:nvSpPr>
        <p:spPr>
          <a:xfrm>
            <a:off x="171450" y="976237"/>
            <a:ext cx="7700963" cy="634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fonctionnalités incontournables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877AE66-62F0-8936-80A6-C983442266E2}"/>
              </a:ext>
            </a:extLst>
          </p:cNvPr>
          <p:cNvSpPr txBox="1"/>
          <p:nvPr/>
        </p:nvSpPr>
        <p:spPr>
          <a:xfrm>
            <a:off x="171450" y="1610622"/>
            <a:ext cx="3375314" cy="4494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86D87"/>
              </a:buClr>
            </a:pPr>
            <a:r>
              <a:rPr lang="fr-FR" sz="2400" b="1" dirty="0">
                <a:solidFill>
                  <a:srgbClr val="29B866"/>
                </a:solidFill>
              </a:rPr>
              <a:t>Imprimez avec facilité </a:t>
            </a:r>
            <a:r>
              <a:rPr lang="fr-FR" sz="1600" i="1" dirty="0"/>
              <a:t>Accessible à tous, Papyrus peut être utilisée par tous les services </a:t>
            </a:r>
          </a:p>
          <a:p>
            <a:pPr>
              <a:lnSpc>
                <a:spcPct val="150000"/>
              </a:lnSpc>
              <a:buClr>
                <a:srgbClr val="086D87"/>
              </a:buClr>
            </a:pPr>
            <a:endParaRPr lang="fr-FR" sz="1600" dirty="0"/>
          </a:p>
          <a:p>
            <a:pPr>
              <a:lnSpc>
                <a:spcPct val="150000"/>
              </a:lnSpc>
              <a:buClr>
                <a:srgbClr val="086D87"/>
              </a:buClr>
            </a:pPr>
            <a:r>
              <a:rPr lang="fr-FR" sz="1600" dirty="0"/>
              <a:t>Générez vos catalogues articles</a:t>
            </a:r>
          </a:p>
          <a:p>
            <a:pPr>
              <a:lnSpc>
                <a:spcPct val="150000"/>
              </a:lnSpc>
              <a:buClr>
                <a:srgbClr val="086D87"/>
              </a:buClr>
            </a:pPr>
            <a:r>
              <a:rPr lang="fr-FR" sz="1600" dirty="0"/>
              <a:t>Editez vos listes de prix</a:t>
            </a:r>
          </a:p>
          <a:p>
            <a:pPr>
              <a:lnSpc>
                <a:spcPct val="150000"/>
              </a:lnSpc>
              <a:buClr>
                <a:srgbClr val="086D87"/>
              </a:buClr>
            </a:pPr>
            <a:r>
              <a:rPr lang="fr-FR" sz="1600" dirty="0"/>
              <a:t>Créez les fiches clients</a:t>
            </a:r>
          </a:p>
          <a:p>
            <a:pPr>
              <a:lnSpc>
                <a:spcPct val="150000"/>
              </a:lnSpc>
              <a:buClr>
                <a:srgbClr val="086D87"/>
              </a:buClr>
            </a:pPr>
            <a:r>
              <a:rPr lang="fr-FR" sz="1600" dirty="0"/>
              <a:t>Fusionnez les documents </a:t>
            </a:r>
          </a:p>
          <a:p>
            <a:pPr>
              <a:lnSpc>
                <a:spcPct val="150000"/>
              </a:lnSpc>
              <a:buClr>
                <a:srgbClr val="086D87"/>
              </a:buClr>
            </a:pPr>
            <a:r>
              <a:rPr lang="fr-FR" sz="1600" dirty="0"/>
              <a:t>Créez les fichiers reprenant les détails de vos fournisseurs</a:t>
            </a:r>
            <a:endParaRPr lang="fr-FR" sz="16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buClr>
                <a:srgbClr val="086D87"/>
              </a:buClr>
            </a:pPr>
            <a:endParaRPr lang="fr-FR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buClr>
                <a:srgbClr val="086D87"/>
              </a:buClr>
            </a:pPr>
            <a:endParaRPr lang="fr-FR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Bussiness man Hand press button on panel of printer, printer scanner laser office copy machine supplies start concept.">
            <a:extLst>
              <a:ext uri="{FF2B5EF4-FFF2-40B4-BE49-F238E27FC236}">
                <a16:creationId xmlns:a16="http://schemas.microsoft.com/office/drawing/2014/main" id="{7BADA980-A24B-9B5C-4337-ED775C9FA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09" y="2252158"/>
            <a:ext cx="4221007" cy="28140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74427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E9E0AFE-17D1-75C8-9FC6-6BED133B2B82}"/>
              </a:ext>
            </a:extLst>
          </p:cNvPr>
          <p:cNvSpPr txBox="1"/>
          <p:nvPr/>
        </p:nvSpPr>
        <p:spPr>
          <a:xfrm>
            <a:off x="147781" y="95250"/>
            <a:ext cx="585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Wise Up Papyrus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3E8CA3A-D726-F0DB-E037-D3F382A2BC96}"/>
              </a:ext>
            </a:extLst>
          </p:cNvPr>
          <p:cNvSpPr txBox="1"/>
          <p:nvPr/>
        </p:nvSpPr>
        <p:spPr>
          <a:xfrm>
            <a:off x="5493485" y="950757"/>
            <a:ext cx="5273964" cy="4956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86D87"/>
              </a:buClr>
            </a:pPr>
            <a:r>
              <a:rPr lang="fr-FR" sz="2400" b="1" dirty="0">
                <a:solidFill>
                  <a:srgbClr val="29B866"/>
                </a:solidFill>
              </a:rPr>
              <a:t>Modélisez comme vous l’entendez      </a:t>
            </a:r>
          </a:p>
          <a:p>
            <a:pPr>
              <a:lnSpc>
                <a:spcPct val="150000"/>
              </a:lnSpc>
              <a:buClr>
                <a:srgbClr val="086D87"/>
              </a:buClr>
            </a:pPr>
            <a:r>
              <a:rPr lang="fr-FR" sz="1600" i="1" dirty="0"/>
              <a:t>Imaginez et créez vos documents comme vous le souhaitez</a:t>
            </a:r>
          </a:p>
          <a:p>
            <a:pPr>
              <a:lnSpc>
                <a:spcPct val="150000"/>
              </a:lnSpc>
              <a:buClr>
                <a:srgbClr val="086D87"/>
              </a:buClr>
            </a:pPr>
            <a:endParaRPr lang="fr-FR" sz="1600" dirty="0"/>
          </a:p>
          <a:p>
            <a:pPr>
              <a:lnSpc>
                <a:spcPct val="150000"/>
              </a:lnSpc>
              <a:buClr>
                <a:srgbClr val="086D87"/>
              </a:buClr>
            </a:pPr>
            <a:r>
              <a:rPr lang="fr-FR" sz="1600" dirty="0"/>
              <a:t>Texte enrichi, images, code Barre, QR code, forme géométrique, tableau... Utilisez les différents éléments disponibles pour créer vos documents</a:t>
            </a:r>
          </a:p>
          <a:p>
            <a:pPr>
              <a:lnSpc>
                <a:spcPct val="150000"/>
              </a:lnSpc>
              <a:buClr>
                <a:srgbClr val="086D87"/>
              </a:buClr>
            </a:pPr>
            <a:r>
              <a:rPr lang="fr-FR" sz="1600" dirty="0"/>
              <a:t>Personnalisez votre mise en page </a:t>
            </a:r>
          </a:p>
          <a:p>
            <a:pPr>
              <a:lnSpc>
                <a:spcPct val="150000"/>
              </a:lnSpc>
              <a:buClr>
                <a:srgbClr val="086D87"/>
              </a:buClr>
            </a:pPr>
            <a:r>
              <a:rPr lang="fr-FR" sz="1600" dirty="0"/>
              <a:t>Triez ou regroupez les données sur n’importe quel champ</a:t>
            </a:r>
          </a:p>
          <a:p>
            <a:pPr>
              <a:lnSpc>
                <a:spcPct val="150000"/>
              </a:lnSpc>
              <a:buClr>
                <a:srgbClr val="086D87"/>
              </a:buClr>
            </a:pPr>
            <a:r>
              <a:rPr lang="fr-FR" sz="1600" dirty="0"/>
              <a:t>Totalisez par groupe ou par document</a:t>
            </a:r>
          </a:p>
          <a:p>
            <a:pPr>
              <a:lnSpc>
                <a:spcPct val="150000"/>
              </a:lnSpc>
              <a:buClr>
                <a:srgbClr val="086D87"/>
              </a:buClr>
            </a:pPr>
            <a:r>
              <a:rPr lang="fr-FR" sz="1600" dirty="0"/>
              <a:t>Mettez en forme les éléments soit depuis la mise en page soit depuis l’éditeur de script intégré</a:t>
            </a:r>
            <a:endParaRPr lang="fr-FR" sz="16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buClr>
                <a:srgbClr val="086D87"/>
              </a:buClr>
            </a:pPr>
            <a:endParaRPr lang="fr-FR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 descr="Conception en tôlerie">
            <a:extLst>
              <a:ext uri="{FF2B5EF4-FFF2-40B4-BE49-F238E27FC236}">
                <a16:creationId xmlns:a16="http://schemas.microsoft.com/office/drawing/2014/main" id="{4DF9AD08-EEC8-FFE0-00F8-752ACF972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36" y="1607477"/>
            <a:ext cx="3885120" cy="291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418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B944941-072E-3673-60B6-E6F99DECEA60}"/>
              </a:ext>
            </a:extLst>
          </p:cNvPr>
          <p:cNvSpPr txBox="1"/>
          <p:nvPr/>
        </p:nvSpPr>
        <p:spPr>
          <a:xfrm>
            <a:off x="5820786" y="907575"/>
            <a:ext cx="5883563" cy="356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86D87"/>
              </a:buClr>
            </a:pPr>
            <a:r>
              <a:rPr lang="fr-FR" sz="2400" b="1" dirty="0">
                <a:solidFill>
                  <a:srgbClr val="29B866"/>
                </a:solidFill>
              </a:rPr>
              <a:t>Communiquez et partagez facilement</a:t>
            </a:r>
          </a:p>
          <a:p>
            <a:pPr>
              <a:lnSpc>
                <a:spcPct val="150000"/>
              </a:lnSpc>
              <a:buClr>
                <a:srgbClr val="086D87"/>
              </a:buClr>
            </a:pPr>
            <a:r>
              <a:rPr lang="fr-FR" sz="1600" i="1" dirty="0"/>
              <a:t>Gagnez du temps, tout se trouve sur le même logiciel</a:t>
            </a:r>
          </a:p>
          <a:p>
            <a:pPr>
              <a:lnSpc>
                <a:spcPct val="150000"/>
              </a:lnSpc>
              <a:buClr>
                <a:srgbClr val="086D87"/>
              </a:buClr>
            </a:pPr>
            <a:endParaRPr lang="fr-FR" sz="1600" dirty="0"/>
          </a:p>
          <a:p>
            <a:pPr>
              <a:lnSpc>
                <a:spcPct val="150000"/>
              </a:lnSpc>
              <a:buClr>
                <a:srgbClr val="086D87"/>
              </a:buClr>
            </a:pPr>
            <a:r>
              <a:rPr lang="fr-FR" sz="1600" dirty="0"/>
              <a:t>Réalisez des publipostages ou des emailings directement depuis l’application </a:t>
            </a:r>
          </a:p>
          <a:p>
            <a:pPr>
              <a:lnSpc>
                <a:spcPct val="150000"/>
              </a:lnSpc>
              <a:buClr>
                <a:srgbClr val="086D87"/>
              </a:buClr>
            </a:pPr>
            <a:r>
              <a:rPr lang="fr-FR" sz="1600" dirty="0"/>
              <a:t>Imprimez directement les documents ou exportez-les en PDF</a:t>
            </a:r>
          </a:p>
          <a:p>
            <a:pPr>
              <a:lnSpc>
                <a:spcPct val="150000"/>
              </a:lnSpc>
              <a:buClr>
                <a:srgbClr val="086D87"/>
              </a:buClr>
            </a:pPr>
            <a:r>
              <a:rPr lang="fr-FR" sz="1600" dirty="0"/>
              <a:t>Générez les </a:t>
            </a:r>
            <a:r>
              <a:rPr lang="fr-FR" sz="1600"/>
              <a:t>PDF </a:t>
            </a:r>
          </a:p>
          <a:p>
            <a:pPr>
              <a:lnSpc>
                <a:spcPct val="150000"/>
              </a:lnSpc>
              <a:buClr>
                <a:srgbClr val="086D87"/>
              </a:buClr>
            </a:pPr>
            <a:r>
              <a:rPr lang="fr-FR" sz="1600"/>
              <a:t>Exportez </a:t>
            </a:r>
            <a:r>
              <a:rPr lang="fr-FR" sz="1600" dirty="0"/>
              <a:t>vers un FTP ou une plateforme Web les documents de ventes</a:t>
            </a:r>
            <a:endParaRPr lang="fr-FR" sz="16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74" name="Picture 2" descr="A businesswoman uses a laptop to communicate with her team through a social network.">
            <a:extLst>
              <a:ext uri="{FF2B5EF4-FFF2-40B4-BE49-F238E27FC236}">
                <a16:creationId xmlns:a16="http://schemas.microsoft.com/office/drawing/2014/main" id="{66BD979F-8E99-32B8-AD57-090E43DC6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73" y="1662798"/>
            <a:ext cx="5023420" cy="2810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7229B5D-9F94-E147-F762-A191CC3D7850}"/>
              </a:ext>
            </a:extLst>
          </p:cNvPr>
          <p:cNvSpPr txBox="1"/>
          <p:nvPr/>
        </p:nvSpPr>
        <p:spPr>
          <a:xfrm>
            <a:off x="120073" y="10627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Wise Up Papyrus</a:t>
            </a:r>
          </a:p>
        </p:txBody>
      </p:sp>
    </p:spTree>
    <p:extLst>
      <p:ext uri="{BB962C8B-B14F-4D97-AF65-F5344CB8AC3E}">
        <p14:creationId xmlns:p14="http://schemas.microsoft.com/office/powerpoint/2010/main" val="3103689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8C4E49C7-4530-2D4C-7B5B-4B24559A05FD}"/>
              </a:ext>
            </a:extLst>
          </p:cNvPr>
          <p:cNvSpPr txBox="1"/>
          <p:nvPr/>
        </p:nvSpPr>
        <p:spPr>
          <a:xfrm>
            <a:off x="5293273" y="2169640"/>
            <a:ext cx="462323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8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Démonstration</a:t>
            </a:r>
          </a:p>
          <a:p>
            <a:r>
              <a:rPr lang="fr-FR" sz="48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 la solution Papyrus</a:t>
            </a:r>
            <a:endParaRPr lang="en-US" sz="4800" b="1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D5FC333-B51C-F381-1558-08AF0B04B5A9}"/>
              </a:ext>
            </a:extLst>
          </p:cNvPr>
          <p:cNvSpPr txBox="1"/>
          <p:nvPr/>
        </p:nvSpPr>
        <p:spPr>
          <a:xfrm>
            <a:off x="88323" y="113722"/>
            <a:ext cx="585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Wise Up Papyrus</a:t>
            </a:r>
          </a:p>
        </p:txBody>
      </p:sp>
      <p:pic>
        <p:nvPicPr>
          <p:cNvPr id="13" name="Graphique 12" descr="Enseignant contour">
            <a:extLst>
              <a:ext uri="{FF2B5EF4-FFF2-40B4-BE49-F238E27FC236}">
                <a16:creationId xmlns:a16="http://schemas.microsoft.com/office/drawing/2014/main" id="{2E214660-04DC-8868-28C9-1FE4DBFA1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955" y="1387615"/>
            <a:ext cx="4082769" cy="4082769"/>
          </a:xfrm>
          <a:prstGeom prst="rect">
            <a:avLst/>
          </a:prstGeom>
        </p:spPr>
      </p:pic>
      <p:pic>
        <p:nvPicPr>
          <p:cNvPr id="5" name="Image 4" descr="Une image contenant Police, Graphique, texte, logo&#10;&#10;Description générée automatiquement">
            <a:extLst>
              <a:ext uri="{FF2B5EF4-FFF2-40B4-BE49-F238E27FC236}">
                <a16:creationId xmlns:a16="http://schemas.microsoft.com/office/drawing/2014/main" id="{D842A547-C883-BE2D-BBED-28AC493EB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89" y="2530865"/>
            <a:ext cx="2205454" cy="66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98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8C4E49C7-4530-2D4C-7B5B-4B24559A05FD}"/>
              </a:ext>
            </a:extLst>
          </p:cNvPr>
          <p:cNvSpPr txBox="1"/>
          <p:nvPr/>
        </p:nvSpPr>
        <p:spPr>
          <a:xfrm>
            <a:off x="4238625" y="1067912"/>
            <a:ext cx="338137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48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Tarifs</a:t>
            </a:r>
            <a:endParaRPr lang="en-US" sz="6700" b="1" dirty="0">
              <a:solidFill>
                <a:srgbClr val="80008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514B6BE9-CE4F-0572-8FBE-5DF290A26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196191"/>
              </p:ext>
            </p:extLst>
          </p:nvPr>
        </p:nvGraphicFramePr>
        <p:xfrm>
          <a:off x="6664038" y="2798309"/>
          <a:ext cx="3191162" cy="1528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017">
                  <a:extLst>
                    <a:ext uri="{9D8B030D-6E8A-4147-A177-3AD203B41FA5}">
                      <a16:colId xmlns:a16="http://schemas.microsoft.com/office/drawing/2014/main" val="3545143503"/>
                    </a:ext>
                  </a:extLst>
                </a:gridCol>
                <a:gridCol w="1256145">
                  <a:extLst>
                    <a:ext uri="{9D8B030D-6E8A-4147-A177-3AD203B41FA5}">
                      <a16:colId xmlns:a16="http://schemas.microsoft.com/office/drawing/2014/main" val="3698899648"/>
                    </a:ext>
                  </a:extLst>
                </a:gridCol>
              </a:tblGrid>
              <a:tr h="358987">
                <a:tc>
                  <a:txBody>
                    <a:bodyPr/>
                    <a:lstStyle/>
                    <a:p>
                      <a:r>
                        <a:rPr lang="fr-FR" sz="1200" dirty="0"/>
                        <a:t>Combinaisons Wise UP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Prix Combiné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494644"/>
                  </a:ext>
                </a:extLst>
              </a:tr>
              <a:tr h="346979">
                <a:tc>
                  <a:txBody>
                    <a:bodyPr/>
                    <a:lstStyle/>
                    <a:p>
                      <a:r>
                        <a:rPr lang="fr-FR" sz="1200" dirty="0"/>
                        <a:t>Skate + Scribe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1 490 €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537023"/>
                  </a:ext>
                </a:extLst>
              </a:tr>
              <a:tr h="251537">
                <a:tc>
                  <a:txBody>
                    <a:bodyPr/>
                    <a:lstStyle/>
                    <a:p>
                      <a:r>
                        <a:rPr lang="fr-FR" sz="1200" dirty="0"/>
                        <a:t>Skate + Papyrus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1 490 €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40144"/>
                  </a:ext>
                </a:extLst>
              </a:tr>
              <a:tr h="251537">
                <a:tc>
                  <a:txBody>
                    <a:bodyPr/>
                    <a:lstStyle/>
                    <a:p>
                      <a:r>
                        <a:rPr lang="fr-FR" sz="1200" dirty="0"/>
                        <a:t>Papyrus + Scribe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</a:t>
                      </a:r>
                      <a:r>
                        <a:rPr lang="fr-FR" sz="1200" baseline="0" dirty="0"/>
                        <a:t> 490 €</a:t>
                      </a:r>
                      <a:endParaRPr lang="fr-FR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586161"/>
                  </a:ext>
                </a:extLst>
              </a:tr>
              <a:tr h="251537">
                <a:tc>
                  <a:txBody>
                    <a:bodyPr/>
                    <a:lstStyle/>
                    <a:p>
                      <a:r>
                        <a:rPr lang="fr-FR" sz="1200" dirty="0"/>
                        <a:t>Papyrus + Skate + Scribe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1 990 €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559104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49F1B80E-7390-7F31-B0D0-6C20AA260907}"/>
              </a:ext>
            </a:extLst>
          </p:cNvPr>
          <p:cNvSpPr txBox="1"/>
          <p:nvPr/>
        </p:nvSpPr>
        <p:spPr>
          <a:xfrm>
            <a:off x="71437" y="76179"/>
            <a:ext cx="585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Wise Up Papyrus</a:t>
            </a:r>
          </a:p>
        </p:txBody>
      </p:sp>
      <p:sp>
        <p:nvSpPr>
          <p:cNvPr id="49" name="AutoShape 2">
            <a:extLst>
              <a:ext uri="{FF2B5EF4-FFF2-40B4-BE49-F238E27FC236}">
                <a16:creationId xmlns:a16="http://schemas.microsoft.com/office/drawing/2014/main" id="{C62EBB22-B6AE-F2DB-1D98-F86809286C67}"/>
              </a:ext>
            </a:extLst>
          </p:cNvPr>
          <p:cNvSpPr/>
          <p:nvPr/>
        </p:nvSpPr>
        <p:spPr>
          <a:xfrm>
            <a:off x="2433297" y="2102432"/>
            <a:ext cx="2002980" cy="602749"/>
          </a:xfrm>
          <a:prstGeom prst="rect">
            <a:avLst/>
          </a:prstGeom>
          <a:solidFill>
            <a:srgbClr val="F3FDFD"/>
          </a:solidFill>
        </p:spPr>
        <p:txBody>
          <a:bodyPr/>
          <a:lstStyle/>
          <a:p>
            <a:endParaRPr lang="fr-FR"/>
          </a:p>
        </p:txBody>
      </p:sp>
      <p:sp>
        <p:nvSpPr>
          <p:cNvPr id="50" name="AutoShape 3">
            <a:extLst>
              <a:ext uri="{FF2B5EF4-FFF2-40B4-BE49-F238E27FC236}">
                <a16:creationId xmlns:a16="http://schemas.microsoft.com/office/drawing/2014/main" id="{5A0220C2-7210-2627-8170-D034C7DE7D7F}"/>
              </a:ext>
            </a:extLst>
          </p:cNvPr>
          <p:cNvSpPr/>
          <p:nvPr/>
        </p:nvSpPr>
        <p:spPr>
          <a:xfrm>
            <a:off x="2433297" y="2692800"/>
            <a:ext cx="2002980" cy="602749"/>
          </a:xfrm>
          <a:prstGeom prst="rect">
            <a:avLst/>
          </a:prstGeom>
          <a:solidFill>
            <a:srgbClr val="F3FDFD"/>
          </a:solidFill>
        </p:spPr>
        <p:txBody>
          <a:bodyPr/>
          <a:lstStyle/>
          <a:p>
            <a:endParaRPr lang="fr-FR"/>
          </a:p>
        </p:txBody>
      </p:sp>
      <p:sp>
        <p:nvSpPr>
          <p:cNvPr id="51" name="AutoShape 4">
            <a:extLst>
              <a:ext uri="{FF2B5EF4-FFF2-40B4-BE49-F238E27FC236}">
                <a16:creationId xmlns:a16="http://schemas.microsoft.com/office/drawing/2014/main" id="{729B1A92-9DE5-9593-E578-DAFFA8D36CA8}"/>
              </a:ext>
            </a:extLst>
          </p:cNvPr>
          <p:cNvSpPr/>
          <p:nvPr/>
        </p:nvSpPr>
        <p:spPr>
          <a:xfrm>
            <a:off x="2433297" y="3269830"/>
            <a:ext cx="2002980" cy="602749"/>
          </a:xfrm>
          <a:prstGeom prst="rect">
            <a:avLst/>
          </a:prstGeom>
          <a:solidFill>
            <a:srgbClr val="F3FDFD"/>
          </a:solidFill>
        </p:spPr>
        <p:txBody>
          <a:bodyPr/>
          <a:lstStyle/>
          <a:p>
            <a:endParaRPr lang="fr-FR"/>
          </a:p>
        </p:txBody>
      </p:sp>
      <p:sp>
        <p:nvSpPr>
          <p:cNvPr id="52" name="AutoShape 5">
            <a:extLst>
              <a:ext uri="{FF2B5EF4-FFF2-40B4-BE49-F238E27FC236}">
                <a16:creationId xmlns:a16="http://schemas.microsoft.com/office/drawing/2014/main" id="{9EE53A01-C8B7-99E7-B100-DC324DA87534}"/>
              </a:ext>
            </a:extLst>
          </p:cNvPr>
          <p:cNvSpPr/>
          <p:nvPr/>
        </p:nvSpPr>
        <p:spPr>
          <a:xfrm>
            <a:off x="2433297" y="3854155"/>
            <a:ext cx="2002980" cy="602749"/>
          </a:xfrm>
          <a:prstGeom prst="rect">
            <a:avLst/>
          </a:prstGeom>
          <a:solidFill>
            <a:srgbClr val="F3FDFD"/>
          </a:solidFill>
        </p:spPr>
        <p:txBody>
          <a:bodyPr/>
          <a:lstStyle/>
          <a:p>
            <a:endParaRPr lang="fr-FR"/>
          </a:p>
        </p:txBody>
      </p:sp>
      <p:sp>
        <p:nvSpPr>
          <p:cNvPr id="53" name="AutoShape 6">
            <a:extLst>
              <a:ext uri="{FF2B5EF4-FFF2-40B4-BE49-F238E27FC236}">
                <a16:creationId xmlns:a16="http://schemas.microsoft.com/office/drawing/2014/main" id="{E8EB7DB6-7010-2EDA-CC69-FE3E0E346955}"/>
              </a:ext>
            </a:extLst>
          </p:cNvPr>
          <p:cNvSpPr/>
          <p:nvPr/>
        </p:nvSpPr>
        <p:spPr>
          <a:xfrm>
            <a:off x="2433297" y="4441606"/>
            <a:ext cx="2002980" cy="602749"/>
          </a:xfrm>
          <a:prstGeom prst="rect">
            <a:avLst/>
          </a:prstGeom>
          <a:solidFill>
            <a:srgbClr val="F3FDFD"/>
          </a:solidFill>
        </p:spPr>
        <p:txBody>
          <a:bodyPr/>
          <a:lstStyle/>
          <a:p>
            <a:endParaRPr lang="fr-FR"/>
          </a:p>
        </p:txBody>
      </p:sp>
      <p:sp>
        <p:nvSpPr>
          <p:cNvPr id="54" name="AutoShape 7">
            <a:extLst>
              <a:ext uri="{FF2B5EF4-FFF2-40B4-BE49-F238E27FC236}">
                <a16:creationId xmlns:a16="http://schemas.microsoft.com/office/drawing/2014/main" id="{93BFEB24-900C-5F75-40E2-98FE45D9B675}"/>
              </a:ext>
            </a:extLst>
          </p:cNvPr>
          <p:cNvSpPr/>
          <p:nvPr/>
        </p:nvSpPr>
        <p:spPr>
          <a:xfrm>
            <a:off x="2433297" y="5013640"/>
            <a:ext cx="2002980" cy="602749"/>
          </a:xfrm>
          <a:prstGeom prst="rect">
            <a:avLst/>
          </a:prstGeom>
          <a:solidFill>
            <a:srgbClr val="F3FDFD"/>
          </a:solidFill>
        </p:spPr>
        <p:txBody>
          <a:bodyPr/>
          <a:lstStyle/>
          <a:p>
            <a:endParaRPr lang="fr-FR"/>
          </a:p>
        </p:txBody>
      </p:sp>
      <p:sp>
        <p:nvSpPr>
          <p:cNvPr id="55" name="Freeform 8">
            <a:extLst>
              <a:ext uri="{FF2B5EF4-FFF2-40B4-BE49-F238E27FC236}">
                <a16:creationId xmlns:a16="http://schemas.microsoft.com/office/drawing/2014/main" id="{E651BA54-C4E9-8CAF-48D3-31D102B7605E}"/>
              </a:ext>
            </a:extLst>
          </p:cNvPr>
          <p:cNvSpPr/>
          <p:nvPr/>
        </p:nvSpPr>
        <p:spPr>
          <a:xfrm>
            <a:off x="1156285" y="2849900"/>
            <a:ext cx="102837" cy="102837"/>
          </a:xfrm>
          <a:custGeom>
            <a:avLst/>
            <a:gdLst/>
            <a:ahLst/>
            <a:cxnLst/>
            <a:rect l="l" t="t" r="r" b="b"/>
            <a:pathLst>
              <a:path w="102837" h="102837">
                <a:moveTo>
                  <a:pt x="0" y="0"/>
                </a:moveTo>
                <a:lnTo>
                  <a:pt x="102838" y="0"/>
                </a:lnTo>
                <a:lnTo>
                  <a:pt x="102838" y="102837"/>
                </a:lnTo>
                <a:lnTo>
                  <a:pt x="0" y="1028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6" name="Group 12">
            <a:extLst>
              <a:ext uri="{FF2B5EF4-FFF2-40B4-BE49-F238E27FC236}">
                <a16:creationId xmlns:a16="http://schemas.microsoft.com/office/drawing/2014/main" id="{DC5C9CF9-8AE2-24A5-8B58-506779815486}"/>
              </a:ext>
            </a:extLst>
          </p:cNvPr>
          <p:cNvGrpSpPr/>
          <p:nvPr/>
        </p:nvGrpSpPr>
        <p:grpSpPr>
          <a:xfrm>
            <a:off x="882609" y="2102432"/>
            <a:ext cx="2255237" cy="603441"/>
            <a:chOff x="0" y="0"/>
            <a:chExt cx="4599099" cy="1107440"/>
          </a:xfrm>
        </p:grpSpPr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5B574C75-1B97-763D-80DE-A9694109AC40}"/>
                </a:ext>
              </a:extLst>
            </p:cNvPr>
            <p:cNvSpPr/>
            <p:nvPr/>
          </p:nvSpPr>
          <p:spPr>
            <a:xfrm>
              <a:off x="0" y="0"/>
              <a:ext cx="4599099" cy="1107440"/>
            </a:xfrm>
            <a:custGeom>
              <a:avLst/>
              <a:gdLst/>
              <a:ahLst/>
              <a:cxnLst/>
              <a:rect l="l" t="t" r="r" b="b"/>
              <a:pathLst>
                <a:path w="4599099" h="1107440">
                  <a:moveTo>
                    <a:pt x="4597829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4599099" y="1107440"/>
                  </a:lnTo>
                  <a:lnTo>
                    <a:pt x="4599099" y="0"/>
                  </a:lnTo>
                  <a:close/>
                </a:path>
              </a:pathLst>
            </a:custGeom>
            <a:solidFill>
              <a:srgbClr val="29B866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175B2A35-D292-8D92-85B3-9755B109AFEB}"/>
                </a:ext>
              </a:extLst>
            </p:cNvPr>
            <p:cNvSpPr/>
            <p:nvPr/>
          </p:nvSpPr>
          <p:spPr>
            <a:xfrm>
              <a:off x="144174" y="172686"/>
              <a:ext cx="796232" cy="762069"/>
            </a:xfrm>
            <a:custGeom>
              <a:avLst/>
              <a:gdLst/>
              <a:ahLst/>
              <a:cxnLst/>
              <a:rect l="l" t="t" r="r" b="b"/>
              <a:pathLst>
                <a:path w="796232" h="762069">
                  <a:moveTo>
                    <a:pt x="398116" y="34"/>
                  </a:moveTo>
                  <a:cubicBezTo>
                    <a:pt x="261975" y="0"/>
                    <a:pt x="136161" y="72610"/>
                    <a:pt x="68080" y="190506"/>
                  </a:cubicBezTo>
                  <a:cubicBezTo>
                    <a:pt x="0" y="308402"/>
                    <a:pt x="0" y="453666"/>
                    <a:pt x="68080" y="571562"/>
                  </a:cubicBezTo>
                  <a:cubicBezTo>
                    <a:pt x="136161" y="689458"/>
                    <a:pt x="261975" y="762068"/>
                    <a:pt x="398116" y="762034"/>
                  </a:cubicBezTo>
                  <a:cubicBezTo>
                    <a:pt x="534257" y="762068"/>
                    <a:pt x="660071" y="689458"/>
                    <a:pt x="728152" y="571562"/>
                  </a:cubicBezTo>
                  <a:cubicBezTo>
                    <a:pt x="796232" y="453666"/>
                    <a:pt x="796232" y="308402"/>
                    <a:pt x="728152" y="190506"/>
                  </a:cubicBezTo>
                  <a:cubicBezTo>
                    <a:pt x="660071" y="72610"/>
                    <a:pt x="534257" y="0"/>
                    <a:pt x="398116" y="34"/>
                  </a:cubicBezTo>
                  <a:close/>
                </a:path>
              </a:pathLst>
            </a:custGeom>
            <a:solidFill>
              <a:srgbClr val="29B866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9" name="Freeform 15">
            <a:extLst>
              <a:ext uri="{FF2B5EF4-FFF2-40B4-BE49-F238E27FC236}">
                <a16:creationId xmlns:a16="http://schemas.microsoft.com/office/drawing/2014/main" id="{E9C306D3-CD97-BD26-057F-76ACEF0EF57C}"/>
              </a:ext>
            </a:extLst>
          </p:cNvPr>
          <p:cNvSpPr/>
          <p:nvPr/>
        </p:nvSpPr>
        <p:spPr>
          <a:xfrm>
            <a:off x="1077670" y="2283629"/>
            <a:ext cx="213033" cy="213033"/>
          </a:xfrm>
          <a:custGeom>
            <a:avLst/>
            <a:gdLst/>
            <a:ahLst/>
            <a:cxnLst/>
            <a:rect l="l" t="t" r="r" b="b"/>
            <a:pathLst>
              <a:path w="213033" h="213033">
                <a:moveTo>
                  <a:pt x="0" y="0"/>
                </a:moveTo>
                <a:lnTo>
                  <a:pt x="213034" y="0"/>
                </a:lnTo>
                <a:lnTo>
                  <a:pt x="213034" y="213033"/>
                </a:lnTo>
                <a:lnTo>
                  <a:pt x="0" y="2130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0" name="TextBox 16">
            <a:extLst>
              <a:ext uri="{FF2B5EF4-FFF2-40B4-BE49-F238E27FC236}">
                <a16:creationId xmlns:a16="http://schemas.microsoft.com/office/drawing/2014/main" id="{23236791-DA58-C1D4-492B-5B6B4059F046}"/>
              </a:ext>
            </a:extLst>
          </p:cNvPr>
          <p:cNvSpPr txBox="1"/>
          <p:nvPr/>
        </p:nvSpPr>
        <p:spPr>
          <a:xfrm>
            <a:off x="1503936" y="2310950"/>
            <a:ext cx="2055319" cy="185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89"/>
              </a:lnSpc>
            </a:pPr>
            <a:r>
              <a:rPr lang="en-US" sz="1241">
                <a:solidFill>
                  <a:srgbClr val="FFFFFF"/>
                </a:solidFill>
                <a:latin typeface="Aileron"/>
              </a:rPr>
              <a:t>Monoposte licence</a:t>
            </a:r>
          </a:p>
        </p:txBody>
      </p:sp>
      <p:grpSp>
        <p:nvGrpSpPr>
          <p:cNvPr id="61" name="Group 17">
            <a:extLst>
              <a:ext uri="{FF2B5EF4-FFF2-40B4-BE49-F238E27FC236}">
                <a16:creationId xmlns:a16="http://schemas.microsoft.com/office/drawing/2014/main" id="{BEE5A225-876E-9658-64F2-2421388EE527}"/>
              </a:ext>
            </a:extLst>
          </p:cNvPr>
          <p:cNvGrpSpPr/>
          <p:nvPr/>
        </p:nvGrpSpPr>
        <p:grpSpPr>
          <a:xfrm>
            <a:off x="882609" y="2692800"/>
            <a:ext cx="2255237" cy="603441"/>
            <a:chOff x="0" y="0"/>
            <a:chExt cx="4599099" cy="1107440"/>
          </a:xfrm>
        </p:grpSpPr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300316F1-5A04-A662-75E9-6A5FABEC11F8}"/>
                </a:ext>
              </a:extLst>
            </p:cNvPr>
            <p:cNvSpPr/>
            <p:nvPr/>
          </p:nvSpPr>
          <p:spPr>
            <a:xfrm>
              <a:off x="0" y="0"/>
              <a:ext cx="4599099" cy="1107440"/>
            </a:xfrm>
            <a:custGeom>
              <a:avLst/>
              <a:gdLst/>
              <a:ahLst/>
              <a:cxnLst/>
              <a:rect l="l" t="t" r="r" b="b"/>
              <a:pathLst>
                <a:path w="4599099" h="1107440">
                  <a:moveTo>
                    <a:pt x="4597829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4599099" y="1107440"/>
                  </a:lnTo>
                  <a:lnTo>
                    <a:pt x="4599099" y="0"/>
                  </a:lnTo>
                  <a:close/>
                </a:path>
              </a:pathLst>
            </a:custGeom>
            <a:solidFill>
              <a:srgbClr val="29B866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FDA799D4-CBD1-7CC2-8299-28EF749F3913}"/>
                </a:ext>
              </a:extLst>
            </p:cNvPr>
            <p:cNvSpPr/>
            <p:nvPr/>
          </p:nvSpPr>
          <p:spPr>
            <a:xfrm>
              <a:off x="144174" y="172686"/>
              <a:ext cx="796232" cy="762069"/>
            </a:xfrm>
            <a:custGeom>
              <a:avLst/>
              <a:gdLst/>
              <a:ahLst/>
              <a:cxnLst/>
              <a:rect l="l" t="t" r="r" b="b"/>
              <a:pathLst>
                <a:path w="796232" h="762069">
                  <a:moveTo>
                    <a:pt x="398116" y="34"/>
                  </a:moveTo>
                  <a:cubicBezTo>
                    <a:pt x="261975" y="0"/>
                    <a:pt x="136161" y="72610"/>
                    <a:pt x="68080" y="190506"/>
                  </a:cubicBezTo>
                  <a:cubicBezTo>
                    <a:pt x="0" y="308402"/>
                    <a:pt x="0" y="453666"/>
                    <a:pt x="68080" y="571562"/>
                  </a:cubicBezTo>
                  <a:cubicBezTo>
                    <a:pt x="136161" y="689458"/>
                    <a:pt x="261975" y="762068"/>
                    <a:pt x="398116" y="762034"/>
                  </a:cubicBezTo>
                  <a:cubicBezTo>
                    <a:pt x="534257" y="762068"/>
                    <a:pt x="660071" y="689458"/>
                    <a:pt x="728152" y="571562"/>
                  </a:cubicBezTo>
                  <a:cubicBezTo>
                    <a:pt x="796232" y="453666"/>
                    <a:pt x="796232" y="308402"/>
                    <a:pt x="728152" y="190506"/>
                  </a:cubicBezTo>
                  <a:cubicBezTo>
                    <a:pt x="660071" y="72610"/>
                    <a:pt x="534257" y="0"/>
                    <a:pt x="398116" y="34"/>
                  </a:cubicBezTo>
                  <a:close/>
                </a:path>
              </a:pathLst>
            </a:custGeom>
            <a:solidFill>
              <a:srgbClr val="29B866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4" name="Freeform 20">
            <a:extLst>
              <a:ext uri="{FF2B5EF4-FFF2-40B4-BE49-F238E27FC236}">
                <a16:creationId xmlns:a16="http://schemas.microsoft.com/office/drawing/2014/main" id="{AB9FC34F-7478-D559-7B5A-9419F1875B05}"/>
              </a:ext>
            </a:extLst>
          </p:cNvPr>
          <p:cNvSpPr/>
          <p:nvPr/>
        </p:nvSpPr>
        <p:spPr>
          <a:xfrm>
            <a:off x="1077670" y="2871386"/>
            <a:ext cx="255570" cy="255570"/>
          </a:xfrm>
          <a:custGeom>
            <a:avLst/>
            <a:gdLst/>
            <a:ahLst/>
            <a:cxnLst/>
            <a:rect l="l" t="t" r="r" b="b"/>
            <a:pathLst>
              <a:path w="255570" h="255570">
                <a:moveTo>
                  <a:pt x="0" y="0"/>
                </a:moveTo>
                <a:lnTo>
                  <a:pt x="255570" y="0"/>
                </a:lnTo>
                <a:lnTo>
                  <a:pt x="255570" y="255569"/>
                </a:lnTo>
                <a:lnTo>
                  <a:pt x="0" y="2555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5" name="TextBox 21">
            <a:extLst>
              <a:ext uri="{FF2B5EF4-FFF2-40B4-BE49-F238E27FC236}">
                <a16:creationId xmlns:a16="http://schemas.microsoft.com/office/drawing/2014/main" id="{D0E08A65-0E7A-5BF8-1467-B0BDCE21D3E4}"/>
              </a:ext>
            </a:extLst>
          </p:cNvPr>
          <p:cNvSpPr txBox="1"/>
          <p:nvPr/>
        </p:nvSpPr>
        <p:spPr>
          <a:xfrm>
            <a:off x="1503936" y="2901319"/>
            <a:ext cx="2055319" cy="185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89"/>
              </a:lnSpc>
            </a:pPr>
            <a:r>
              <a:rPr lang="en-US" sz="1241">
                <a:solidFill>
                  <a:srgbClr val="FFFFFF"/>
                </a:solidFill>
                <a:latin typeface="Aileron"/>
              </a:rPr>
              <a:t>Poste supplémentaire</a:t>
            </a:r>
          </a:p>
        </p:txBody>
      </p:sp>
      <p:grpSp>
        <p:nvGrpSpPr>
          <p:cNvPr id="66" name="Group 22">
            <a:extLst>
              <a:ext uri="{FF2B5EF4-FFF2-40B4-BE49-F238E27FC236}">
                <a16:creationId xmlns:a16="http://schemas.microsoft.com/office/drawing/2014/main" id="{D1D9D8DC-453D-4E1E-6E72-992E536AE64C}"/>
              </a:ext>
            </a:extLst>
          </p:cNvPr>
          <p:cNvGrpSpPr/>
          <p:nvPr/>
        </p:nvGrpSpPr>
        <p:grpSpPr>
          <a:xfrm>
            <a:off x="882609" y="3269830"/>
            <a:ext cx="2255237" cy="603441"/>
            <a:chOff x="0" y="0"/>
            <a:chExt cx="4599099" cy="1107440"/>
          </a:xfrm>
        </p:grpSpPr>
        <p:sp>
          <p:nvSpPr>
            <p:cNvPr id="67" name="Freeform 23">
              <a:extLst>
                <a:ext uri="{FF2B5EF4-FFF2-40B4-BE49-F238E27FC236}">
                  <a16:creationId xmlns:a16="http://schemas.microsoft.com/office/drawing/2014/main" id="{6B26A843-0643-1DBA-5F99-D898145DA764}"/>
                </a:ext>
              </a:extLst>
            </p:cNvPr>
            <p:cNvSpPr/>
            <p:nvPr/>
          </p:nvSpPr>
          <p:spPr>
            <a:xfrm>
              <a:off x="0" y="0"/>
              <a:ext cx="4599099" cy="1107440"/>
            </a:xfrm>
            <a:custGeom>
              <a:avLst/>
              <a:gdLst/>
              <a:ahLst/>
              <a:cxnLst/>
              <a:rect l="l" t="t" r="r" b="b"/>
              <a:pathLst>
                <a:path w="4599099" h="1107440">
                  <a:moveTo>
                    <a:pt x="4597829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4599099" y="1107440"/>
                  </a:lnTo>
                  <a:lnTo>
                    <a:pt x="4599099" y="0"/>
                  </a:lnTo>
                  <a:close/>
                </a:path>
              </a:pathLst>
            </a:custGeom>
            <a:solidFill>
              <a:srgbClr val="29B866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Freeform 24">
              <a:extLst>
                <a:ext uri="{FF2B5EF4-FFF2-40B4-BE49-F238E27FC236}">
                  <a16:creationId xmlns:a16="http://schemas.microsoft.com/office/drawing/2014/main" id="{C88F226C-F9C5-F64C-D42E-C08C932F1F7C}"/>
                </a:ext>
              </a:extLst>
            </p:cNvPr>
            <p:cNvSpPr/>
            <p:nvPr/>
          </p:nvSpPr>
          <p:spPr>
            <a:xfrm>
              <a:off x="144174" y="172686"/>
              <a:ext cx="796232" cy="762069"/>
            </a:xfrm>
            <a:custGeom>
              <a:avLst/>
              <a:gdLst/>
              <a:ahLst/>
              <a:cxnLst/>
              <a:rect l="l" t="t" r="r" b="b"/>
              <a:pathLst>
                <a:path w="796232" h="762069">
                  <a:moveTo>
                    <a:pt x="398116" y="34"/>
                  </a:moveTo>
                  <a:cubicBezTo>
                    <a:pt x="261975" y="0"/>
                    <a:pt x="136161" y="72610"/>
                    <a:pt x="68080" y="190506"/>
                  </a:cubicBezTo>
                  <a:cubicBezTo>
                    <a:pt x="0" y="308402"/>
                    <a:pt x="0" y="453666"/>
                    <a:pt x="68080" y="571562"/>
                  </a:cubicBezTo>
                  <a:cubicBezTo>
                    <a:pt x="136161" y="689458"/>
                    <a:pt x="261975" y="762068"/>
                    <a:pt x="398116" y="762034"/>
                  </a:cubicBezTo>
                  <a:cubicBezTo>
                    <a:pt x="534257" y="762068"/>
                    <a:pt x="660071" y="689458"/>
                    <a:pt x="728152" y="571562"/>
                  </a:cubicBezTo>
                  <a:cubicBezTo>
                    <a:pt x="796232" y="453666"/>
                    <a:pt x="796232" y="308402"/>
                    <a:pt x="728152" y="190506"/>
                  </a:cubicBezTo>
                  <a:cubicBezTo>
                    <a:pt x="660071" y="72610"/>
                    <a:pt x="534257" y="0"/>
                    <a:pt x="398116" y="34"/>
                  </a:cubicBezTo>
                  <a:close/>
                </a:path>
              </a:pathLst>
            </a:custGeom>
            <a:solidFill>
              <a:srgbClr val="29B866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9" name="Freeform 25">
            <a:extLst>
              <a:ext uri="{FF2B5EF4-FFF2-40B4-BE49-F238E27FC236}">
                <a16:creationId xmlns:a16="http://schemas.microsoft.com/office/drawing/2014/main" id="{5C59025D-28E0-BAC5-F21E-62B383D972DD}"/>
              </a:ext>
            </a:extLst>
          </p:cNvPr>
          <p:cNvSpPr/>
          <p:nvPr/>
        </p:nvSpPr>
        <p:spPr>
          <a:xfrm>
            <a:off x="1077670" y="3454619"/>
            <a:ext cx="253452" cy="237611"/>
          </a:xfrm>
          <a:custGeom>
            <a:avLst/>
            <a:gdLst/>
            <a:ahLst/>
            <a:cxnLst/>
            <a:rect l="l" t="t" r="r" b="b"/>
            <a:pathLst>
              <a:path w="253452" h="237611">
                <a:moveTo>
                  <a:pt x="0" y="0"/>
                </a:moveTo>
                <a:lnTo>
                  <a:pt x="253452" y="0"/>
                </a:lnTo>
                <a:lnTo>
                  <a:pt x="253452" y="237611"/>
                </a:lnTo>
                <a:lnTo>
                  <a:pt x="0" y="2376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0" name="TextBox 26">
            <a:extLst>
              <a:ext uri="{FF2B5EF4-FFF2-40B4-BE49-F238E27FC236}">
                <a16:creationId xmlns:a16="http://schemas.microsoft.com/office/drawing/2014/main" id="{7884B4CE-54F8-5856-FB9B-3078B5739BB1}"/>
              </a:ext>
            </a:extLst>
          </p:cNvPr>
          <p:cNvSpPr txBox="1"/>
          <p:nvPr/>
        </p:nvSpPr>
        <p:spPr>
          <a:xfrm>
            <a:off x="1503936" y="3478349"/>
            <a:ext cx="2055319" cy="185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89"/>
              </a:lnSpc>
            </a:pPr>
            <a:r>
              <a:rPr lang="en-US" sz="1241">
                <a:solidFill>
                  <a:srgbClr val="FFFFFF"/>
                </a:solidFill>
                <a:latin typeface="Aileron"/>
              </a:rPr>
              <a:t>Installation</a:t>
            </a:r>
          </a:p>
        </p:txBody>
      </p:sp>
      <p:grpSp>
        <p:nvGrpSpPr>
          <p:cNvPr id="71" name="Group 27">
            <a:extLst>
              <a:ext uri="{FF2B5EF4-FFF2-40B4-BE49-F238E27FC236}">
                <a16:creationId xmlns:a16="http://schemas.microsoft.com/office/drawing/2014/main" id="{BA465BB3-21A8-1828-965C-26195E3670F5}"/>
              </a:ext>
            </a:extLst>
          </p:cNvPr>
          <p:cNvGrpSpPr/>
          <p:nvPr/>
        </p:nvGrpSpPr>
        <p:grpSpPr>
          <a:xfrm>
            <a:off x="882609" y="3854155"/>
            <a:ext cx="2255237" cy="603441"/>
            <a:chOff x="0" y="0"/>
            <a:chExt cx="4599099" cy="1107440"/>
          </a:xfrm>
        </p:grpSpPr>
        <p:sp>
          <p:nvSpPr>
            <p:cNvPr id="72" name="Freeform 28">
              <a:extLst>
                <a:ext uri="{FF2B5EF4-FFF2-40B4-BE49-F238E27FC236}">
                  <a16:creationId xmlns:a16="http://schemas.microsoft.com/office/drawing/2014/main" id="{62928B14-2A69-39E1-8296-AFF8C075D807}"/>
                </a:ext>
              </a:extLst>
            </p:cNvPr>
            <p:cNvSpPr/>
            <p:nvPr/>
          </p:nvSpPr>
          <p:spPr>
            <a:xfrm>
              <a:off x="0" y="0"/>
              <a:ext cx="4599099" cy="1107440"/>
            </a:xfrm>
            <a:custGeom>
              <a:avLst/>
              <a:gdLst/>
              <a:ahLst/>
              <a:cxnLst/>
              <a:rect l="l" t="t" r="r" b="b"/>
              <a:pathLst>
                <a:path w="4599099" h="1107440">
                  <a:moveTo>
                    <a:pt x="4597829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4599099" y="1107440"/>
                  </a:lnTo>
                  <a:lnTo>
                    <a:pt x="4599099" y="0"/>
                  </a:lnTo>
                  <a:close/>
                </a:path>
              </a:pathLst>
            </a:custGeom>
            <a:solidFill>
              <a:srgbClr val="29B866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Freeform 29">
              <a:extLst>
                <a:ext uri="{FF2B5EF4-FFF2-40B4-BE49-F238E27FC236}">
                  <a16:creationId xmlns:a16="http://schemas.microsoft.com/office/drawing/2014/main" id="{C35051BF-43D6-D55C-A8B4-B5FE2E5DD7BB}"/>
                </a:ext>
              </a:extLst>
            </p:cNvPr>
            <p:cNvSpPr/>
            <p:nvPr/>
          </p:nvSpPr>
          <p:spPr>
            <a:xfrm>
              <a:off x="144174" y="172686"/>
              <a:ext cx="796232" cy="762069"/>
            </a:xfrm>
            <a:custGeom>
              <a:avLst/>
              <a:gdLst/>
              <a:ahLst/>
              <a:cxnLst/>
              <a:rect l="l" t="t" r="r" b="b"/>
              <a:pathLst>
                <a:path w="796232" h="762069">
                  <a:moveTo>
                    <a:pt x="398116" y="34"/>
                  </a:moveTo>
                  <a:cubicBezTo>
                    <a:pt x="261975" y="0"/>
                    <a:pt x="136161" y="72610"/>
                    <a:pt x="68080" y="190506"/>
                  </a:cubicBezTo>
                  <a:cubicBezTo>
                    <a:pt x="0" y="308402"/>
                    <a:pt x="0" y="453666"/>
                    <a:pt x="68080" y="571562"/>
                  </a:cubicBezTo>
                  <a:cubicBezTo>
                    <a:pt x="136161" y="689458"/>
                    <a:pt x="261975" y="762068"/>
                    <a:pt x="398116" y="762034"/>
                  </a:cubicBezTo>
                  <a:cubicBezTo>
                    <a:pt x="534257" y="762068"/>
                    <a:pt x="660071" y="689458"/>
                    <a:pt x="728152" y="571562"/>
                  </a:cubicBezTo>
                  <a:cubicBezTo>
                    <a:pt x="796232" y="453666"/>
                    <a:pt x="796232" y="308402"/>
                    <a:pt x="728152" y="190506"/>
                  </a:cubicBezTo>
                  <a:cubicBezTo>
                    <a:pt x="660071" y="72610"/>
                    <a:pt x="534257" y="0"/>
                    <a:pt x="398116" y="34"/>
                  </a:cubicBezTo>
                  <a:close/>
                </a:path>
              </a:pathLst>
            </a:custGeom>
            <a:solidFill>
              <a:srgbClr val="29B866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4" name="Freeform 30">
            <a:extLst>
              <a:ext uri="{FF2B5EF4-FFF2-40B4-BE49-F238E27FC236}">
                <a16:creationId xmlns:a16="http://schemas.microsoft.com/office/drawing/2014/main" id="{0536AF54-37F1-D767-0E66-C4CC5F3DB032}"/>
              </a:ext>
            </a:extLst>
          </p:cNvPr>
          <p:cNvSpPr/>
          <p:nvPr/>
        </p:nvSpPr>
        <p:spPr>
          <a:xfrm>
            <a:off x="1109280" y="4065580"/>
            <a:ext cx="192350" cy="233151"/>
          </a:xfrm>
          <a:custGeom>
            <a:avLst/>
            <a:gdLst/>
            <a:ahLst/>
            <a:cxnLst/>
            <a:rect l="l" t="t" r="r" b="b"/>
            <a:pathLst>
              <a:path w="192350" h="233151">
                <a:moveTo>
                  <a:pt x="0" y="0"/>
                </a:moveTo>
                <a:lnTo>
                  <a:pt x="192350" y="0"/>
                </a:lnTo>
                <a:lnTo>
                  <a:pt x="192350" y="233151"/>
                </a:lnTo>
                <a:lnTo>
                  <a:pt x="0" y="2331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5" name="TextBox 31">
            <a:extLst>
              <a:ext uri="{FF2B5EF4-FFF2-40B4-BE49-F238E27FC236}">
                <a16:creationId xmlns:a16="http://schemas.microsoft.com/office/drawing/2014/main" id="{07F3DF73-8512-0F12-A08B-AE8271CF3D2C}"/>
              </a:ext>
            </a:extLst>
          </p:cNvPr>
          <p:cNvSpPr txBox="1"/>
          <p:nvPr/>
        </p:nvSpPr>
        <p:spPr>
          <a:xfrm>
            <a:off x="1503936" y="4062673"/>
            <a:ext cx="2055319" cy="185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89"/>
              </a:lnSpc>
            </a:pPr>
            <a:r>
              <a:rPr lang="en-US" sz="1241">
                <a:solidFill>
                  <a:srgbClr val="FFFFFF"/>
                </a:solidFill>
                <a:latin typeface="Aileron"/>
              </a:rPr>
              <a:t>Conception documents</a:t>
            </a:r>
          </a:p>
        </p:txBody>
      </p:sp>
      <p:sp>
        <p:nvSpPr>
          <p:cNvPr id="76" name="TextBox 32">
            <a:extLst>
              <a:ext uri="{FF2B5EF4-FFF2-40B4-BE49-F238E27FC236}">
                <a16:creationId xmlns:a16="http://schemas.microsoft.com/office/drawing/2014/main" id="{223E2010-F271-EC89-EA09-A8D287572721}"/>
              </a:ext>
            </a:extLst>
          </p:cNvPr>
          <p:cNvSpPr txBox="1"/>
          <p:nvPr/>
        </p:nvSpPr>
        <p:spPr>
          <a:xfrm>
            <a:off x="3294569" y="2310950"/>
            <a:ext cx="951182" cy="185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89"/>
              </a:lnSpc>
            </a:pPr>
            <a:r>
              <a:rPr lang="en-US" sz="1241">
                <a:solidFill>
                  <a:srgbClr val="191919"/>
                </a:solidFill>
                <a:latin typeface="Aileron"/>
              </a:rPr>
              <a:t>850€</a:t>
            </a:r>
          </a:p>
        </p:txBody>
      </p:sp>
      <p:sp>
        <p:nvSpPr>
          <p:cNvPr id="77" name="TextBox 33">
            <a:extLst>
              <a:ext uri="{FF2B5EF4-FFF2-40B4-BE49-F238E27FC236}">
                <a16:creationId xmlns:a16="http://schemas.microsoft.com/office/drawing/2014/main" id="{926A4E21-4345-605D-1564-165AE64F915F}"/>
              </a:ext>
            </a:extLst>
          </p:cNvPr>
          <p:cNvSpPr txBox="1"/>
          <p:nvPr/>
        </p:nvSpPr>
        <p:spPr>
          <a:xfrm>
            <a:off x="3294569" y="2901319"/>
            <a:ext cx="951182" cy="185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89"/>
              </a:lnSpc>
            </a:pPr>
            <a:r>
              <a:rPr lang="en-US" sz="1241">
                <a:solidFill>
                  <a:srgbClr val="191919"/>
                </a:solidFill>
                <a:latin typeface="Aileron"/>
              </a:rPr>
              <a:t>115€</a:t>
            </a:r>
          </a:p>
        </p:txBody>
      </p:sp>
      <p:sp>
        <p:nvSpPr>
          <p:cNvPr id="78" name="TextBox 34">
            <a:extLst>
              <a:ext uri="{FF2B5EF4-FFF2-40B4-BE49-F238E27FC236}">
                <a16:creationId xmlns:a16="http://schemas.microsoft.com/office/drawing/2014/main" id="{8C3C963B-0844-974E-E39D-159F6D571788}"/>
              </a:ext>
            </a:extLst>
          </p:cNvPr>
          <p:cNvSpPr txBox="1"/>
          <p:nvPr/>
        </p:nvSpPr>
        <p:spPr>
          <a:xfrm>
            <a:off x="3294569" y="3480569"/>
            <a:ext cx="951182" cy="185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89"/>
              </a:lnSpc>
            </a:pPr>
            <a:r>
              <a:rPr lang="en-US" sz="1241">
                <a:solidFill>
                  <a:srgbClr val="191919"/>
                </a:solidFill>
                <a:latin typeface="Aileron"/>
              </a:rPr>
              <a:t>120€ /poste</a:t>
            </a:r>
          </a:p>
        </p:txBody>
      </p:sp>
      <p:grpSp>
        <p:nvGrpSpPr>
          <p:cNvPr id="79" name="Group 36">
            <a:extLst>
              <a:ext uri="{FF2B5EF4-FFF2-40B4-BE49-F238E27FC236}">
                <a16:creationId xmlns:a16="http://schemas.microsoft.com/office/drawing/2014/main" id="{9B568E09-F7F3-8A06-97B0-8EEA8E185439}"/>
              </a:ext>
            </a:extLst>
          </p:cNvPr>
          <p:cNvGrpSpPr/>
          <p:nvPr/>
        </p:nvGrpSpPr>
        <p:grpSpPr>
          <a:xfrm>
            <a:off x="882609" y="4441606"/>
            <a:ext cx="2255237" cy="603441"/>
            <a:chOff x="0" y="0"/>
            <a:chExt cx="4599099" cy="1107440"/>
          </a:xfrm>
        </p:grpSpPr>
        <p:sp>
          <p:nvSpPr>
            <p:cNvPr id="80" name="Freeform 37">
              <a:extLst>
                <a:ext uri="{FF2B5EF4-FFF2-40B4-BE49-F238E27FC236}">
                  <a16:creationId xmlns:a16="http://schemas.microsoft.com/office/drawing/2014/main" id="{5ECA18B3-6D26-3D12-1A30-13B8073CC7A1}"/>
                </a:ext>
              </a:extLst>
            </p:cNvPr>
            <p:cNvSpPr/>
            <p:nvPr/>
          </p:nvSpPr>
          <p:spPr>
            <a:xfrm>
              <a:off x="0" y="0"/>
              <a:ext cx="4599099" cy="1107440"/>
            </a:xfrm>
            <a:custGeom>
              <a:avLst/>
              <a:gdLst/>
              <a:ahLst/>
              <a:cxnLst/>
              <a:rect l="l" t="t" r="r" b="b"/>
              <a:pathLst>
                <a:path w="4599099" h="1107440">
                  <a:moveTo>
                    <a:pt x="4597829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4599099" y="1107440"/>
                  </a:lnTo>
                  <a:lnTo>
                    <a:pt x="4599099" y="0"/>
                  </a:lnTo>
                  <a:close/>
                </a:path>
              </a:pathLst>
            </a:custGeom>
            <a:solidFill>
              <a:srgbClr val="29B866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Freeform 38">
              <a:extLst>
                <a:ext uri="{FF2B5EF4-FFF2-40B4-BE49-F238E27FC236}">
                  <a16:creationId xmlns:a16="http://schemas.microsoft.com/office/drawing/2014/main" id="{B138A137-0C45-00E8-3951-21D518D5025F}"/>
                </a:ext>
              </a:extLst>
            </p:cNvPr>
            <p:cNvSpPr/>
            <p:nvPr/>
          </p:nvSpPr>
          <p:spPr>
            <a:xfrm>
              <a:off x="144174" y="172686"/>
              <a:ext cx="796232" cy="762069"/>
            </a:xfrm>
            <a:custGeom>
              <a:avLst/>
              <a:gdLst/>
              <a:ahLst/>
              <a:cxnLst/>
              <a:rect l="l" t="t" r="r" b="b"/>
              <a:pathLst>
                <a:path w="796232" h="762069">
                  <a:moveTo>
                    <a:pt x="398116" y="34"/>
                  </a:moveTo>
                  <a:cubicBezTo>
                    <a:pt x="261975" y="0"/>
                    <a:pt x="136161" y="72610"/>
                    <a:pt x="68080" y="190506"/>
                  </a:cubicBezTo>
                  <a:cubicBezTo>
                    <a:pt x="0" y="308402"/>
                    <a:pt x="0" y="453666"/>
                    <a:pt x="68080" y="571562"/>
                  </a:cubicBezTo>
                  <a:cubicBezTo>
                    <a:pt x="136161" y="689458"/>
                    <a:pt x="261975" y="762068"/>
                    <a:pt x="398116" y="762034"/>
                  </a:cubicBezTo>
                  <a:cubicBezTo>
                    <a:pt x="534257" y="762068"/>
                    <a:pt x="660071" y="689458"/>
                    <a:pt x="728152" y="571562"/>
                  </a:cubicBezTo>
                  <a:cubicBezTo>
                    <a:pt x="796232" y="453666"/>
                    <a:pt x="796232" y="308402"/>
                    <a:pt x="728152" y="190506"/>
                  </a:cubicBezTo>
                  <a:cubicBezTo>
                    <a:pt x="660071" y="72610"/>
                    <a:pt x="534257" y="0"/>
                    <a:pt x="398116" y="34"/>
                  </a:cubicBezTo>
                  <a:close/>
                </a:path>
              </a:pathLst>
            </a:custGeom>
            <a:solidFill>
              <a:srgbClr val="29B866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2" name="Freeform 39">
            <a:extLst>
              <a:ext uri="{FF2B5EF4-FFF2-40B4-BE49-F238E27FC236}">
                <a16:creationId xmlns:a16="http://schemas.microsoft.com/office/drawing/2014/main" id="{552C3C60-2013-CDD0-F8B8-546288DFC1D2}"/>
              </a:ext>
            </a:extLst>
          </p:cNvPr>
          <p:cNvSpPr/>
          <p:nvPr/>
        </p:nvSpPr>
        <p:spPr>
          <a:xfrm>
            <a:off x="1077670" y="4615195"/>
            <a:ext cx="255570" cy="255570"/>
          </a:xfrm>
          <a:custGeom>
            <a:avLst/>
            <a:gdLst/>
            <a:ahLst/>
            <a:cxnLst/>
            <a:rect l="l" t="t" r="r" b="b"/>
            <a:pathLst>
              <a:path w="255570" h="255570">
                <a:moveTo>
                  <a:pt x="0" y="0"/>
                </a:moveTo>
                <a:lnTo>
                  <a:pt x="255570" y="0"/>
                </a:lnTo>
                <a:lnTo>
                  <a:pt x="255570" y="255570"/>
                </a:lnTo>
                <a:lnTo>
                  <a:pt x="0" y="2555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3" name="TextBox 40">
            <a:extLst>
              <a:ext uri="{FF2B5EF4-FFF2-40B4-BE49-F238E27FC236}">
                <a16:creationId xmlns:a16="http://schemas.microsoft.com/office/drawing/2014/main" id="{03682A88-41A3-9924-414E-0871EB879AFF}"/>
              </a:ext>
            </a:extLst>
          </p:cNvPr>
          <p:cNvSpPr txBox="1"/>
          <p:nvPr/>
        </p:nvSpPr>
        <p:spPr>
          <a:xfrm>
            <a:off x="1503936" y="4650124"/>
            <a:ext cx="2324155" cy="185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89"/>
              </a:lnSpc>
            </a:pPr>
            <a:r>
              <a:rPr lang="en-US" sz="1241" dirty="0">
                <a:solidFill>
                  <a:srgbClr val="FFFFFF"/>
                </a:solidFill>
                <a:latin typeface="Aileron"/>
              </a:rPr>
              <a:t>Formation </a:t>
            </a:r>
            <a:r>
              <a:rPr lang="en-US" sz="1241" dirty="0" err="1">
                <a:solidFill>
                  <a:srgbClr val="FFFFFF"/>
                </a:solidFill>
                <a:latin typeface="Aileron"/>
              </a:rPr>
              <a:t>utilisateur</a:t>
            </a:r>
            <a:r>
              <a:rPr lang="en-US" sz="1241" dirty="0">
                <a:solidFill>
                  <a:srgbClr val="FFFFFF"/>
                </a:solidFill>
                <a:latin typeface="Aileron"/>
              </a:rPr>
              <a:t> 3 h</a:t>
            </a:r>
          </a:p>
        </p:txBody>
      </p:sp>
      <p:sp>
        <p:nvSpPr>
          <p:cNvPr id="84" name="TextBox 41">
            <a:extLst>
              <a:ext uri="{FF2B5EF4-FFF2-40B4-BE49-F238E27FC236}">
                <a16:creationId xmlns:a16="http://schemas.microsoft.com/office/drawing/2014/main" id="{FC71CBBF-B6F1-B4DD-B38F-9FC91A133DF8}"/>
              </a:ext>
            </a:extLst>
          </p:cNvPr>
          <p:cNvSpPr txBox="1"/>
          <p:nvPr/>
        </p:nvSpPr>
        <p:spPr>
          <a:xfrm>
            <a:off x="3294569" y="4650124"/>
            <a:ext cx="951182" cy="185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89"/>
              </a:lnSpc>
            </a:pPr>
            <a:r>
              <a:rPr lang="en-US" sz="1241">
                <a:solidFill>
                  <a:srgbClr val="191919"/>
                </a:solidFill>
                <a:latin typeface="Aileron"/>
              </a:rPr>
              <a:t>600€</a:t>
            </a:r>
          </a:p>
        </p:txBody>
      </p:sp>
      <p:sp>
        <p:nvSpPr>
          <p:cNvPr id="85" name="TextBox 42">
            <a:extLst>
              <a:ext uri="{FF2B5EF4-FFF2-40B4-BE49-F238E27FC236}">
                <a16:creationId xmlns:a16="http://schemas.microsoft.com/office/drawing/2014/main" id="{5806EB9E-D670-8810-5181-6A3ED8A1A128}"/>
              </a:ext>
            </a:extLst>
          </p:cNvPr>
          <p:cNvSpPr txBox="1"/>
          <p:nvPr/>
        </p:nvSpPr>
        <p:spPr>
          <a:xfrm>
            <a:off x="3181258" y="4089299"/>
            <a:ext cx="1177803" cy="185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89"/>
              </a:lnSpc>
            </a:pPr>
            <a:r>
              <a:rPr lang="en-US" sz="1241">
                <a:solidFill>
                  <a:srgbClr val="191919"/>
                </a:solidFill>
                <a:latin typeface="Aileron"/>
              </a:rPr>
              <a:t>450€ /document</a:t>
            </a:r>
          </a:p>
        </p:txBody>
      </p:sp>
      <p:grpSp>
        <p:nvGrpSpPr>
          <p:cNvPr id="86" name="Group 43">
            <a:extLst>
              <a:ext uri="{FF2B5EF4-FFF2-40B4-BE49-F238E27FC236}">
                <a16:creationId xmlns:a16="http://schemas.microsoft.com/office/drawing/2014/main" id="{3A90FB90-C82D-B0A3-D3AE-0E5AC989D281}"/>
              </a:ext>
            </a:extLst>
          </p:cNvPr>
          <p:cNvGrpSpPr/>
          <p:nvPr/>
        </p:nvGrpSpPr>
        <p:grpSpPr>
          <a:xfrm>
            <a:off x="882609" y="5013640"/>
            <a:ext cx="2255237" cy="603441"/>
            <a:chOff x="0" y="0"/>
            <a:chExt cx="4599099" cy="1107440"/>
          </a:xfrm>
        </p:grpSpPr>
        <p:sp>
          <p:nvSpPr>
            <p:cNvPr id="87" name="Freeform 44">
              <a:extLst>
                <a:ext uri="{FF2B5EF4-FFF2-40B4-BE49-F238E27FC236}">
                  <a16:creationId xmlns:a16="http://schemas.microsoft.com/office/drawing/2014/main" id="{5B271C1B-835E-ECCF-89F2-DBE0651F6B75}"/>
                </a:ext>
              </a:extLst>
            </p:cNvPr>
            <p:cNvSpPr/>
            <p:nvPr/>
          </p:nvSpPr>
          <p:spPr>
            <a:xfrm>
              <a:off x="0" y="0"/>
              <a:ext cx="4599099" cy="1107440"/>
            </a:xfrm>
            <a:custGeom>
              <a:avLst/>
              <a:gdLst/>
              <a:ahLst/>
              <a:cxnLst/>
              <a:rect l="l" t="t" r="r" b="b"/>
              <a:pathLst>
                <a:path w="4599099" h="1107440">
                  <a:moveTo>
                    <a:pt x="4597829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4599099" y="1107440"/>
                  </a:lnTo>
                  <a:lnTo>
                    <a:pt x="4599099" y="0"/>
                  </a:lnTo>
                  <a:close/>
                </a:path>
              </a:pathLst>
            </a:custGeom>
            <a:solidFill>
              <a:srgbClr val="29B866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Freeform 45">
              <a:extLst>
                <a:ext uri="{FF2B5EF4-FFF2-40B4-BE49-F238E27FC236}">
                  <a16:creationId xmlns:a16="http://schemas.microsoft.com/office/drawing/2014/main" id="{DD00C887-CF39-D738-BEED-FEE0C768130A}"/>
                </a:ext>
              </a:extLst>
            </p:cNvPr>
            <p:cNvSpPr/>
            <p:nvPr/>
          </p:nvSpPr>
          <p:spPr>
            <a:xfrm>
              <a:off x="144174" y="172686"/>
              <a:ext cx="796232" cy="762069"/>
            </a:xfrm>
            <a:custGeom>
              <a:avLst/>
              <a:gdLst/>
              <a:ahLst/>
              <a:cxnLst/>
              <a:rect l="l" t="t" r="r" b="b"/>
              <a:pathLst>
                <a:path w="796232" h="762069">
                  <a:moveTo>
                    <a:pt x="398116" y="34"/>
                  </a:moveTo>
                  <a:cubicBezTo>
                    <a:pt x="261975" y="0"/>
                    <a:pt x="136161" y="72610"/>
                    <a:pt x="68080" y="190506"/>
                  </a:cubicBezTo>
                  <a:cubicBezTo>
                    <a:pt x="0" y="308402"/>
                    <a:pt x="0" y="453666"/>
                    <a:pt x="68080" y="571562"/>
                  </a:cubicBezTo>
                  <a:cubicBezTo>
                    <a:pt x="136161" y="689458"/>
                    <a:pt x="261975" y="762068"/>
                    <a:pt x="398116" y="762034"/>
                  </a:cubicBezTo>
                  <a:cubicBezTo>
                    <a:pt x="534257" y="762068"/>
                    <a:pt x="660071" y="689458"/>
                    <a:pt x="728152" y="571562"/>
                  </a:cubicBezTo>
                  <a:cubicBezTo>
                    <a:pt x="796232" y="453666"/>
                    <a:pt x="796232" y="308402"/>
                    <a:pt x="728152" y="190506"/>
                  </a:cubicBezTo>
                  <a:cubicBezTo>
                    <a:pt x="660071" y="72610"/>
                    <a:pt x="534257" y="0"/>
                    <a:pt x="398116" y="34"/>
                  </a:cubicBezTo>
                  <a:close/>
                </a:path>
              </a:pathLst>
            </a:custGeom>
            <a:solidFill>
              <a:srgbClr val="29B866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9" name="Freeform 46">
            <a:extLst>
              <a:ext uri="{FF2B5EF4-FFF2-40B4-BE49-F238E27FC236}">
                <a16:creationId xmlns:a16="http://schemas.microsoft.com/office/drawing/2014/main" id="{A2A23B9A-0C6F-AD89-F317-255EB8CE43B4}"/>
              </a:ext>
            </a:extLst>
          </p:cNvPr>
          <p:cNvSpPr/>
          <p:nvPr/>
        </p:nvSpPr>
        <p:spPr>
          <a:xfrm>
            <a:off x="1077670" y="5187229"/>
            <a:ext cx="255570" cy="255570"/>
          </a:xfrm>
          <a:custGeom>
            <a:avLst/>
            <a:gdLst/>
            <a:ahLst/>
            <a:cxnLst/>
            <a:rect l="l" t="t" r="r" b="b"/>
            <a:pathLst>
              <a:path w="255570" h="255570">
                <a:moveTo>
                  <a:pt x="0" y="0"/>
                </a:moveTo>
                <a:lnTo>
                  <a:pt x="255570" y="0"/>
                </a:lnTo>
                <a:lnTo>
                  <a:pt x="255570" y="255570"/>
                </a:lnTo>
                <a:lnTo>
                  <a:pt x="0" y="2555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0" name="TextBox 47">
            <a:extLst>
              <a:ext uri="{FF2B5EF4-FFF2-40B4-BE49-F238E27FC236}">
                <a16:creationId xmlns:a16="http://schemas.microsoft.com/office/drawing/2014/main" id="{797F6AED-4B87-690F-60C3-C0F3A18D3E39}"/>
              </a:ext>
            </a:extLst>
          </p:cNvPr>
          <p:cNvSpPr txBox="1"/>
          <p:nvPr/>
        </p:nvSpPr>
        <p:spPr>
          <a:xfrm>
            <a:off x="1503936" y="5215808"/>
            <a:ext cx="1921945" cy="288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21"/>
              </a:lnSpc>
            </a:pPr>
            <a:r>
              <a:rPr lang="en-US" sz="1240" dirty="0">
                <a:solidFill>
                  <a:srgbClr val="FFFFFF"/>
                </a:solidFill>
                <a:latin typeface="Aileron"/>
              </a:rPr>
              <a:t>Formation </a:t>
            </a:r>
            <a:r>
              <a:rPr lang="en-US" sz="1240" dirty="0" err="1">
                <a:solidFill>
                  <a:srgbClr val="FFFFFF"/>
                </a:solidFill>
                <a:latin typeface="Aileron"/>
              </a:rPr>
              <a:t>éditeur</a:t>
            </a:r>
            <a:r>
              <a:rPr lang="en-US" sz="1240" dirty="0">
                <a:solidFill>
                  <a:srgbClr val="FFFFFF"/>
                </a:solidFill>
                <a:latin typeface="Aileron"/>
              </a:rPr>
              <a:t> de document 6h</a:t>
            </a:r>
          </a:p>
        </p:txBody>
      </p:sp>
      <p:sp>
        <p:nvSpPr>
          <p:cNvPr id="91" name="TextBox 48">
            <a:extLst>
              <a:ext uri="{FF2B5EF4-FFF2-40B4-BE49-F238E27FC236}">
                <a16:creationId xmlns:a16="http://schemas.microsoft.com/office/drawing/2014/main" id="{9D1D3175-07D4-C4B7-F265-9A014D7FE50E}"/>
              </a:ext>
            </a:extLst>
          </p:cNvPr>
          <p:cNvSpPr txBox="1"/>
          <p:nvPr/>
        </p:nvSpPr>
        <p:spPr>
          <a:xfrm>
            <a:off x="3294569" y="5222158"/>
            <a:ext cx="951182" cy="185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89"/>
              </a:lnSpc>
            </a:pPr>
            <a:r>
              <a:rPr lang="en-US" sz="1241" dirty="0">
                <a:solidFill>
                  <a:srgbClr val="191919"/>
                </a:solidFill>
                <a:latin typeface="Aileron"/>
              </a:rPr>
              <a:t>900€</a:t>
            </a:r>
          </a:p>
        </p:txBody>
      </p:sp>
    </p:spTree>
    <p:extLst>
      <p:ext uri="{BB962C8B-B14F-4D97-AF65-F5344CB8AC3E}">
        <p14:creationId xmlns:p14="http://schemas.microsoft.com/office/powerpoint/2010/main" val="24940684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501</Words>
  <Application>Microsoft Office PowerPoint</Application>
  <PresentationFormat>Grand écran</PresentationFormat>
  <Paragraphs>110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Aileron</vt:lpstr>
      <vt:lpstr>Aptos</vt:lpstr>
      <vt:lpstr>Arial</vt:lpstr>
      <vt:lpstr>Open Sans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Michel DONAT</dc:creator>
  <cp:lastModifiedBy>Michel DONAT</cp:lastModifiedBy>
  <cp:revision>94</cp:revision>
  <dcterms:created xsi:type="dcterms:W3CDTF">2024-06-03T19:32:15Z</dcterms:created>
  <dcterms:modified xsi:type="dcterms:W3CDTF">2024-06-26T13:43:07Z</dcterms:modified>
</cp:coreProperties>
</file>