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2" r:id="rId4"/>
    <p:sldId id="296" r:id="rId5"/>
    <p:sldId id="259" r:id="rId6"/>
    <p:sldId id="265" r:id="rId7"/>
    <p:sldId id="288" r:id="rId8"/>
    <p:sldId id="290" r:id="rId9"/>
    <p:sldId id="291" r:id="rId10"/>
    <p:sldId id="293" r:id="rId11"/>
    <p:sldId id="294" r:id="rId12"/>
    <p:sldId id="292" r:id="rId13"/>
    <p:sldId id="287" r:id="rId14"/>
    <p:sldId id="266" r:id="rId15"/>
    <p:sldId id="286" r:id="rId16"/>
    <p:sldId id="262" r:id="rId17"/>
    <p:sldId id="260" r:id="rId18"/>
    <p:sldId id="284" r:id="rId19"/>
    <p:sldId id="285" r:id="rId20"/>
    <p:sldId id="269" r:id="rId21"/>
    <p:sldId id="268" r:id="rId22"/>
    <p:sldId id="274" r:id="rId23"/>
    <p:sldId id="275" r:id="rId24"/>
    <p:sldId id="276" r:id="rId25"/>
    <p:sldId id="277" r:id="rId26"/>
    <p:sldId id="295" r:id="rId27"/>
    <p:sldId id="279" r:id="rId28"/>
    <p:sldId id="28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404040"/>
    <a:srgbClr val="086D8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49" autoAdjust="0"/>
  </p:normalViewPr>
  <p:slideViewPr>
    <p:cSldViewPr snapToGrid="0">
      <p:cViewPr varScale="1">
        <p:scale>
          <a:sx n="81" d="100"/>
          <a:sy n="81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50D9F-731D-4645-BB68-AAE09BE56A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4AFA68-9BEE-466F-A9CE-05284C319FF4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2007</a:t>
          </a:r>
        </a:p>
      </dgm:t>
    </dgm:pt>
    <dgm:pt modelId="{036E3FA4-4ED8-46D7-B72D-0F381801D3BD}" type="parTrans" cxnId="{D780B71D-B56A-4D80-A692-E06CB3C4E2E5}">
      <dgm:prSet/>
      <dgm:spPr/>
      <dgm:t>
        <a:bodyPr/>
        <a:lstStyle/>
        <a:p>
          <a:endParaRPr lang="fr-FR"/>
        </a:p>
      </dgm:t>
    </dgm:pt>
    <dgm:pt modelId="{377AB383-CCA1-419C-A00E-355AFDCDD9FA}" type="sibTrans" cxnId="{D780B71D-B56A-4D80-A692-E06CB3C4E2E5}">
      <dgm:prSet/>
      <dgm:spPr/>
      <dgm:t>
        <a:bodyPr/>
        <a:lstStyle/>
        <a:p>
          <a:endParaRPr lang="fr-FR"/>
        </a:p>
      </dgm:t>
    </dgm:pt>
    <dgm:pt modelId="{FB01959D-630A-4BE7-8B59-C0092ACB60B9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2008</a:t>
          </a:r>
        </a:p>
      </dgm:t>
    </dgm:pt>
    <dgm:pt modelId="{D7939243-6419-4660-B062-447D912D7E80}" type="parTrans" cxnId="{ABF7C641-051D-4172-BEEE-D1D187384FEA}">
      <dgm:prSet/>
      <dgm:spPr/>
      <dgm:t>
        <a:bodyPr/>
        <a:lstStyle/>
        <a:p>
          <a:endParaRPr lang="fr-FR"/>
        </a:p>
      </dgm:t>
    </dgm:pt>
    <dgm:pt modelId="{53DA65DC-53DB-4F64-9219-DF0A259DB022}" type="sibTrans" cxnId="{ABF7C641-051D-4172-BEEE-D1D187384FEA}">
      <dgm:prSet/>
      <dgm:spPr/>
      <dgm:t>
        <a:bodyPr/>
        <a:lstStyle/>
        <a:p>
          <a:endParaRPr lang="fr-FR"/>
        </a:p>
      </dgm:t>
    </dgm:pt>
    <dgm:pt modelId="{75BE2C33-C673-4A84-9F95-B4EB6051C167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2014</a:t>
          </a:r>
        </a:p>
      </dgm:t>
    </dgm:pt>
    <dgm:pt modelId="{7856E126-2D24-4A35-91A5-687E7913F19D}" type="parTrans" cxnId="{C7203E8E-C146-4D3A-9A31-4B4B50FC0049}">
      <dgm:prSet/>
      <dgm:spPr/>
      <dgm:t>
        <a:bodyPr/>
        <a:lstStyle/>
        <a:p>
          <a:endParaRPr lang="fr-FR"/>
        </a:p>
      </dgm:t>
    </dgm:pt>
    <dgm:pt modelId="{7517390F-9AE2-4A9A-8FD7-C3B59FDA9B72}" type="sibTrans" cxnId="{C7203E8E-C146-4D3A-9A31-4B4B50FC0049}">
      <dgm:prSet/>
      <dgm:spPr/>
      <dgm:t>
        <a:bodyPr/>
        <a:lstStyle/>
        <a:p>
          <a:endParaRPr lang="fr-FR"/>
        </a:p>
      </dgm:t>
    </dgm:pt>
    <dgm:pt modelId="{6500968F-0E82-4714-B785-359980700C3B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2017</a:t>
          </a:r>
        </a:p>
      </dgm:t>
    </dgm:pt>
    <dgm:pt modelId="{C15F571C-9FFA-4894-8538-491037127508}" type="parTrans" cxnId="{78BB9F7E-1DA9-4FA5-8F5B-E0DBDF1D91FC}">
      <dgm:prSet/>
      <dgm:spPr/>
      <dgm:t>
        <a:bodyPr/>
        <a:lstStyle/>
        <a:p>
          <a:endParaRPr lang="fr-FR"/>
        </a:p>
      </dgm:t>
    </dgm:pt>
    <dgm:pt modelId="{562EE90B-4DAE-4840-956A-3940282808BE}" type="sibTrans" cxnId="{78BB9F7E-1DA9-4FA5-8F5B-E0DBDF1D91FC}">
      <dgm:prSet/>
      <dgm:spPr/>
      <dgm:t>
        <a:bodyPr/>
        <a:lstStyle/>
        <a:p>
          <a:endParaRPr lang="fr-FR"/>
        </a:p>
      </dgm:t>
    </dgm:pt>
    <dgm:pt modelId="{658F1705-7C26-4036-BB94-C88337ED000D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2019</a:t>
          </a:r>
        </a:p>
      </dgm:t>
    </dgm:pt>
    <dgm:pt modelId="{B2282937-EED0-45E2-84D8-05430197E557}" type="parTrans" cxnId="{E46BD542-FCFA-4006-9FEA-A08D2D1FB90B}">
      <dgm:prSet/>
      <dgm:spPr/>
      <dgm:t>
        <a:bodyPr/>
        <a:lstStyle/>
        <a:p>
          <a:endParaRPr lang="fr-FR"/>
        </a:p>
      </dgm:t>
    </dgm:pt>
    <dgm:pt modelId="{6B3388FB-74AA-4535-9146-A27FF0AA161B}" type="sibTrans" cxnId="{E46BD542-FCFA-4006-9FEA-A08D2D1FB90B}">
      <dgm:prSet/>
      <dgm:spPr/>
      <dgm:t>
        <a:bodyPr/>
        <a:lstStyle/>
        <a:p>
          <a:endParaRPr lang="fr-FR"/>
        </a:p>
      </dgm:t>
    </dgm:pt>
    <dgm:pt modelId="{961D35D8-E227-4CA4-89B3-503627DBDCD9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2022</a:t>
          </a:r>
        </a:p>
      </dgm:t>
    </dgm:pt>
    <dgm:pt modelId="{F01B6D8F-9AEB-4328-BEFA-56112543FB51}" type="parTrans" cxnId="{3D20F845-1B17-4D30-A923-2516275A91CF}">
      <dgm:prSet/>
      <dgm:spPr/>
      <dgm:t>
        <a:bodyPr/>
        <a:lstStyle/>
        <a:p>
          <a:endParaRPr lang="fr-FR"/>
        </a:p>
      </dgm:t>
    </dgm:pt>
    <dgm:pt modelId="{98C214DF-EB8C-4375-AEAF-29C94C8FF60A}" type="sibTrans" cxnId="{3D20F845-1B17-4D30-A923-2516275A91CF}">
      <dgm:prSet/>
      <dgm:spPr/>
      <dgm:t>
        <a:bodyPr/>
        <a:lstStyle/>
        <a:p>
          <a:endParaRPr lang="fr-FR"/>
        </a:p>
      </dgm:t>
    </dgm:pt>
    <dgm:pt modelId="{B5B8F845-1739-4702-97F9-034B477E0603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2023</a:t>
          </a:r>
        </a:p>
      </dgm:t>
    </dgm:pt>
    <dgm:pt modelId="{48DA696A-7635-4B0A-8C4D-DCC03A1E123F}" type="parTrans" cxnId="{5A70FB54-B7AB-4ADE-B279-EEB878590DEC}">
      <dgm:prSet/>
      <dgm:spPr/>
      <dgm:t>
        <a:bodyPr/>
        <a:lstStyle/>
        <a:p>
          <a:endParaRPr lang="fr-FR"/>
        </a:p>
      </dgm:t>
    </dgm:pt>
    <dgm:pt modelId="{7C90027A-7681-420C-9D98-EBF28AB21026}" type="sibTrans" cxnId="{5A70FB54-B7AB-4ADE-B279-EEB878590DEC}">
      <dgm:prSet/>
      <dgm:spPr/>
      <dgm:t>
        <a:bodyPr/>
        <a:lstStyle/>
        <a:p>
          <a:endParaRPr lang="fr-FR"/>
        </a:p>
      </dgm:t>
    </dgm:pt>
    <dgm:pt modelId="{61749444-F465-4DA8-90DD-0760AC32CEF1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2024</a:t>
          </a:r>
        </a:p>
      </dgm:t>
    </dgm:pt>
    <dgm:pt modelId="{91891C9F-598D-496F-B6CE-0068AF155293}" type="parTrans" cxnId="{456BCF85-6E9D-4FC1-A757-3C6E0BD1BD9A}">
      <dgm:prSet/>
      <dgm:spPr/>
      <dgm:t>
        <a:bodyPr/>
        <a:lstStyle/>
        <a:p>
          <a:endParaRPr lang="fr-FR"/>
        </a:p>
      </dgm:t>
    </dgm:pt>
    <dgm:pt modelId="{38056D95-EC4B-4976-884F-A21F0C843CBA}" type="sibTrans" cxnId="{456BCF85-6E9D-4FC1-A757-3C6E0BD1BD9A}">
      <dgm:prSet/>
      <dgm:spPr/>
      <dgm:t>
        <a:bodyPr/>
        <a:lstStyle/>
        <a:p>
          <a:endParaRPr lang="fr-FR"/>
        </a:p>
      </dgm:t>
    </dgm:pt>
    <dgm:pt modelId="{050D9AD8-6907-42CE-9B26-383FDFCB1549}">
      <dgm:prSet phldrT="[Texte]" custT="1"/>
      <dgm:spPr>
        <a:solidFill>
          <a:srgbClr val="800080">
            <a:alpha val="50000"/>
          </a:srgbClr>
        </a:solidFill>
      </dgm:spPr>
      <dgm:t>
        <a:bodyPr/>
        <a:lstStyle/>
        <a:p>
          <a:r>
            <a:rPr lang="fr-FR" sz="2000" b="1" dirty="0">
              <a:solidFill>
                <a:schemeClr val="bg1"/>
              </a:solidFill>
            </a:rPr>
            <a:t>2010</a:t>
          </a:r>
        </a:p>
      </dgm:t>
    </dgm:pt>
    <dgm:pt modelId="{14EC4541-C02B-4836-8A39-13A0E9EA862E}" type="parTrans" cxnId="{E59A3652-857D-4C76-B5BA-21688239C901}">
      <dgm:prSet/>
      <dgm:spPr/>
      <dgm:t>
        <a:bodyPr/>
        <a:lstStyle/>
        <a:p>
          <a:endParaRPr lang="fr-FR"/>
        </a:p>
      </dgm:t>
    </dgm:pt>
    <dgm:pt modelId="{B214D5F6-5113-46B1-94CE-7B9FAEED3AF4}" type="sibTrans" cxnId="{E59A3652-857D-4C76-B5BA-21688239C901}">
      <dgm:prSet/>
      <dgm:spPr/>
      <dgm:t>
        <a:bodyPr/>
        <a:lstStyle/>
        <a:p>
          <a:endParaRPr lang="fr-FR"/>
        </a:p>
      </dgm:t>
    </dgm:pt>
    <dgm:pt modelId="{581D1243-B15E-4DFF-B2A4-566972CB4258}" type="pres">
      <dgm:prSet presAssocID="{3D950D9F-731D-4645-BB68-AAE09BE56A80}" presName="Name0" presStyleCnt="0">
        <dgm:presLayoutVars>
          <dgm:dir/>
          <dgm:animLvl val="lvl"/>
          <dgm:resizeHandles val="exact"/>
        </dgm:presLayoutVars>
      </dgm:prSet>
      <dgm:spPr/>
    </dgm:pt>
    <dgm:pt modelId="{7B789C91-103D-463C-BA59-A1974322417B}" type="pres">
      <dgm:prSet presAssocID="{0A4AFA68-9BEE-466F-A9CE-05284C319FF4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</dgm:pt>
    <dgm:pt modelId="{9CAB9176-7B7E-48B5-802E-6F584849EDA2}" type="pres">
      <dgm:prSet presAssocID="{377AB383-CCA1-419C-A00E-355AFDCDD9FA}" presName="parTxOnlySpace" presStyleCnt="0"/>
      <dgm:spPr/>
    </dgm:pt>
    <dgm:pt modelId="{B24378FD-CC5B-4425-AB73-428CCFAC5C6C}" type="pres">
      <dgm:prSet presAssocID="{FB01959D-630A-4BE7-8B59-C0092ACB60B9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</dgm:pt>
    <dgm:pt modelId="{83E5405B-E1C4-46ED-B9A0-F68B13C6B057}" type="pres">
      <dgm:prSet presAssocID="{53DA65DC-53DB-4F64-9219-DF0A259DB022}" presName="parTxOnlySpace" presStyleCnt="0"/>
      <dgm:spPr/>
    </dgm:pt>
    <dgm:pt modelId="{97A3C224-A599-4A2B-9168-6DF3426A1A2F}" type="pres">
      <dgm:prSet presAssocID="{050D9AD8-6907-42CE-9B26-383FDFCB1549}" presName="parTxOnly" presStyleLbl="node1" presStyleIdx="2" presStyleCnt="9">
        <dgm:presLayoutVars>
          <dgm:chMax val="0"/>
          <dgm:chPref val="0"/>
          <dgm:bulletEnabled val="1"/>
        </dgm:presLayoutVars>
      </dgm:prSet>
      <dgm:spPr/>
    </dgm:pt>
    <dgm:pt modelId="{F7619FE3-5FB6-4F5D-991F-58AA40EE00C4}" type="pres">
      <dgm:prSet presAssocID="{B214D5F6-5113-46B1-94CE-7B9FAEED3AF4}" presName="parTxOnlySpace" presStyleCnt="0"/>
      <dgm:spPr/>
    </dgm:pt>
    <dgm:pt modelId="{F8A8843E-4105-492D-9C31-60F4DBEE23A8}" type="pres">
      <dgm:prSet presAssocID="{75BE2C33-C673-4A84-9F95-B4EB6051C167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</dgm:pt>
    <dgm:pt modelId="{BB970B58-8FBC-4413-824F-A6CEE13C77C0}" type="pres">
      <dgm:prSet presAssocID="{7517390F-9AE2-4A9A-8FD7-C3B59FDA9B72}" presName="parTxOnlySpace" presStyleCnt="0"/>
      <dgm:spPr/>
    </dgm:pt>
    <dgm:pt modelId="{4200B5FD-8CAA-4C33-9836-170C56B72757}" type="pres">
      <dgm:prSet presAssocID="{6500968F-0E82-4714-B785-359980700C3B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</dgm:pt>
    <dgm:pt modelId="{72B1B1A1-2F03-40BF-A54B-71715FC1AD24}" type="pres">
      <dgm:prSet presAssocID="{562EE90B-4DAE-4840-956A-3940282808BE}" presName="parTxOnlySpace" presStyleCnt="0"/>
      <dgm:spPr/>
    </dgm:pt>
    <dgm:pt modelId="{D020E550-D82C-436F-8ED4-FD975A3B2826}" type="pres">
      <dgm:prSet presAssocID="{658F1705-7C26-4036-BB94-C88337ED000D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A515855D-9872-40C1-8E1A-A100F4656F5C}" type="pres">
      <dgm:prSet presAssocID="{6B3388FB-74AA-4535-9146-A27FF0AA161B}" presName="parTxOnlySpace" presStyleCnt="0"/>
      <dgm:spPr/>
    </dgm:pt>
    <dgm:pt modelId="{75746338-6740-402E-B5D7-4ECC0943ED69}" type="pres">
      <dgm:prSet presAssocID="{961D35D8-E227-4CA4-89B3-503627DBDCD9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</dgm:pt>
    <dgm:pt modelId="{24E4A304-DDF8-4157-8B99-3ED62FDDE84B}" type="pres">
      <dgm:prSet presAssocID="{98C214DF-EB8C-4375-AEAF-29C94C8FF60A}" presName="parTxOnlySpace" presStyleCnt="0"/>
      <dgm:spPr/>
    </dgm:pt>
    <dgm:pt modelId="{401B7CF7-0489-4B07-A8DA-E026DE7F75A8}" type="pres">
      <dgm:prSet presAssocID="{B5B8F845-1739-4702-97F9-034B477E0603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6CEB76AC-F99F-4006-A83C-00C844DAEEB4}" type="pres">
      <dgm:prSet presAssocID="{7C90027A-7681-420C-9D98-EBF28AB21026}" presName="parTxOnlySpace" presStyleCnt="0"/>
      <dgm:spPr/>
    </dgm:pt>
    <dgm:pt modelId="{940550F2-66D0-4520-8088-F46D74F7D51C}" type="pres">
      <dgm:prSet presAssocID="{61749444-F465-4DA8-90DD-0760AC32CEF1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3ABF4C15-6126-4F79-B33A-95C383C07D3A}" type="presOf" srcId="{61749444-F465-4DA8-90DD-0760AC32CEF1}" destId="{940550F2-66D0-4520-8088-F46D74F7D51C}" srcOrd="0" destOrd="0" presId="urn:microsoft.com/office/officeart/2005/8/layout/chevron1"/>
    <dgm:cxn modelId="{D780B71D-B56A-4D80-A692-E06CB3C4E2E5}" srcId="{3D950D9F-731D-4645-BB68-AAE09BE56A80}" destId="{0A4AFA68-9BEE-466F-A9CE-05284C319FF4}" srcOrd="0" destOrd="0" parTransId="{036E3FA4-4ED8-46D7-B72D-0F381801D3BD}" sibTransId="{377AB383-CCA1-419C-A00E-355AFDCDD9FA}"/>
    <dgm:cxn modelId="{17E82F23-0F93-443C-BF2A-42C805519F1C}" type="presOf" srcId="{B5B8F845-1739-4702-97F9-034B477E0603}" destId="{401B7CF7-0489-4B07-A8DA-E026DE7F75A8}" srcOrd="0" destOrd="0" presId="urn:microsoft.com/office/officeart/2005/8/layout/chevron1"/>
    <dgm:cxn modelId="{ABF7C641-051D-4172-BEEE-D1D187384FEA}" srcId="{3D950D9F-731D-4645-BB68-AAE09BE56A80}" destId="{FB01959D-630A-4BE7-8B59-C0092ACB60B9}" srcOrd="1" destOrd="0" parTransId="{D7939243-6419-4660-B062-447D912D7E80}" sibTransId="{53DA65DC-53DB-4F64-9219-DF0A259DB022}"/>
    <dgm:cxn modelId="{E46BD542-FCFA-4006-9FEA-A08D2D1FB90B}" srcId="{3D950D9F-731D-4645-BB68-AAE09BE56A80}" destId="{658F1705-7C26-4036-BB94-C88337ED000D}" srcOrd="5" destOrd="0" parTransId="{B2282937-EED0-45E2-84D8-05430197E557}" sibTransId="{6B3388FB-74AA-4535-9146-A27FF0AA161B}"/>
    <dgm:cxn modelId="{3D20F845-1B17-4D30-A923-2516275A91CF}" srcId="{3D950D9F-731D-4645-BB68-AAE09BE56A80}" destId="{961D35D8-E227-4CA4-89B3-503627DBDCD9}" srcOrd="6" destOrd="0" parTransId="{F01B6D8F-9AEB-4328-BEFA-56112543FB51}" sibTransId="{98C214DF-EB8C-4375-AEAF-29C94C8FF60A}"/>
    <dgm:cxn modelId="{E59A3652-857D-4C76-B5BA-21688239C901}" srcId="{3D950D9F-731D-4645-BB68-AAE09BE56A80}" destId="{050D9AD8-6907-42CE-9B26-383FDFCB1549}" srcOrd="2" destOrd="0" parTransId="{14EC4541-C02B-4836-8A39-13A0E9EA862E}" sibTransId="{B214D5F6-5113-46B1-94CE-7B9FAEED3AF4}"/>
    <dgm:cxn modelId="{5A70FB54-B7AB-4ADE-B279-EEB878590DEC}" srcId="{3D950D9F-731D-4645-BB68-AAE09BE56A80}" destId="{B5B8F845-1739-4702-97F9-034B477E0603}" srcOrd="7" destOrd="0" parTransId="{48DA696A-7635-4B0A-8C4D-DCC03A1E123F}" sibTransId="{7C90027A-7681-420C-9D98-EBF28AB21026}"/>
    <dgm:cxn modelId="{D4794B77-665E-48AD-BE5B-6F1F6927591F}" type="presOf" srcId="{658F1705-7C26-4036-BB94-C88337ED000D}" destId="{D020E550-D82C-436F-8ED4-FD975A3B2826}" srcOrd="0" destOrd="0" presId="urn:microsoft.com/office/officeart/2005/8/layout/chevron1"/>
    <dgm:cxn modelId="{3DA16858-DDD7-4D47-B70A-4951D641E18C}" type="presOf" srcId="{961D35D8-E227-4CA4-89B3-503627DBDCD9}" destId="{75746338-6740-402E-B5D7-4ECC0943ED69}" srcOrd="0" destOrd="0" presId="urn:microsoft.com/office/officeart/2005/8/layout/chevron1"/>
    <dgm:cxn modelId="{78BB9F7E-1DA9-4FA5-8F5B-E0DBDF1D91FC}" srcId="{3D950D9F-731D-4645-BB68-AAE09BE56A80}" destId="{6500968F-0E82-4714-B785-359980700C3B}" srcOrd="4" destOrd="0" parTransId="{C15F571C-9FFA-4894-8538-491037127508}" sibTransId="{562EE90B-4DAE-4840-956A-3940282808BE}"/>
    <dgm:cxn modelId="{31F55680-C138-43C4-84AB-3D57F524A73F}" type="presOf" srcId="{050D9AD8-6907-42CE-9B26-383FDFCB1549}" destId="{97A3C224-A599-4A2B-9168-6DF3426A1A2F}" srcOrd="0" destOrd="0" presId="urn:microsoft.com/office/officeart/2005/8/layout/chevron1"/>
    <dgm:cxn modelId="{900A1B81-9298-462B-808D-32684925C556}" type="presOf" srcId="{75BE2C33-C673-4A84-9F95-B4EB6051C167}" destId="{F8A8843E-4105-492D-9C31-60F4DBEE23A8}" srcOrd="0" destOrd="0" presId="urn:microsoft.com/office/officeart/2005/8/layout/chevron1"/>
    <dgm:cxn modelId="{BA33BB83-5E19-469E-A250-8A7C0C9CF07B}" type="presOf" srcId="{FB01959D-630A-4BE7-8B59-C0092ACB60B9}" destId="{B24378FD-CC5B-4425-AB73-428CCFAC5C6C}" srcOrd="0" destOrd="0" presId="urn:microsoft.com/office/officeart/2005/8/layout/chevron1"/>
    <dgm:cxn modelId="{456BCF85-6E9D-4FC1-A757-3C6E0BD1BD9A}" srcId="{3D950D9F-731D-4645-BB68-AAE09BE56A80}" destId="{61749444-F465-4DA8-90DD-0760AC32CEF1}" srcOrd="8" destOrd="0" parTransId="{91891C9F-598D-496F-B6CE-0068AF155293}" sibTransId="{38056D95-EC4B-4976-884F-A21F0C843CBA}"/>
    <dgm:cxn modelId="{C7203E8E-C146-4D3A-9A31-4B4B50FC0049}" srcId="{3D950D9F-731D-4645-BB68-AAE09BE56A80}" destId="{75BE2C33-C673-4A84-9F95-B4EB6051C167}" srcOrd="3" destOrd="0" parTransId="{7856E126-2D24-4A35-91A5-687E7913F19D}" sibTransId="{7517390F-9AE2-4A9A-8FD7-C3B59FDA9B72}"/>
    <dgm:cxn modelId="{9E3B4B9A-0D95-4FB0-842B-22242A79F24E}" type="presOf" srcId="{3D950D9F-731D-4645-BB68-AAE09BE56A80}" destId="{581D1243-B15E-4DFF-B2A4-566972CB4258}" srcOrd="0" destOrd="0" presId="urn:microsoft.com/office/officeart/2005/8/layout/chevron1"/>
    <dgm:cxn modelId="{10DB759C-0E68-4404-B62B-797A4B68B602}" type="presOf" srcId="{0A4AFA68-9BEE-466F-A9CE-05284C319FF4}" destId="{7B789C91-103D-463C-BA59-A1974322417B}" srcOrd="0" destOrd="0" presId="urn:microsoft.com/office/officeart/2005/8/layout/chevron1"/>
    <dgm:cxn modelId="{5EFEF9D6-8C60-45CB-A50E-3772A2ABDA76}" type="presOf" srcId="{6500968F-0E82-4714-B785-359980700C3B}" destId="{4200B5FD-8CAA-4C33-9836-170C56B72757}" srcOrd="0" destOrd="0" presId="urn:microsoft.com/office/officeart/2005/8/layout/chevron1"/>
    <dgm:cxn modelId="{5E74AE68-02A9-4D2E-A0CF-D6D18349AC0C}" type="presParOf" srcId="{581D1243-B15E-4DFF-B2A4-566972CB4258}" destId="{7B789C91-103D-463C-BA59-A1974322417B}" srcOrd="0" destOrd="0" presId="urn:microsoft.com/office/officeart/2005/8/layout/chevron1"/>
    <dgm:cxn modelId="{F3011E31-35C4-4F60-8D24-790F99BEC520}" type="presParOf" srcId="{581D1243-B15E-4DFF-B2A4-566972CB4258}" destId="{9CAB9176-7B7E-48B5-802E-6F584849EDA2}" srcOrd="1" destOrd="0" presId="urn:microsoft.com/office/officeart/2005/8/layout/chevron1"/>
    <dgm:cxn modelId="{EE7A17C3-A456-4960-98DF-BE059DE87BBD}" type="presParOf" srcId="{581D1243-B15E-4DFF-B2A4-566972CB4258}" destId="{B24378FD-CC5B-4425-AB73-428CCFAC5C6C}" srcOrd="2" destOrd="0" presId="urn:microsoft.com/office/officeart/2005/8/layout/chevron1"/>
    <dgm:cxn modelId="{4B81BDF3-D032-4C22-A30C-35E596654AA1}" type="presParOf" srcId="{581D1243-B15E-4DFF-B2A4-566972CB4258}" destId="{83E5405B-E1C4-46ED-B9A0-F68B13C6B057}" srcOrd="3" destOrd="0" presId="urn:microsoft.com/office/officeart/2005/8/layout/chevron1"/>
    <dgm:cxn modelId="{AB696DBD-FC83-4BC9-8ACE-044F49556254}" type="presParOf" srcId="{581D1243-B15E-4DFF-B2A4-566972CB4258}" destId="{97A3C224-A599-4A2B-9168-6DF3426A1A2F}" srcOrd="4" destOrd="0" presId="urn:microsoft.com/office/officeart/2005/8/layout/chevron1"/>
    <dgm:cxn modelId="{D142F8E4-3C92-45C7-BCE3-08D5AA1F4A69}" type="presParOf" srcId="{581D1243-B15E-4DFF-B2A4-566972CB4258}" destId="{F7619FE3-5FB6-4F5D-991F-58AA40EE00C4}" srcOrd="5" destOrd="0" presId="urn:microsoft.com/office/officeart/2005/8/layout/chevron1"/>
    <dgm:cxn modelId="{F7E0232C-43C1-41FA-B0AE-8DE796989A38}" type="presParOf" srcId="{581D1243-B15E-4DFF-B2A4-566972CB4258}" destId="{F8A8843E-4105-492D-9C31-60F4DBEE23A8}" srcOrd="6" destOrd="0" presId="urn:microsoft.com/office/officeart/2005/8/layout/chevron1"/>
    <dgm:cxn modelId="{5C1A6E02-4727-443F-B6C3-63B9BD213A7F}" type="presParOf" srcId="{581D1243-B15E-4DFF-B2A4-566972CB4258}" destId="{BB970B58-8FBC-4413-824F-A6CEE13C77C0}" srcOrd="7" destOrd="0" presId="urn:microsoft.com/office/officeart/2005/8/layout/chevron1"/>
    <dgm:cxn modelId="{C3404E85-F2CA-4CBC-8C70-15E23FE978AD}" type="presParOf" srcId="{581D1243-B15E-4DFF-B2A4-566972CB4258}" destId="{4200B5FD-8CAA-4C33-9836-170C56B72757}" srcOrd="8" destOrd="0" presId="urn:microsoft.com/office/officeart/2005/8/layout/chevron1"/>
    <dgm:cxn modelId="{3955CEB6-02C1-4C85-8393-98EC7414951A}" type="presParOf" srcId="{581D1243-B15E-4DFF-B2A4-566972CB4258}" destId="{72B1B1A1-2F03-40BF-A54B-71715FC1AD24}" srcOrd="9" destOrd="0" presId="urn:microsoft.com/office/officeart/2005/8/layout/chevron1"/>
    <dgm:cxn modelId="{57A0FBDD-AE77-41B9-8E39-69A86A508C22}" type="presParOf" srcId="{581D1243-B15E-4DFF-B2A4-566972CB4258}" destId="{D020E550-D82C-436F-8ED4-FD975A3B2826}" srcOrd="10" destOrd="0" presId="urn:microsoft.com/office/officeart/2005/8/layout/chevron1"/>
    <dgm:cxn modelId="{7716EF88-B5EB-4F25-8F13-32CAEF08CFA3}" type="presParOf" srcId="{581D1243-B15E-4DFF-B2A4-566972CB4258}" destId="{A515855D-9872-40C1-8E1A-A100F4656F5C}" srcOrd="11" destOrd="0" presId="urn:microsoft.com/office/officeart/2005/8/layout/chevron1"/>
    <dgm:cxn modelId="{D3C9CE88-285F-470F-A25E-FEA15DFEE01A}" type="presParOf" srcId="{581D1243-B15E-4DFF-B2A4-566972CB4258}" destId="{75746338-6740-402E-B5D7-4ECC0943ED69}" srcOrd="12" destOrd="0" presId="urn:microsoft.com/office/officeart/2005/8/layout/chevron1"/>
    <dgm:cxn modelId="{8756D770-0015-4426-8990-46598EB559B9}" type="presParOf" srcId="{581D1243-B15E-4DFF-B2A4-566972CB4258}" destId="{24E4A304-DDF8-4157-8B99-3ED62FDDE84B}" srcOrd="13" destOrd="0" presId="urn:microsoft.com/office/officeart/2005/8/layout/chevron1"/>
    <dgm:cxn modelId="{8CB5BDC4-AE3F-4528-A076-6B04A749FC32}" type="presParOf" srcId="{581D1243-B15E-4DFF-B2A4-566972CB4258}" destId="{401B7CF7-0489-4B07-A8DA-E026DE7F75A8}" srcOrd="14" destOrd="0" presId="urn:microsoft.com/office/officeart/2005/8/layout/chevron1"/>
    <dgm:cxn modelId="{0BCD2CBD-2382-4942-8981-DA37B2C31A72}" type="presParOf" srcId="{581D1243-B15E-4DFF-B2A4-566972CB4258}" destId="{6CEB76AC-F99F-4006-A83C-00C844DAEEB4}" srcOrd="15" destOrd="0" presId="urn:microsoft.com/office/officeart/2005/8/layout/chevron1"/>
    <dgm:cxn modelId="{32CC70D8-6E58-4B17-B302-7AE49587D981}" type="presParOf" srcId="{581D1243-B15E-4DFF-B2A4-566972CB4258}" destId="{940550F2-66D0-4520-8088-F46D74F7D51C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89C91-103D-463C-BA59-A1974322417B}">
      <dsp:nvSpPr>
        <dsp:cNvPr id="0" name=""/>
        <dsp:cNvSpPr/>
      </dsp:nvSpPr>
      <dsp:spPr>
        <a:xfrm>
          <a:off x="142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2007</a:t>
          </a:r>
        </a:p>
      </dsp:txBody>
      <dsp:txXfrm>
        <a:off x="285420" y="1086322"/>
        <a:ext cx="855836" cy="570556"/>
      </dsp:txXfrm>
    </dsp:sp>
    <dsp:sp modelId="{B24378FD-CC5B-4425-AB73-428CCFAC5C6C}">
      <dsp:nvSpPr>
        <dsp:cNvPr id="0" name=""/>
        <dsp:cNvSpPr/>
      </dsp:nvSpPr>
      <dsp:spPr>
        <a:xfrm>
          <a:off x="1283895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2008</a:t>
          </a:r>
        </a:p>
      </dsp:txBody>
      <dsp:txXfrm>
        <a:off x="1569173" y="1086322"/>
        <a:ext cx="855836" cy="570556"/>
      </dsp:txXfrm>
    </dsp:sp>
    <dsp:sp modelId="{97A3C224-A599-4A2B-9168-6DF3426A1A2F}">
      <dsp:nvSpPr>
        <dsp:cNvPr id="0" name=""/>
        <dsp:cNvSpPr/>
      </dsp:nvSpPr>
      <dsp:spPr>
        <a:xfrm>
          <a:off x="2567648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2010</a:t>
          </a:r>
        </a:p>
      </dsp:txBody>
      <dsp:txXfrm>
        <a:off x="2852926" y="1086322"/>
        <a:ext cx="855836" cy="570556"/>
      </dsp:txXfrm>
    </dsp:sp>
    <dsp:sp modelId="{F8A8843E-4105-492D-9C31-60F4DBEE23A8}">
      <dsp:nvSpPr>
        <dsp:cNvPr id="0" name=""/>
        <dsp:cNvSpPr/>
      </dsp:nvSpPr>
      <dsp:spPr>
        <a:xfrm>
          <a:off x="3851401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2014</a:t>
          </a:r>
        </a:p>
      </dsp:txBody>
      <dsp:txXfrm>
        <a:off x="4136679" y="1086322"/>
        <a:ext cx="855836" cy="570556"/>
      </dsp:txXfrm>
    </dsp:sp>
    <dsp:sp modelId="{4200B5FD-8CAA-4C33-9836-170C56B72757}">
      <dsp:nvSpPr>
        <dsp:cNvPr id="0" name=""/>
        <dsp:cNvSpPr/>
      </dsp:nvSpPr>
      <dsp:spPr>
        <a:xfrm>
          <a:off x="5135153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2017</a:t>
          </a:r>
        </a:p>
      </dsp:txBody>
      <dsp:txXfrm>
        <a:off x="5420431" y="1086322"/>
        <a:ext cx="855836" cy="570556"/>
      </dsp:txXfrm>
    </dsp:sp>
    <dsp:sp modelId="{D020E550-D82C-436F-8ED4-FD975A3B2826}">
      <dsp:nvSpPr>
        <dsp:cNvPr id="0" name=""/>
        <dsp:cNvSpPr/>
      </dsp:nvSpPr>
      <dsp:spPr>
        <a:xfrm>
          <a:off x="6418906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2019</a:t>
          </a:r>
        </a:p>
      </dsp:txBody>
      <dsp:txXfrm>
        <a:off x="6704184" y="1086322"/>
        <a:ext cx="855836" cy="570556"/>
      </dsp:txXfrm>
    </dsp:sp>
    <dsp:sp modelId="{75746338-6740-402E-B5D7-4ECC0943ED69}">
      <dsp:nvSpPr>
        <dsp:cNvPr id="0" name=""/>
        <dsp:cNvSpPr/>
      </dsp:nvSpPr>
      <dsp:spPr>
        <a:xfrm>
          <a:off x="7702659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2022</a:t>
          </a:r>
        </a:p>
      </dsp:txBody>
      <dsp:txXfrm>
        <a:off x="7987937" y="1086322"/>
        <a:ext cx="855836" cy="570556"/>
      </dsp:txXfrm>
    </dsp:sp>
    <dsp:sp modelId="{401B7CF7-0489-4B07-A8DA-E026DE7F75A8}">
      <dsp:nvSpPr>
        <dsp:cNvPr id="0" name=""/>
        <dsp:cNvSpPr/>
      </dsp:nvSpPr>
      <dsp:spPr>
        <a:xfrm>
          <a:off x="8986412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2023</a:t>
          </a:r>
        </a:p>
      </dsp:txBody>
      <dsp:txXfrm>
        <a:off x="9271690" y="1086322"/>
        <a:ext cx="855836" cy="570556"/>
      </dsp:txXfrm>
    </dsp:sp>
    <dsp:sp modelId="{940550F2-66D0-4520-8088-F46D74F7D51C}">
      <dsp:nvSpPr>
        <dsp:cNvPr id="0" name=""/>
        <dsp:cNvSpPr/>
      </dsp:nvSpPr>
      <dsp:spPr>
        <a:xfrm>
          <a:off x="10270165" y="1086322"/>
          <a:ext cx="1426392" cy="570556"/>
        </a:xfrm>
        <a:prstGeom prst="chevron">
          <a:avLst/>
        </a:prstGeom>
        <a:solidFill>
          <a:srgbClr val="80008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</a:rPr>
            <a:t>2024</a:t>
          </a:r>
        </a:p>
      </dsp:txBody>
      <dsp:txXfrm>
        <a:off x="10555443" y="1086322"/>
        <a:ext cx="855836" cy="570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187F-83C8-45E6-9058-3C8B712E4425}" type="datetimeFigureOut">
              <a:rPr lang="fr-FR" smtClean="0"/>
              <a:t>10/06/2024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0E9F2-830B-4F77-B384-5F94231B12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57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0E9F2-830B-4F77-B384-5F94231B12F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139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3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57A127F4-BD26-22E4-D867-B84E910DE6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7698" y="5785101"/>
            <a:ext cx="1544302" cy="7263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94F0FD-8FB9-C97B-2EE4-2224C392B81B}"/>
              </a:ext>
            </a:extLst>
          </p:cNvPr>
          <p:cNvSpPr/>
          <p:nvPr userDrawn="1"/>
        </p:nvSpPr>
        <p:spPr>
          <a:xfrm>
            <a:off x="0" y="0"/>
            <a:ext cx="12192000" cy="726393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6AC00-8E17-A35E-CB3E-60BCDA73114C}"/>
              </a:ext>
            </a:extLst>
          </p:cNvPr>
          <p:cNvSpPr/>
          <p:nvPr userDrawn="1"/>
        </p:nvSpPr>
        <p:spPr>
          <a:xfrm>
            <a:off x="0" y="6469167"/>
            <a:ext cx="12192000" cy="384256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DAC7A7-EDF3-1B2F-9429-FD09778C935D}"/>
              </a:ext>
            </a:extLst>
          </p:cNvPr>
          <p:cNvSpPr txBox="1"/>
          <p:nvPr userDrawn="1"/>
        </p:nvSpPr>
        <p:spPr>
          <a:xfrm>
            <a:off x="2095500" y="6169039"/>
            <a:ext cx="476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alpha val="80000"/>
                  </a:schemeClr>
                </a:solidFill>
              </a:rPr>
              <a:t>SAGESSE Convention Annuelle</a:t>
            </a:r>
          </a:p>
        </p:txBody>
      </p:sp>
      <p:pic>
        <p:nvPicPr>
          <p:cNvPr id="2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A10CC91-AC62-F33D-1742-EC1E70A24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3"/>
          <a:stretch/>
        </p:blipFill>
        <p:spPr>
          <a:xfrm>
            <a:off x="10182669" y="129335"/>
            <a:ext cx="1871529" cy="46772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77E26E9-925F-D3CD-EC2E-9A2D082A2CD1}"/>
              </a:ext>
            </a:extLst>
          </p:cNvPr>
          <p:cNvSpPr txBox="1"/>
          <p:nvPr userDrawn="1"/>
        </p:nvSpPr>
        <p:spPr>
          <a:xfrm>
            <a:off x="9296400" y="6510966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bg1">
                    <a:alpha val="80000"/>
                  </a:schemeClr>
                </a:solidFill>
              </a:rPr>
              <a:t>La Rochelle 6-7 Juin  2024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4C0BEDA-1ED3-4809-0A52-19319406BC59}"/>
              </a:ext>
            </a:extLst>
          </p:cNvPr>
          <p:cNvSpPr txBox="1"/>
          <p:nvPr userDrawn="1"/>
        </p:nvSpPr>
        <p:spPr>
          <a:xfrm>
            <a:off x="104774" y="6488668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bg1">
                    <a:alpha val="80000"/>
                  </a:schemeClr>
                </a:solidFill>
              </a:rPr>
              <a:t>SAGESSE Convention Annuelle</a:t>
            </a:r>
          </a:p>
        </p:txBody>
      </p:sp>
    </p:spTree>
    <p:extLst>
      <p:ext uri="{BB962C8B-B14F-4D97-AF65-F5344CB8AC3E}">
        <p14:creationId xmlns:p14="http://schemas.microsoft.com/office/powerpoint/2010/main" val="311244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2.svg"/><Relationship Id="rId7" Type="http://schemas.openxmlformats.org/officeDocument/2006/relationships/image" Target="../media/image17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commerce-png/download/12145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3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0" Type="http://schemas.openxmlformats.org/officeDocument/2006/relationships/image" Target="../media/image74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sv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svg"/><Relationship Id="rId5" Type="http://schemas.openxmlformats.org/officeDocument/2006/relationships/image" Target="../media/image100.sv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svg"/><Relationship Id="rId7" Type="http://schemas.openxmlformats.org/officeDocument/2006/relationships/image" Target="../media/image119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10" Type="http://schemas.openxmlformats.org/officeDocument/2006/relationships/image" Target="../media/image122.jpeg"/><Relationship Id="rId4" Type="http://schemas.openxmlformats.org/officeDocument/2006/relationships/image" Target="../media/image116.png"/><Relationship Id="rId9" Type="http://schemas.openxmlformats.org/officeDocument/2006/relationships/image" Target="../media/image121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BB8513-2112-9DF9-F99E-CB3F5A3F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92" y="1914235"/>
            <a:ext cx="2548594" cy="17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C5A3430-7CD3-7ADF-CA2E-F8E960D08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5"/>
          <a:stretch/>
        </p:blipFill>
        <p:spPr>
          <a:xfrm>
            <a:off x="2397425" y="2785917"/>
            <a:ext cx="3190118" cy="816979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9825C5E1-4FEE-771C-A0C3-15D01552A454}"/>
              </a:ext>
            </a:extLst>
          </p:cNvPr>
          <p:cNvSpPr txBox="1"/>
          <p:nvPr/>
        </p:nvSpPr>
        <p:spPr>
          <a:xfrm>
            <a:off x="0" y="3881581"/>
            <a:ext cx="12191999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7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Convention </a:t>
            </a:r>
            <a:r>
              <a:rPr lang="fr-FR" sz="67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annuelle</a:t>
            </a:r>
            <a:r>
              <a:rPr lang="en-US" sz="6700" b="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667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D6642E-0013-BA27-3D38-01A9C261FD5E}"/>
              </a:ext>
            </a:extLst>
          </p:cNvPr>
          <p:cNvSpPr/>
          <p:nvPr/>
        </p:nvSpPr>
        <p:spPr>
          <a:xfrm>
            <a:off x="0" y="2672328"/>
            <a:ext cx="2533650" cy="91859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533400" y="1038793"/>
            <a:ext cx="50006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Skate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A8E32E2-A8C6-C377-DBB4-0BB1917CEA4B}"/>
              </a:ext>
            </a:extLst>
          </p:cNvPr>
          <p:cNvSpPr txBox="1"/>
          <p:nvPr/>
        </p:nvSpPr>
        <p:spPr>
          <a:xfrm>
            <a:off x="533400" y="1696018"/>
            <a:ext cx="491181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b="1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Pour modifier en masse la base Sage</a:t>
            </a: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Articles, Clients, Fournisseurs</a:t>
            </a: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Champs Scribe</a:t>
            </a:r>
            <a:endParaRPr lang="en-US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D3E05B-243C-75D0-35F5-F66094F95562}"/>
              </a:ext>
            </a:extLst>
          </p:cNvPr>
          <p:cNvSpPr txBox="1"/>
          <p:nvPr/>
        </p:nvSpPr>
        <p:spPr>
          <a:xfrm>
            <a:off x="895350" y="3940855"/>
            <a:ext cx="47815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 soyez pas limité par les imports paramétrables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Appuyez-vous sur la puissance d’Excel</a:t>
            </a:r>
            <a:endParaRPr lang="en-US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Mettez à jour sans déconnecter les utilisateurs Sage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Utilise les objets Métiers pour garantir l’intégrité de la base de données Sage 100</a:t>
            </a:r>
            <a:endParaRPr lang="en-US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A67F2AB0-4C98-08AB-33B8-04F03B8C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3928105"/>
            <a:ext cx="315000" cy="36000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39435F7B-75FD-0F4B-91DD-020C11753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4442455"/>
            <a:ext cx="315000" cy="3600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740E6545-912B-2A9C-50BD-30D3FE971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4902880"/>
            <a:ext cx="315000" cy="36000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C70B91E3-A909-76C5-E669-4B3D244C1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5537830"/>
            <a:ext cx="315000" cy="3600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2DBF263-ED9B-605A-EF3C-95D7FD8C1210}"/>
              </a:ext>
            </a:extLst>
          </p:cNvPr>
          <p:cNvSpPr txBox="1"/>
          <p:nvPr/>
        </p:nvSpPr>
        <p:spPr>
          <a:xfrm>
            <a:off x="104368" y="2974313"/>
            <a:ext cx="2186234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Interface intuitive</a:t>
            </a:r>
            <a:endParaRPr lang="fr-FR" sz="16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AF5D0A-D34D-66F2-B6C3-D94E0AC49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24" y="1248202"/>
            <a:ext cx="5400675" cy="30847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183CAAE-2A3D-0A25-9D95-57BFFABAF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571" y="2824745"/>
            <a:ext cx="3238179" cy="3178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78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533400" y="1038793"/>
            <a:ext cx="50006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Scribe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A8E32E2-A8C6-C377-DBB4-0BB1917CEA4B}"/>
              </a:ext>
            </a:extLst>
          </p:cNvPr>
          <p:cNvSpPr txBox="1"/>
          <p:nvPr/>
        </p:nvSpPr>
        <p:spPr>
          <a:xfrm>
            <a:off x="533400" y="1696018"/>
            <a:ext cx="51435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b="1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Pour répondre aux attentes de vos clients</a:t>
            </a: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Avoir plus de liberté</a:t>
            </a:r>
            <a:b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Pas de limitation dans la création des champs</a:t>
            </a:r>
            <a:endParaRPr lang="en-US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D3E05B-243C-75D0-35F5-F66094F95562}"/>
              </a:ext>
            </a:extLst>
          </p:cNvPr>
          <p:cNvSpPr txBox="1"/>
          <p:nvPr/>
        </p:nvSpPr>
        <p:spPr>
          <a:xfrm>
            <a:off x="895350" y="3940855"/>
            <a:ext cx="4781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Enrichissement des articles de la base Sage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Descriptifs plus complets et précis pour tous vos clients, sans limitation de caractère</a:t>
            </a:r>
            <a:endParaRPr lang="en-US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Mise en forme des textes comme dans un document Word (RTF) ou en HTML pour le e-commerce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Facilite</a:t>
            </a:r>
            <a:r>
              <a:rPr lang="en-US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la collaboration entre les équipes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A67F2AB0-4C98-08AB-33B8-04F03B8CD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3928105"/>
            <a:ext cx="315000" cy="36000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39435F7B-75FD-0F4B-91DD-020C11753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4547230"/>
            <a:ext cx="315000" cy="3600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740E6545-912B-2A9C-50BD-30D3FE971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5245780"/>
            <a:ext cx="315000" cy="36000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C70B91E3-A909-76C5-E669-4B3D244C1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50" y="5880730"/>
            <a:ext cx="315000" cy="36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23F924-7FC7-9B8B-07D1-F3F42104C9BC}"/>
              </a:ext>
            </a:extLst>
          </p:cNvPr>
          <p:cNvSpPr/>
          <p:nvPr/>
        </p:nvSpPr>
        <p:spPr>
          <a:xfrm>
            <a:off x="0" y="2672328"/>
            <a:ext cx="2533650" cy="91859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4F40B7-3ED8-5F9C-BE93-F5D00304A6F5}"/>
              </a:ext>
            </a:extLst>
          </p:cNvPr>
          <p:cNvSpPr txBox="1"/>
          <p:nvPr/>
        </p:nvSpPr>
        <p:spPr>
          <a:xfrm>
            <a:off x="104368" y="2812388"/>
            <a:ext cx="2186234" cy="675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24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+ 10</a:t>
            </a:r>
            <a:br>
              <a:rPr lang="fr-FR" sz="24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Types de champs</a:t>
            </a:r>
            <a:endParaRPr lang="fr-FR" sz="20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64087-BEBB-DA7B-3412-0A2A2D3A7A91}"/>
              </a:ext>
            </a:extLst>
          </p:cNvPr>
          <p:cNvSpPr/>
          <p:nvPr/>
        </p:nvSpPr>
        <p:spPr>
          <a:xfrm>
            <a:off x="2533649" y="2672328"/>
            <a:ext cx="3143251" cy="918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735F6F-B7CC-4C32-1DB9-DCE12DCD8DDE}"/>
              </a:ext>
            </a:extLst>
          </p:cNvPr>
          <p:cNvSpPr txBox="1"/>
          <p:nvPr/>
        </p:nvSpPr>
        <p:spPr>
          <a:xfrm>
            <a:off x="2654970" y="2827696"/>
            <a:ext cx="2945730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Sans limitation</a:t>
            </a:r>
            <a:br>
              <a:rPr lang="fr-FR" b="1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b="1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langue</a:t>
            </a:r>
            <a:endParaRPr lang="fr-FR" sz="1600" kern="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6D5348-4DB9-9D18-1816-A6D1F6B5E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77" y="1102243"/>
            <a:ext cx="5000623" cy="28258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609152A-534C-0B58-F6DC-E32286AAF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275" y="3005437"/>
            <a:ext cx="4583412" cy="2774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31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5293273" y="2169640"/>
            <a:ext cx="462323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Démonstration</a:t>
            </a:r>
          </a:p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 solutions</a:t>
            </a:r>
          </a:p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5FC333-B51C-F381-1558-08AF0B04B5A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pic>
        <p:nvPicPr>
          <p:cNvPr id="13" name="Graphique 12" descr="Enseignant contour">
            <a:extLst>
              <a:ext uri="{FF2B5EF4-FFF2-40B4-BE49-F238E27FC236}">
                <a16:creationId xmlns:a16="http://schemas.microsoft.com/office/drawing/2014/main" id="{2E214660-04DC-8868-28C9-1FE4DBFA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55" y="1387615"/>
            <a:ext cx="4082769" cy="4082769"/>
          </a:xfrm>
          <a:prstGeom prst="rect">
            <a:avLst/>
          </a:prstGeom>
        </p:spPr>
      </p:pic>
      <p:pic>
        <p:nvPicPr>
          <p:cNvPr id="5" name="Image 4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D842A547-C883-BE2D-BBED-28AC493EB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89" y="2530865"/>
            <a:ext cx="2205454" cy="6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5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5FC333-B51C-F381-1558-08AF0B04B5A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Atoo-Sync</a:t>
            </a:r>
          </a:p>
        </p:txBody>
      </p:sp>
      <p:pic>
        <p:nvPicPr>
          <p:cNvPr id="11" name="Image 10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DE47E469-5250-8DD3-BC77-B4470635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25" y="2726357"/>
            <a:ext cx="5400000" cy="1405286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FFE43257-EE13-BA8A-8979-7D11DFAB8265}"/>
              </a:ext>
            </a:extLst>
          </p:cNvPr>
          <p:cNvSpPr txBox="1"/>
          <p:nvPr/>
        </p:nvSpPr>
        <p:spPr>
          <a:xfrm>
            <a:off x="1" y="4391593"/>
            <a:ext cx="1219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gamme des connecteurs e-commerce</a:t>
            </a:r>
            <a:endParaRPr lang="en-US" sz="32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2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Atoo-Sync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577516" y="1038793"/>
            <a:ext cx="116144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Atoo-Sync des solutions selon le besoin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DDA021F-6B53-2C79-A99C-F6CC21F4A5E1}"/>
              </a:ext>
            </a:extLst>
          </p:cNvPr>
          <p:cNvCxnSpPr>
            <a:cxnSpLocks/>
          </p:cNvCxnSpPr>
          <p:nvPr/>
        </p:nvCxnSpPr>
        <p:spPr>
          <a:xfrm>
            <a:off x="6095999" y="2292967"/>
            <a:ext cx="0" cy="1919246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9BF739-5594-158C-3434-BAFECF135709}"/>
              </a:ext>
            </a:extLst>
          </p:cNvPr>
          <p:cNvSpPr txBox="1"/>
          <p:nvPr/>
        </p:nvSpPr>
        <p:spPr>
          <a:xfrm>
            <a:off x="577516" y="2065488"/>
            <a:ext cx="545181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b="1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Gestion Commerciale</a:t>
            </a:r>
            <a:endParaRPr lang="en-US" sz="3200" b="1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F324C57-D0C9-EA23-9CEE-0B98702BFE37}"/>
              </a:ext>
            </a:extLst>
          </p:cNvPr>
          <p:cNvSpPr txBox="1"/>
          <p:nvPr/>
        </p:nvSpPr>
        <p:spPr>
          <a:xfrm>
            <a:off x="6510590" y="2065487"/>
            <a:ext cx="568140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200" b="1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Comptabilité</a:t>
            </a:r>
            <a:endParaRPr lang="en-US" sz="3200" b="1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09EC7A-ED19-7711-6860-9E317B925BB7}"/>
              </a:ext>
            </a:extLst>
          </p:cNvPr>
          <p:cNvSpPr txBox="1"/>
          <p:nvPr/>
        </p:nvSpPr>
        <p:spPr>
          <a:xfrm>
            <a:off x="577516" y="2675572"/>
            <a:ext cx="5037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04040"/>
                </a:solidFill>
              </a:rPr>
              <a:t>Pour synchroniser Sage Gestion Commerciale à sa boutique e-commerce</a:t>
            </a:r>
          </a:p>
          <a:p>
            <a:endParaRPr lang="fr-FR" dirty="0">
              <a:solidFill>
                <a:srgbClr val="404040"/>
              </a:solidFill>
            </a:endParaRPr>
          </a:p>
          <a:p>
            <a:r>
              <a:rPr lang="fr-FR" dirty="0">
                <a:solidFill>
                  <a:srgbClr val="404040"/>
                </a:solidFill>
              </a:rPr>
              <a:t>Flux gérés :</a:t>
            </a:r>
          </a:p>
          <a:p>
            <a:endParaRPr lang="fr-FR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Articles, Tarifs, Stock, Catégories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Clients, Contacts, Adresses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Documents de vente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Reliquats, factures PDF, informations de solvabilité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049B2A-7B18-48A9-F308-4ED900408940}"/>
              </a:ext>
            </a:extLst>
          </p:cNvPr>
          <p:cNvSpPr txBox="1"/>
          <p:nvPr/>
        </p:nvSpPr>
        <p:spPr>
          <a:xfrm>
            <a:off x="6510590" y="2671277"/>
            <a:ext cx="4871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04040"/>
                </a:solidFill>
              </a:rPr>
              <a:t>Pour intégrer dans  Sage Comptabilité les  données de sa boutique e-commerce</a:t>
            </a:r>
          </a:p>
          <a:p>
            <a:endParaRPr lang="fr-FR" dirty="0">
              <a:solidFill>
                <a:srgbClr val="404040"/>
              </a:solidFill>
            </a:endParaRPr>
          </a:p>
          <a:p>
            <a:r>
              <a:rPr lang="fr-FR" dirty="0">
                <a:solidFill>
                  <a:srgbClr val="404040"/>
                </a:solidFill>
              </a:rPr>
              <a:t>Création dans les journaux comptables :</a:t>
            </a:r>
          </a:p>
          <a:p>
            <a:endParaRPr lang="fr-FR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Ecritures de ventes et d’avoir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Ecritures de banque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Création des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Paramétrable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</a:rPr>
              <a:t>Gestion analytique</a:t>
            </a:r>
          </a:p>
        </p:txBody>
      </p:sp>
    </p:spTree>
    <p:extLst>
      <p:ext uri="{BB962C8B-B14F-4D97-AF65-F5344CB8AC3E}">
        <p14:creationId xmlns:p14="http://schemas.microsoft.com/office/powerpoint/2010/main" val="133749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Atoo-Sync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576000" y="1038793"/>
            <a:ext cx="115823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Atoo-Sync en chiffres sur 2023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A60FA1-84CA-E7E2-558E-E8E451002410}"/>
              </a:ext>
            </a:extLst>
          </p:cNvPr>
          <p:cNvSpPr txBox="1"/>
          <p:nvPr/>
        </p:nvSpPr>
        <p:spPr>
          <a:xfrm>
            <a:off x="1619744" y="2134434"/>
            <a:ext cx="3790456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5,8 millions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Documents  de ventes créés </a:t>
            </a: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dans un ERP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E487AD-4F35-9C57-09F7-C268C10A11C3}"/>
              </a:ext>
            </a:extLst>
          </p:cNvPr>
          <p:cNvSpPr txBox="1"/>
          <p:nvPr/>
        </p:nvSpPr>
        <p:spPr>
          <a:xfrm>
            <a:off x="1619744" y="3532309"/>
            <a:ext cx="379045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3,5 milliards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stock mis à jour dans la boutique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A70364-78EE-EA3A-10FD-3FC884D34B54}"/>
              </a:ext>
            </a:extLst>
          </p:cNvPr>
          <p:cNvSpPr txBox="1"/>
          <p:nvPr/>
        </p:nvSpPr>
        <p:spPr>
          <a:xfrm>
            <a:off x="1619744" y="4930184"/>
            <a:ext cx="379045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490 millions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prix mis à jour dans la boutique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BC66FB-F342-B3EE-27BD-4D3307E6D6A9}"/>
              </a:ext>
            </a:extLst>
          </p:cNvPr>
          <p:cNvSpPr txBox="1"/>
          <p:nvPr/>
        </p:nvSpPr>
        <p:spPr>
          <a:xfrm>
            <a:off x="7203365" y="2134434"/>
            <a:ext cx="3790456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102 millions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clients créés ou mis à jour dans la boutique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6F16B8-D958-2E5C-8A00-344EC5D4ED41}"/>
              </a:ext>
            </a:extLst>
          </p:cNvPr>
          <p:cNvSpPr txBox="1"/>
          <p:nvPr/>
        </p:nvSpPr>
        <p:spPr>
          <a:xfrm>
            <a:off x="7203364" y="3532309"/>
            <a:ext cx="4449981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132 millions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D’articles créés ou mis à jour dans la boutique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3FDB2C6-4C6C-BED9-EFB1-6D29FAA5599E}"/>
              </a:ext>
            </a:extLst>
          </p:cNvPr>
          <p:cNvSpPr txBox="1"/>
          <p:nvPr/>
        </p:nvSpPr>
        <p:spPr>
          <a:xfrm>
            <a:off x="7248364" y="4930184"/>
            <a:ext cx="4449981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3,9 millions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D’écritures comptables générées</a:t>
            </a: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135B633E-9DA2-B32D-ED8D-4CE36874D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802" y="3618346"/>
            <a:ext cx="810000" cy="72000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BE2C2853-760B-AAF4-B8A6-D70B50D11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055" y="4972093"/>
            <a:ext cx="720000" cy="72000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C07A73EF-35CF-CCA2-2C45-FA9093B60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055" y="2264600"/>
            <a:ext cx="540000" cy="7200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881E1B34-E6B0-C8CE-0FAD-BB988BEF8A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6802" y="2264600"/>
            <a:ext cx="630000" cy="720000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54BFB6B4-4932-EFE9-2231-60B323214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86802" y="4972093"/>
            <a:ext cx="810000" cy="7200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79EA859D-8E62-1328-499F-DBABF0AD23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7055" y="3555289"/>
            <a:ext cx="81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3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B7DF67-2058-4466-A899-DCCC40474FBC}"/>
              </a:ext>
            </a:extLst>
          </p:cNvPr>
          <p:cNvSpPr txBox="1"/>
          <p:nvPr/>
        </p:nvSpPr>
        <p:spPr>
          <a:xfrm>
            <a:off x="4443665" y="2241951"/>
            <a:ext cx="65211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Quelques chiffres clés </a:t>
            </a:r>
            <a:b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 e-commerce </a:t>
            </a:r>
            <a:b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 France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2C79F5-2E88-5FDA-B34D-ADFD7EF7CD00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Connecteurs Atoo-Sync</a:t>
            </a:r>
          </a:p>
        </p:txBody>
      </p:sp>
      <p:pic>
        <p:nvPicPr>
          <p:cNvPr id="5" name="Image 4" descr="Une image contenant boîte, plastique, conteneur, jouet&#10;&#10;Description générée automatiquement">
            <a:extLst>
              <a:ext uri="{FF2B5EF4-FFF2-40B4-BE49-F238E27FC236}">
                <a16:creationId xmlns:a16="http://schemas.microsoft.com/office/drawing/2014/main" id="{1601F24D-14FC-C11D-137F-551DDB0A569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450" y="1391655"/>
            <a:ext cx="4398022" cy="39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C4269BF3-D3F3-69D9-96ED-4E9B6758B8D1}"/>
              </a:ext>
            </a:extLst>
          </p:cNvPr>
          <p:cNvSpPr txBox="1"/>
          <p:nvPr/>
        </p:nvSpPr>
        <p:spPr>
          <a:xfrm>
            <a:off x="328863" y="1022751"/>
            <a:ext cx="946283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6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transformation digitale des entreprises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40DF6-5B94-E75B-83DE-412DA212A164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Chiffres clés du e-commerce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9F2AF-2785-D1B2-7B92-2A54A12A1DF3}"/>
              </a:ext>
            </a:extLst>
          </p:cNvPr>
          <p:cNvSpPr txBox="1"/>
          <p:nvPr/>
        </p:nvSpPr>
        <p:spPr>
          <a:xfrm>
            <a:off x="1619744" y="1915359"/>
            <a:ext cx="3790456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tiers des entreprises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Ont constaté un gain en efficacité grâce à la digitalisation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F716B5-9646-834B-C2B7-423DD0695553}"/>
              </a:ext>
            </a:extLst>
          </p:cNvPr>
          <p:cNvSpPr txBox="1"/>
          <p:nvPr/>
        </p:nvSpPr>
        <p:spPr>
          <a:xfrm>
            <a:off x="1619744" y="3313234"/>
            <a:ext cx="3790456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44% des entreprises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Utilisent entre 1 et 5 applications Cloud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4F61AE-D040-76B1-2E7D-4BE30695881D}"/>
              </a:ext>
            </a:extLst>
          </p:cNvPr>
          <p:cNvSpPr txBox="1"/>
          <p:nvPr/>
        </p:nvSpPr>
        <p:spPr>
          <a:xfrm>
            <a:off x="1619744" y="4711109"/>
            <a:ext cx="3790456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entreprise sur 2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Considèrent que la transformation digitale est une priorité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A4C35B-929A-96AE-68E8-C3314BFB55DB}"/>
              </a:ext>
            </a:extLst>
          </p:cNvPr>
          <p:cNvSpPr txBox="1"/>
          <p:nvPr/>
        </p:nvSpPr>
        <p:spPr>
          <a:xfrm>
            <a:off x="7203365" y="1915359"/>
            <a:ext cx="3790456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30% des entreprises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Ont automatisé plusieurs tâches à la suite de la transformation digitale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5434EE-B905-245D-3982-673069C3C88B}"/>
              </a:ext>
            </a:extLst>
          </p:cNvPr>
          <p:cNvSpPr txBox="1"/>
          <p:nvPr/>
        </p:nvSpPr>
        <p:spPr>
          <a:xfrm>
            <a:off x="7203364" y="3313234"/>
            <a:ext cx="4449981" cy="9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77% des consommateurs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Achètent  plus d’une fois par mois sur un site e-commerce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E364073C-9B19-530F-3D57-419B87333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055" y="3313234"/>
            <a:ext cx="900000" cy="7200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6CAC8A27-05A4-0131-CB21-2A7330A5B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055" y="4841275"/>
            <a:ext cx="720000" cy="72000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CCE51CC4-1B93-9BA0-9370-41CD630B8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055" y="2045525"/>
            <a:ext cx="900000" cy="720000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6EB46B98-2D77-02A6-0691-428F85DB7A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1752" y="2045525"/>
            <a:ext cx="720000" cy="72000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13729F12-065D-B751-C5DA-354FD08DC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36752" y="3443400"/>
            <a:ext cx="810000" cy="7200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FA550282-9D82-34A7-6D87-0BAA79E85476}"/>
              </a:ext>
            </a:extLst>
          </p:cNvPr>
          <p:cNvSpPr txBox="1"/>
          <p:nvPr/>
        </p:nvSpPr>
        <p:spPr>
          <a:xfrm>
            <a:off x="31818" y="6197392"/>
            <a:ext cx="1685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Source: ZOHO</a:t>
            </a:r>
          </a:p>
        </p:txBody>
      </p:sp>
    </p:spTree>
    <p:extLst>
      <p:ext uri="{BB962C8B-B14F-4D97-AF65-F5344CB8AC3E}">
        <p14:creationId xmlns:p14="http://schemas.microsoft.com/office/powerpoint/2010/main" val="316613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21C9BFF-4022-6322-6C4D-0DDF6C94923F}"/>
              </a:ext>
            </a:extLst>
          </p:cNvPr>
          <p:cNvSpPr/>
          <p:nvPr/>
        </p:nvSpPr>
        <p:spPr>
          <a:xfrm>
            <a:off x="537456" y="4624258"/>
            <a:ext cx="10934799" cy="1005017"/>
          </a:xfrm>
          <a:prstGeom prst="roundRect">
            <a:avLst>
              <a:gd name="adj" fmla="val 9072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4269BF3-D3F3-69D9-96ED-4E9B6758B8D1}"/>
              </a:ext>
            </a:extLst>
          </p:cNvPr>
          <p:cNvSpPr txBox="1"/>
          <p:nvPr/>
        </p:nvSpPr>
        <p:spPr>
          <a:xfrm>
            <a:off x="328864" y="1022751"/>
            <a:ext cx="823411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6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L’e-commerce en France - 2023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40DF6-5B94-E75B-83DE-412DA212A164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Chiffres clés du e-commerce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9F2AF-2785-D1B2-7B92-2A54A12A1DF3}"/>
              </a:ext>
            </a:extLst>
          </p:cNvPr>
          <p:cNvSpPr txBox="1"/>
          <p:nvPr/>
        </p:nvSpPr>
        <p:spPr>
          <a:xfrm>
            <a:off x="1619744" y="1915359"/>
            <a:ext cx="379045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+ 10 % de CA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 rapport à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F716B5-9646-834B-C2B7-423DD0695553}"/>
              </a:ext>
            </a:extLst>
          </p:cNvPr>
          <p:cNvSpPr txBox="1"/>
          <p:nvPr/>
        </p:nvSpPr>
        <p:spPr>
          <a:xfrm>
            <a:off x="1619744" y="3313234"/>
            <a:ext cx="379045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+ 20 %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Dans le secteur des services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4F61AE-D040-76B1-2E7D-4BE30695881D}"/>
              </a:ext>
            </a:extLst>
          </p:cNvPr>
          <p:cNvSpPr txBox="1"/>
          <p:nvPr/>
        </p:nvSpPr>
        <p:spPr>
          <a:xfrm>
            <a:off x="7197785" y="3300875"/>
            <a:ext cx="379045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+ 220 000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Sites e-commerce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A4C35B-929A-96AE-68E8-C3314BFB55DB}"/>
              </a:ext>
            </a:extLst>
          </p:cNvPr>
          <p:cNvSpPr txBox="1"/>
          <p:nvPr/>
        </p:nvSpPr>
        <p:spPr>
          <a:xfrm>
            <a:off x="7203365" y="1915359"/>
            <a:ext cx="379045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8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2,35 milliards</a:t>
            </a:r>
            <a:endParaRPr lang="fr-FR" sz="2800" b="1" dirty="0">
              <a:solidFill>
                <a:schemeClr val="bg1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transactions réalisées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550282-9D82-34A7-6D87-0BAA79E85476}"/>
              </a:ext>
            </a:extLst>
          </p:cNvPr>
          <p:cNvSpPr txBox="1"/>
          <p:nvPr/>
        </p:nvSpPr>
        <p:spPr>
          <a:xfrm>
            <a:off x="31818" y="6197392"/>
            <a:ext cx="2797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Source: FEVAD,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</a:rPr>
              <a:t>Ecommerce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bg1">
                    <a:lumMod val="65000"/>
                  </a:schemeClr>
                </a:solidFill>
              </a:rPr>
              <a:t>Mag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6E566B-A1E9-F6B2-DA07-1C15A194E5FA}"/>
              </a:ext>
            </a:extLst>
          </p:cNvPr>
          <p:cNvSpPr txBox="1"/>
          <p:nvPr/>
        </p:nvSpPr>
        <p:spPr>
          <a:xfrm>
            <a:off x="2028824" y="4796669"/>
            <a:ext cx="7181851" cy="6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000" b="1" i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 La prochaine vague de l’e-commerce sera celle du BtoB »</a:t>
            </a:r>
            <a:endParaRPr lang="fr-FR" sz="2000" b="1" i="1" dirty="0">
              <a:solidFill>
                <a:srgbClr val="086D87"/>
              </a:solidFill>
            </a:endParaRPr>
          </a:p>
          <a:p>
            <a:pPr defTabSz="1371600"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Marc LOLIVIER, DG de la FEVAD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A21C9DA-3826-0EED-76BB-731E67857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140" y="4760732"/>
            <a:ext cx="900000" cy="7200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45EC6AC4-046A-F287-6A38-A39ADCF1B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968" y="1876335"/>
            <a:ext cx="720000" cy="7200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55D845FF-E191-94A8-F60E-E2A6BDE3E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968" y="3294855"/>
            <a:ext cx="900000" cy="720000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D616C579-1093-B03F-0904-E7F0432AF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1752" y="1890984"/>
            <a:ext cx="540000" cy="720000"/>
          </a:xfrm>
          <a:prstGeom prst="rect">
            <a:avLst/>
          </a:prstGeom>
        </p:spPr>
      </p:pic>
      <p:pic>
        <p:nvPicPr>
          <p:cNvPr id="41" name="Graphique 40">
            <a:extLst>
              <a:ext uri="{FF2B5EF4-FFF2-40B4-BE49-F238E27FC236}">
                <a16:creationId xmlns:a16="http://schemas.microsoft.com/office/drawing/2014/main" id="{B6DF7FCA-2C23-0474-253D-B435B0995F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81752" y="3378392"/>
            <a:ext cx="72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8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C4269BF3-D3F3-69D9-96ED-4E9B6758B8D1}"/>
              </a:ext>
            </a:extLst>
          </p:cNvPr>
          <p:cNvSpPr txBox="1"/>
          <p:nvPr/>
        </p:nvSpPr>
        <p:spPr>
          <a:xfrm>
            <a:off x="328864" y="1022751"/>
            <a:ext cx="1147261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6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Les plateformes e-commerce en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40DF6-5B94-E75B-83DE-412DA212A164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Chiffres clés du e-commerce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09F2AF-2785-D1B2-7B92-2A54A12A1DF3}"/>
              </a:ext>
            </a:extLst>
          </p:cNvPr>
          <p:cNvSpPr txBox="1"/>
          <p:nvPr/>
        </p:nvSpPr>
        <p:spPr>
          <a:xfrm>
            <a:off x="472575" y="3683413"/>
            <a:ext cx="2543176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~ 26 000 boutiques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6C1B146-5464-E2BE-F18D-780A89B45C49}"/>
              </a:ext>
            </a:extLst>
          </p:cNvPr>
          <p:cNvSpPr>
            <a:spLocks noChangeAspect="1"/>
          </p:cNvSpPr>
          <p:nvPr/>
        </p:nvSpPr>
        <p:spPr>
          <a:xfrm>
            <a:off x="472575" y="3188647"/>
            <a:ext cx="2160000" cy="398945"/>
          </a:xfrm>
          <a:custGeom>
            <a:avLst/>
            <a:gdLst/>
            <a:ahLst/>
            <a:cxnLst/>
            <a:rect l="l" t="t" r="r" b="b"/>
            <a:pathLst>
              <a:path w="3219567" h="594647">
                <a:moveTo>
                  <a:pt x="0" y="0"/>
                </a:moveTo>
                <a:lnTo>
                  <a:pt x="3219567" y="0"/>
                </a:lnTo>
                <a:lnTo>
                  <a:pt x="3219567" y="594647"/>
                </a:lnTo>
                <a:lnTo>
                  <a:pt x="0" y="59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E33499-79EC-3911-41E3-02BA246E87CE}"/>
              </a:ext>
            </a:extLst>
          </p:cNvPr>
          <p:cNvSpPr>
            <a:spLocks noChangeAspect="1"/>
          </p:cNvSpPr>
          <p:nvPr/>
        </p:nvSpPr>
        <p:spPr>
          <a:xfrm>
            <a:off x="472575" y="1981030"/>
            <a:ext cx="2160000" cy="443077"/>
          </a:xfrm>
          <a:custGeom>
            <a:avLst/>
            <a:gdLst/>
            <a:ahLst/>
            <a:cxnLst/>
            <a:rect l="l" t="t" r="r" b="b"/>
            <a:pathLst>
              <a:path w="3782865" h="775972">
                <a:moveTo>
                  <a:pt x="0" y="0"/>
                </a:moveTo>
                <a:lnTo>
                  <a:pt x="3782864" y="0"/>
                </a:lnTo>
                <a:lnTo>
                  <a:pt x="3782864" y="775972"/>
                </a:lnTo>
                <a:lnTo>
                  <a:pt x="0" y="775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03" t="-78663" r="-7658" b="-81841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C0D835-6923-8434-2CF0-1DB17DAF9DDE}"/>
              </a:ext>
            </a:extLst>
          </p:cNvPr>
          <p:cNvSpPr txBox="1"/>
          <p:nvPr/>
        </p:nvSpPr>
        <p:spPr>
          <a:xfrm>
            <a:off x="467812" y="2519851"/>
            <a:ext cx="2543176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~ 55 000 boutiques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ADF4C6-024F-5228-6B57-3F86616DE1CB}"/>
              </a:ext>
            </a:extLst>
          </p:cNvPr>
          <p:cNvSpPr txBox="1"/>
          <p:nvPr/>
        </p:nvSpPr>
        <p:spPr>
          <a:xfrm>
            <a:off x="467812" y="4846975"/>
            <a:ext cx="2543176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~ 24 000 boutiques</a:t>
            </a: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BFEB7672-5ED2-BFA0-15AC-408CB09BB8F2}"/>
              </a:ext>
            </a:extLst>
          </p:cNvPr>
          <p:cNvSpPr>
            <a:spLocks noChangeAspect="1"/>
          </p:cNvSpPr>
          <p:nvPr/>
        </p:nvSpPr>
        <p:spPr>
          <a:xfrm>
            <a:off x="467812" y="4278771"/>
            <a:ext cx="1697685" cy="504000"/>
          </a:xfrm>
          <a:custGeom>
            <a:avLst/>
            <a:gdLst/>
            <a:ahLst/>
            <a:cxnLst/>
            <a:rect l="l" t="t" r="r" b="b"/>
            <a:pathLst>
              <a:path w="2724053" h="808703">
                <a:moveTo>
                  <a:pt x="0" y="0"/>
                </a:moveTo>
                <a:lnTo>
                  <a:pt x="2724053" y="0"/>
                </a:lnTo>
                <a:lnTo>
                  <a:pt x="2724053" y="808704"/>
                </a:lnTo>
                <a:lnTo>
                  <a:pt x="0" y="808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AC94FCD9-80BE-FFB5-E020-0744C8C5D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18753" r="4107" b="19520"/>
          <a:stretch/>
        </p:blipFill>
        <p:spPr bwMode="auto">
          <a:xfrm>
            <a:off x="3692809" y="3220896"/>
            <a:ext cx="2160000" cy="3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lèche ou sourire: quel message est caché dans le logo Amazon?">
            <a:extLst>
              <a:ext uri="{FF2B5EF4-FFF2-40B4-BE49-F238E27FC236}">
                <a16:creationId xmlns:a16="http://schemas.microsoft.com/office/drawing/2014/main" id="{0CDEA98F-E2F4-FAFA-B5F4-A1ABB5F32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20277" r="9979" b="20256"/>
          <a:stretch/>
        </p:blipFill>
        <p:spPr bwMode="auto">
          <a:xfrm>
            <a:off x="3617162" y="2010617"/>
            <a:ext cx="162656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5931E980-D954-EC31-6F0B-7BFEDBA3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82" y="4342974"/>
            <a:ext cx="488290" cy="5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7466719C-5579-F714-FC07-739819F354BB}"/>
              </a:ext>
            </a:extLst>
          </p:cNvPr>
          <p:cNvSpPr txBox="1"/>
          <p:nvPr/>
        </p:nvSpPr>
        <p:spPr>
          <a:xfrm>
            <a:off x="3692808" y="2496629"/>
            <a:ext cx="2898492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~ 72 Millions visiteurs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F9D2E7A-21D8-0636-E2F7-EC8AC9717A6E}"/>
              </a:ext>
            </a:extLst>
          </p:cNvPr>
          <p:cNvSpPr txBox="1"/>
          <p:nvPr/>
        </p:nvSpPr>
        <p:spPr>
          <a:xfrm>
            <a:off x="3617162" y="3648013"/>
            <a:ext cx="2898492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~ 22 Millions visiteurs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6B10471-72DF-CF40-9FB9-D9AD2244A006}"/>
              </a:ext>
            </a:extLst>
          </p:cNvPr>
          <p:cNvSpPr txBox="1"/>
          <p:nvPr/>
        </p:nvSpPr>
        <p:spPr>
          <a:xfrm>
            <a:off x="3617162" y="4846975"/>
            <a:ext cx="2898492" cy="3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~ 18 Millions visiteurs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89542D9-CF0C-1F28-B968-BFE61C98E221}"/>
              </a:ext>
            </a:extLst>
          </p:cNvPr>
          <p:cNvCxnSpPr>
            <a:cxnSpLocks/>
          </p:cNvCxnSpPr>
          <p:nvPr/>
        </p:nvCxnSpPr>
        <p:spPr>
          <a:xfrm>
            <a:off x="3257549" y="1908133"/>
            <a:ext cx="0" cy="3530642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A7F731-82C3-F761-E85F-78610052731A}"/>
              </a:ext>
            </a:extLst>
          </p:cNvPr>
          <p:cNvCxnSpPr>
            <a:cxnSpLocks/>
          </p:cNvCxnSpPr>
          <p:nvPr/>
        </p:nvCxnSpPr>
        <p:spPr>
          <a:xfrm>
            <a:off x="6924674" y="1908133"/>
            <a:ext cx="0" cy="3530642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16F9FA6D-70B0-0CE1-3917-395400E4198C}"/>
              </a:ext>
            </a:extLst>
          </p:cNvPr>
          <p:cNvSpPr/>
          <p:nvPr/>
        </p:nvSpPr>
        <p:spPr>
          <a:xfrm>
            <a:off x="7162800" y="1996089"/>
            <a:ext cx="4562153" cy="1325908"/>
          </a:xfrm>
          <a:prstGeom prst="roundRect">
            <a:avLst>
              <a:gd name="adj" fmla="val 9072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78A9FC0-F437-875A-6E59-377CDD58F23C}"/>
              </a:ext>
            </a:extLst>
          </p:cNvPr>
          <p:cNvSpPr txBox="1"/>
          <p:nvPr/>
        </p:nvSpPr>
        <p:spPr>
          <a:xfrm>
            <a:off x="8224590" y="2185404"/>
            <a:ext cx="3500369" cy="980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400" b="1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31% des entreprises </a:t>
            </a:r>
            <a:r>
              <a:rPr lang="fr-FR" sz="2000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Sont présentes sur les markeplaces</a:t>
            </a:r>
          </a:p>
        </p:txBody>
      </p:sp>
      <p:pic>
        <p:nvPicPr>
          <p:cNvPr id="37" name="Graphique 36">
            <a:extLst>
              <a:ext uri="{FF2B5EF4-FFF2-40B4-BE49-F238E27FC236}">
                <a16:creationId xmlns:a16="http://schemas.microsoft.com/office/drawing/2014/main" id="{DD0ECACC-E2B3-A8C7-4C8F-FE8A062AC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3695" y="2372149"/>
            <a:ext cx="720000" cy="576000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EDB4A2E5-DD3C-0DB6-D698-39DE60D3193A}"/>
              </a:ext>
            </a:extLst>
          </p:cNvPr>
          <p:cNvSpPr/>
          <p:nvPr/>
        </p:nvSpPr>
        <p:spPr>
          <a:xfrm>
            <a:off x="7162800" y="3690289"/>
            <a:ext cx="4562153" cy="1661163"/>
          </a:xfrm>
          <a:prstGeom prst="roundRect">
            <a:avLst>
              <a:gd name="adj" fmla="val 9072"/>
            </a:avLst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1A065BF-94A1-E9E9-A520-2408D7D6FBF0}"/>
              </a:ext>
            </a:extLst>
          </p:cNvPr>
          <p:cNvSpPr txBox="1"/>
          <p:nvPr/>
        </p:nvSpPr>
        <p:spPr>
          <a:xfrm>
            <a:off x="8196597" y="3879604"/>
            <a:ext cx="3414378" cy="131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2400" b="1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92% des consommateurs</a:t>
            </a:r>
          </a:p>
          <a:p>
            <a:pPr defTabSz="1371600"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Prévoient d’accroître leur utilisation des marketplaces</a:t>
            </a:r>
          </a:p>
        </p:txBody>
      </p:sp>
      <p:pic>
        <p:nvPicPr>
          <p:cNvPr id="42" name="Graphique 41">
            <a:extLst>
              <a:ext uri="{FF2B5EF4-FFF2-40B4-BE49-F238E27FC236}">
                <a16:creationId xmlns:a16="http://schemas.microsoft.com/office/drawing/2014/main" id="{F7344600-7257-0C8D-1A15-848C553BE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33695" y="4248066"/>
            <a:ext cx="720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21BB033-096D-7D46-175F-3A0202C60A0C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Présentation Atoo Next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D315B0-6029-5F63-FA9C-DA96992EF717}"/>
              </a:ext>
            </a:extLst>
          </p:cNvPr>
          <p:cNvSpPr txBox="1"/>
          <p:nvPr/>
        </p:nvSpPr>
        <p:spPr>
          <a:xfrm>
            <a:off x="4665572" y="1796951"/>
            <a:ext cx="63293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C</a:t>
            </a:r>
            <a:r>
              <a:rPr lang="fr-FR" sz="2000" dirty="0">
                <a:solidFill>
                  <a:srgbClr val="404040"/>
                </a:solidFill>
              </a:rPr>
              <a:t>réé en </a:t>
            </a:r>
            <a:r>
              <a:rPr lang="fr-FR" sz="2000" b="1" dirty="0">
                <a:solidFill>
                  <a:srgbClr val="800080"/>
                </a:solidFill>
              </a:rPr>
              <a:t>2007</a:t>
            </a:r>
            <a:r>
              <a:rPr lang="fr-FR" sz="2000" dirty="0">
                <a:solidFill>
                  <a:srgbClr val="404040"/>
                </a:solidFill>
              </a:rPr>
              <a:t> par </a:t>
            </a:r>
            <a:r>
              <a:rPr lang="fr-FR" sz="2000" b="1" dirty="0">
                <a:solidFill>
                  <a:srgbClr val="800080"/>
                </a:solidFill>
              </a:rPr>
              <a:t>Sandra Seychelles </a:t>
            </a:r>
            <a:r>
              <a:rPr lang="fr-FR" sz="2000" dirty="0">
                <a:solidFill>
                  <a:srgbClr val="404040"/>
                </a:solidFill>
              </a:rPr>
              <a:t>et </a:t>
            </a:r>
            <a:r>
              <a:rPr lang="fr-FR" sz="2000" b="1" dirty="0">
                <a:solidFill>
                  <a:srgbClr val="800080"/>
                </a:solidFill>
              </a:rPr>
              <a:t>Michel Donat</a:t>
            </a:r>
            <a:r>
              <a:rPr lang="fr-FR" sz="2000" dirty="0">
                <a:solidFill>
                  <a:srgbClr val="404040"/>
                </a:solidFill>
              </a:rPr>
              <a:t>. </a:t>
            </a:r>
          </a:p>
          <a:p>
            <a:endParaRPr lang="fr-FR" sz="2000" dirty="0">
              <a:solidFill>
                <a:srgbClr val="404040"/>
              </a:solidFill>
            </a:endParaRPr>
          </a:p>
          <a:p>
            <a:r>
              <a:rPr lang="fr-FR" sz="2000" dirty="0">
                <a:solidFill>
                  <a:srgbClr val="404040"/>
                </a:solidFill>
              </a:rPr>
              <a:t>Nous accompagnons les entreprises dans leur processus de transformation digitale.  </a:t>
            </a:r>
          </a:p>
          <a:p>
            <a:endParaRPr lang="fr-FR" sz="2000" dirty="0">
              <a:solidFill>
                <a:srgbClr val="404040"/>
              </a:solidFill>
            </a:endParaRPr>
          </a:p>
          <a:p>
            <a:r>
              <a:rPr lang="fr-FR" sz="2000" dirty="0">
                <a:solidFill>
                  <a:srgbClr val="404040"/>
                </a:solidFill>
              </a:rPr>
              <a:t>Nos solutions ont pour objectif d’améliorer le quotidien des entreprises et ainsi leur permettre de gagner en performance et en compétitivité.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C950B81-38EF-4C70-6B43-328A4FE64CD6}"/>
              </a:ext>
            </a:extLst>
          </p:cNvPr>
          <p:cNvSpPr/>
          <p:nvPr/>
        </p:nvSpPr>
        <p:spPr>
          <a:xfrm>
            <a:off x="561976" y="1485037"/>
            <a:ext cx="3799774" cy="3752850"/>
          </a:xfrm>
          <a:prstGeom prst="roundRect">
            <a:avLst>
              <a:gd name="adj" fmla="val 7276"/>
            </a:avLst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D935458C-5A58-4171-19AC-17422544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8" y="2848635"/>
            <a:ext cx="3167389" cy="75895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EBA98F2-27C4-FA03-8B0B-441C84F487BD}"/>
              </a:ext>
            </a:extLst>
          </p:cNvPr>
          <p:cNvSpPr txBox="1"/>
          <p:nvPr/>
        </p:nvSpPr>
        <p:spPr>
          <a:xfrm>
            <a:off x="685800" y="3607589"/>
            <a:ext cx="367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1500" dirty="0">
                <a:solidFill>
                  <a:schemeClr val="bg1"/>
                </a:solidFill>
              </a:rPr>
              <a:t>Depuis 2007</a:t>
            </a:r>
          </a:p>
        </p:txBody>
      </p:sp>
    </p:spTree>
    <p:extLst>
      <p:ext uri="{BB962C8B-B14F-4D97-AF65-F5344CB8AC3E}">
        <p14:creationId xmlns:p14="http://schemas.microsoft.com/office/powerpoint/2010/main" val="738388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7A31FA0-EA0A-B639-1772-8746920E75C8}"/>
              </a:ext>
            </a:extLst>
          </p:cNvPr>
          <p:cNvSpPr txBox="1"/>
          <p:nvPr/>
        </p:nvSpPr>
        <p:spPr>
          <a:xfrm>
            <a:off x="171450" y="95250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Compatibilités Solutions Atoo-Sync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1BF47378-B7CE-1F48-35DC-C99D37298E64}"/>
              </a:ext>
            </a:extLst>
          </p:cNvPr>
          <p:cNvSpPr>
            <a:spLocks noChangeAspect="1"/>
          </p:cNvSpPr>
          <p:nvPr/>
        </p:nvSpPr>
        <p:spPr>
          <a:xfrm>
            <a:off x="1097357" y="3068947"/>
            <a:ext cx="2533865" cy="468000"/>
          </a:xfrm>
          <a:custGeom>
            <a:avLst/>
            <a:gdLst/>
            <a:ahLst/>
            <a:cxnLst/>
            <a:rect l="l" t="t" r="r" b="b"/>
            <a:pathLst>
              <a:path w="3219567" h="594647">
                <a:moveTo>
                  <a:pt x="0" y="0"/>
                </a:moveTo>
                <a:lnTo>
                  <a:pt x="3219567" y="0"/>
                </a:lnTo>
                <a:lnTo>
                  <a:pt x="3219567" y="594647"/>
                </a:lnTo>
                <a:lnTo>
                  <a:pt x="0" y="59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E0C33110-107A-4016-49FB-40B775294176}"/>
              </a:ext>
            </a:extLst>
          </p:cNvPr>
          <p:cNvSpPr>
            <a:spLocks noChangeAspect="1"/>
          </p:cNvSpPr>
          <p:nvPr/>
        </p:nvSpPr>
        <p:spPr>
          <a:xfrm>
            <a:off x="1097356" y="3855051"/>
            <a:ext cx="2281501" cy="468000"/>
          </a:xfrm>
          <a:custGeom>
            <a:avLst/>
            <a:gdLst/>
            <a:ahLst/>
            <a:cxnLst/>
            <a:rect l="l" t="t" r="r" b="b"/>
            <a:pathLst>
              <a:path w="3782865" h="775972">
                <a:moveTo>
                  <a:pt x="0" y="0"/>
                </a:moveTo>
                <a:lnTo>
                  <a:pt x="3782864" y="0"/>
                </a:lnTo>
                <a:lnTo>
                  <a:pt x="3782864" y="775972"/>
                </a:lnTo>
                <a:lnTo>
                  <a:pt x="0" y="775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03" t="-78663" r="-7658" b="-8184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502A3885-EDAF-2057-8B11-E05358E6CD14}"/>
              </a:ext>
            </a:extLst>
          </p:cNvPr>
          <p:cNvSpPr>
            <a:spLocks noChangeAspect="1"/>
          </p:cNvSpPr>
          <p:nvPr/>
        </p:nvSpPr>
        <p:spPr>
          <a:xfrm>
            <a:off x="1133747" y="4641155"/>
            <a:ext cx="1649205" cy="468000"/>
          </a:xfrm>
          <a:custGeom>
            <a:avLst/>
            <a:gdLst/>
            <a:ahLst/>
            <a:cxnLst/>
            <a:rect l="l" t="t" r="r" b="b"/>
            <a:pathLst>
              <a:path w="2835271" h="804573">
                <a:moveTo>
                  <a:pt x="0" y="0"/>
                </a:moveTo>
                <a:lnTo>
                  <a:pt x="2835271" y="0"/>
                </a:lnTo>
                <a:lnTo>
                  <a:pt x="2835271" y="804574"/>
                </a:lnTo>
                <a:lnTo>
                  <a:pt x="0" y="80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E23BBED7-CDE8-9108-89AB-BEE4016EA251}"/>
              </a:ext>
            </a:extLst>
          </p:cNvPr>
          <p:cNvSpPr>
            <a:spLocks noChangeAspect="1"/>
          </p:cNvSpPr>
          <p:nvPr/>
        </p:nvSpPr>
        <p:spPr>
          <a:xfrm>
            <a:off x="8075905" y="2330145"/>
            <a:ext cx="2505359" cy="468000"/>
          </a:xfrm>
          <a:custGeom>
            <a:avLst/>
            <a:gdLst/>
            <a:ahLst/>
            <a:cxnLst/>
            <a:rect l="l" t="t" r="r" b="b"/>
            <a:pathLst>
              <a:path w="3589799" h="670573">
                <a:moveTo>
                  <a:pt x="0" y="0"/>
                </a:moveTo>
                <a:lnTo>
                  <a:pt x="3589799" y="0"/>
                </a:lnTo>
                <a:lnTo>
                  <a:pt x="3589799" y="670572"/>
                </a:lnTo>
                <a:lnTo>
                  <a:pt x="0" y="670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E467EC-423E-74BE-4785-47F1CF99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95" y="2282843"/>
            <a:ext cx="205855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e New Black - Nos offres">
            <a:extLst>
              <a:ext uri="{FF2B5EF4-FFF2-40B4-BE49-F238E27FC236}">
                <a16:creationId xmlns:a16="http://schemas.microsoft.com/office/drawing/2014/main" id="{A22944E2-0107-DD68-C445-C8C53A66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2" b="39886"/>
          <a:stretch/>
        </p:blipFill>
        <p:spPr bwMode="auto">
          <a:xfrm>
            <a:off x="8075905" y="3156712"/>
            <a:ext cx="2012953" cy="2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BC9296A-45B8-078C-08C3-5D4D39ED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95" y="3068947"/>
            <a:ext cx="174385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lune, cercle&#10;&#10;Description générée automatiquement">
            <a:extLst>
              <a:ext uri="{FF2B5EF4-FFF2-40B4-BE49-F238E27FC236}">
                <a16:creationId xmlns:a16="http://schemas.microsoft.com/office/drawing/2014/main" id="{C9A3CF0E-CCBF-4058-FB6E-AA5B54D4D8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7800" r="10833" b="18996"/>
          <a:stretch/>
        </p:blipFill>
        <p:spPr>
          <a:xfrm>
            <a:off x="4685594" y="3719513"/>
            <a:ext cx="1743855" cy="775289"/>
          </a:xfrm>
          <a:prstGeom prst="rect">
            <a:avLst/>
          </a:prstGeom>
        </p:spPr>
      </p:pic>
      <p:sp>
        <p:nvSpPr>
          <p:cNvPr id="12" name="Freeform 12">
            <a:extLst>
              <a:ext uri="{FF2B5EF4-FFF2-40B4-BE49-F238E27FC236}">
                <a16:creationId xmlns:a16="http://schemas.microsoft.com/office/drawing/2014/main" id="{74EAF69B-4E39-B098-4A00-35F9B0609BF7}"/>
              </a:ext>
            </a:extLst>
          </p:cNvPr>
          <p:cNvSpPr>
            <a:spLocks noChangeAspect="1"/>
          </p:cNvSpPr>
          <p:nvPr/>
        </p:nvSpPr>
        <p:spPr>
          <a:xfrm>
            <a:off x="1097356" y="2282843"/>
            <a:ext cx="1576422" cy="468000"/>
          </a:xfrm>
          <a:custGeom>
            <a:avLst/>
            <a:gdLst/>
            <a:ahLst/>
            <a:cxnLst/>
            <a:rect l="l" t="t" r="r" b="b"/>
            <a:pathLst>
              <a:path w="2724053" h="808703">
                <a:moveTo>
                  <a:pt x="0" y="0"/>
                </a:moveTo>
                <a:lnTo>
                  <a:pt x="2724053" y="0"/>
                </a:lnTo>
                <a:lnTo>
                  <a:pt x="2724053" y="808704"/>
                </a:lnTo>
                <a:lnTo>
                  <a:pt x="0" y="808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B98322CF-13C0-FDA6-8DD6-C22016BC1E5C}"/>
              </a:ext>
            </a:extLst>
          </p:cNvPr>
          <p:cNvSpPr>
            <a:spLocks noChangeAspect="1"/>
          </p:cNvSpPr>
          <p:nvPr/>
        </p:nvSpPr>
        <p:spPr>
          <a:xfrm>
            <a:off x="8075905" y="4641155"/>
            <a:ext cx="1876000" cy="468000"/>
          </a:xfrm>
          <a:custGeom>
            <a:avLst/>
            <a:gdLst/>
            <a:ahLst/>
            <a:cxnLst/>
            <a:rect l="l" t="t" r="r" b="b"/>
            <a:pathLst>
              <a:path w="2573089" h="641901">
                <a:moveTo>
                  <a:pt x="0" y="0"/>
                </a:moveTo>
                <a:lnTo>
                  <a:pt x="2573089" y="0"/>
                </a:lnTo>
                <a:lnTo>
                  <a:pt x="2573089" y="641901"/>
                </a:lnTo>
                <a:lnTo>
                  <a:pt x="0" y="6419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B1029BD4-CC00-4184-70AF-82CBA46816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19" y="3670810"/>
            <a:ext cx="1879221" cy="775290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9266F649-C614-9845-A514-A75E6456C1E6}"/>
              </a:ext>
            </a:extLst>
          </p:cNvPr>
          <p:cNvSpPr txBox="1"/>
          <p:nvPr/>
        </p:nvSpPr>
        <p:spPr>
          <a:xfrm>
            <a:off x="328864" y="1022751"/>
            <a:ext cx="1147261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36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Solutions e-commerce compatibles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19ED9AB-9B9E-6778-ED52-C17A80427C3F}"/>
              </a:ext>
            </a:extLst>
          </p:cNvPr>
          <p:cNvCxnSpPr>
            <a:cxnSpLocks/>
          </p:cNvCxnSpPr>
          <p:nvPr/>
        </p:nvCxnSpPr>
        <p:spPr>
          <a:xfrm>
            <a:off x="7419974" y="1981759"/>
            <a:ext cx="0" cy="3530642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07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5293273" y="2169640"/>
            <a:ext cx="462323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Démonstration</a:t>
            </a:r>
          </a:p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 solutions</a:t>
            </a:r>
          </a:p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Atoo-Sync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5FC333-B51C-F381-1558-08AF0B04B5A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Atoo-Sync</a:t>
            </a:r>
          </a:p>
        </p:txBody>
      </p:sp>
      <p:pic>
        <p:nvPicPr>
          <p:cNvPr id="11" name="Image 10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DE47E469-5250-8DD3-BC77-B4470635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38" y="2585360"/>
            <a:ext cx="2240345" cy="583021"/>
          </a:xfrm>
          <a:prstGeom prst="rect">
            <a:avLst/>
          </a:prstGeom>
        </p:spPr>
      </p:pic>
      <p:pic>
        <p:nvPicPr>
          <p:cNvPr id="13" name="Graphique 12" descr="Enseignant contour">
            <a:extLst>
              <a:ext uri="{FF2B5EF4-FFF2-40B4-BE49-F238E27FC236}">
                <a16:creationId xmlns:a16="http://schemas.microsoft.com/office/drawing/2014/main" id="{2E214660-04DC-8868-28C9-1FE4DBFA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955" y="1387615"/>
            <a:ext cx="4082769" cy="40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1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F74CFCFA-A387-3FB2-0FCE-0BEB1574FD5B}"/>
              </a:ext>
            </a:extLst>
          </p:cNvPr>
          <p:cNvSpPr txBox="1"/>
          <p:nvPr/>
        </p:nvSpPr>
        <p:spPr>
          <a:xfrm>
            <a:off x="6558215" y="2690336"/>
            <a:ext cx="510038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Partageons nos expertises!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F73290-69AC-9961-63D0-D119CF0D54F4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Partenariat Atoo Next</a:t>
            </a:r>
          </a:p>
        </p:txBody>
      </p:sp>
      <p:pic>
        <p:nvPicPr>
          <p:cNvPr id="6" name="Image 5" descr="Main tenant un puzzle blanc sur fond bleu">
            <a:extLst>
              <a:ext uri="{FF2B5EF4-FFF2-40B4-BE49-F238E27FC236}">
                <a16:creationId xmlns:a16="http://schemas.microsoft.com/office/drawing/2014/main" id="{889C8454-90F0-65AC-B39F-36A330969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r="21517"/>
          <a:stretch/>
        </p:blipFill>
        <p:spPr>
          <a:xfrm>
            <a:off x="9525" y="714375"/>
            <a:ext cx="53530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72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EBC9BDF-C555-901E-16A3-8AAC4B89EC4C}"/>
              </a:ext>
            </a:extLst>
          </p:cNvPr>
          <p:cNvSpPr/>
          <p:nvPr/>
        </p:nvSpPr>
        <p:spPr>
          <a:xfrm>
            <a:off x="1623673" y="3512775"/>
            <a:ext cx="2880000" cy="14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35E2A-44CF-B721-346F-2A0C47AF44C3}"/>
              </a:ext>
            </a:extLst>
          </p:cNvPr>
          <p:cNvSpPr/>
          <p:nvPr/>
        </p:nvSpPr>
        <p:spPr>
          <a:xfrm>
            <a:off x="8072777" y="3844200"/>
            <a:ext cx="2880000" cy="1080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920973-9EEF-A509-52E9-94F89B3F864A}"/>
              </a:ext>
            </a:extLst>
          </p:cNvPr>
          <p:cNvSpPr/>
          <p:nvPr/>
        </p:nvSpPr>
        <p:spPr>
          <a:xfrm>
            <a:off x="4848225" y="3124200"/>
            <a:ext cx="2880000" cy="1800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0" y="1038793"/>
            <a:ext cx="12191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niveaux de collaboration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39377-5FE5-956F-6A9F-2B5622EAC05E}"/>
              </a:ext>
            </a:extLst>
          </p:cNvPr>
          <p:cNvSpPr/>
          <p:nvPr/>
        </p:nvSpPr>
        <p:spPr>
          <a:xfrm>
            <a:off x="1623673" y="2774111"/>
            <a:ext cx="2880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Revendeur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3F3C6-E9B5-281D-FD0E-5F04374F06F7}"/>
              </a:ext>
            </a:extLst>
          </p:cNvPr>
          <p:cNvSpPr/>
          <p:nvPr/>
        </p:nvSpPr>
        <p:spPr>
          <a:xfrm>
            <a:off x="7991328" y="3115061"/>
            <a:ext cx="304289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404040"/>
                </a:solidFill>
              </a:rPr>
              <a:t>Apporteur d’affaires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622195-A67B-8A37-50C9-32D90C556B3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Partenariat Atoo Next</a:t>
            </a:r>
          </a:p>
        </p:txBody>
      </p:sp>
      <p:pic>
        <p:nvPicPr>
          <p:cNvPr id="11" name="Graphique 10" descr="Étoile d'évaluation avec un remplissage uni">
            <a:extLst>
              <a:ext uri="{FF2B5EF4-FFF2-40B4-BE49-F238E27FC236}">
                <a16:creationId xmlns:a16="http://schemas.microsoft.com/office/drawing/2014/main" id="{C4DA5238-2055-207D-6B23-8CD925528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3673" y="3512775"/>
            <a:ext cx="1440000" cy="1440000"/>
          </a:xfrm>
          <a:prstGeom prst="rect">
            <a:avLst/>
          </a:prstGeom>
        </p:spPr>
      </p:pic>
      <p:pic>
        <p:nvPicPr>
          <p:cNvPr id="13" name="Graphique 12" descr="Évaluation 3 étoiles avec un remplissage uni">
            <a:extLst>
              <a:ext uri="{FF2B5EF4-FFF2-40B4-BE49-F238E27FC236}">
                <a16:creationId xmlns:a16="http://schemas.microsoft.com/office/drawing/2014/main" id="{80FD66EA-DFBF-B758-B616-E60A8751A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8225" y="3304200"/>
            <a:ext cx="1440000" cy="1440000"/>
          </a:xfrm>
          <a:prstGeom prst="rect">
            <a:avLst/>
          </a:prstGeom>
        </p:spPr>
      </p:pic>
      <p:pic>
        <p:nvPicPr>
          <p:cNvPr id="15" name="Graphique 14" descr="Évaluation 1 étoile avec un remplissage uni">
            <a:extLst>
              <a:ext uri="{FF2B5EF4-FFF2-40B4-BE49-F238E27FC236}">
                <a16:creationId xmlns:a16="http://schemas.microsoft.com/office/drawing/2014/main" id="{E075617C-CD65-3F95-3822-703C4E673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2777" y="3664200"/>
            <a:ext cx="1440000" cy="144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1C91CF9-8200-82D6-8A26-DF188E034311}"/>
              </a:ext>
            </a:extLst>
          </p:cNvPr>
          <p:cNvSpPr/>
          <p:nvPr/>
        </p:nvSpPr>
        <p:spPr>
          <a:xfrm>
            <a:off x="4848225" y="2385536"/>
            <a:ext cx="2880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800080"/>
                </a:solidFill>
              </a:rPr>
              <a:t>Partenaire</a:t>
            </a:r>
            <a:endParaRPr lang="fr-FR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63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2A77D299-FD45-1B75-7D62-683CD07D2B33}"/>
              </a:ext>
            </a:extLst>
          </p:cNvPr>
          <p:cNvSpPr txBox="1"/>
          <p:nvPr/>
        </p:nvSpPr>
        <p:spPr>
          <a:xfrm>
            <a:off x="533400" y="1038793"/>
            <a:ext cx="76295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 contrat partenaire c’est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0D09AA-629F-8F8B-03AC-039CE689715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Partenariat Atoo Next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86BB7D8-9401-988A-57C3-4F2A298123AC}"/>
              </a:ext>
            </a:extLst>
          </p:cNvPr>
          <p:cNvSpPr>
            <a:spLocks noChangeAspect="1"/>
          </p:cNvSpPr>
          <p:nvPr/>
        </p:nvSpPr>
        <p:spPr>
          <a:xfrm>
            <a:off x="1647927" y="2104137"/>
            <a:ext cx="1440000" cy="948601"/>
          </a:xfrm>
          <a:custGeom>
            <a:avLst/>
            <a:gdLst/>
            <a:ahLst/>
            <a:cxnLst/>
            <a:rect l="l" t="t" r="r" b="b"/>
            <a:pathLst>
              <a:path w="2361250" h="1555474">
                <a:moveTo>
                  <a:pt x="0" y="0"/>
                </a:moveTo>
                <a:lnTo>
                  <a:pt x="2361250" y="0"/>
                </a:lnTo>
                <a:lnTo>
                  <a:pt x="2361250" y="1555474"/>
                </a:lnTo>
                <a:lnTo>
                  <a:pt x="0" y="155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713210D2-CF77-05FF-21A0-A148664FDD5E}"/>
              </a:ext>
            </a:extLst>
          </p:cNvPr>
          <p:cNvSpPr>
            <a:spLocks noChangeAspect="1"/>
          </p:cNvSpPr>
          <p:nvPr/>
        </p:nvSpPr>
        <p:spPr>
          <a:xfrm>
            <a:off x="5430383" y="1991857"/>
            <a:ext cx="1080001" cy="1080000"/>
          </a:xfrm>
          <a:custGeom>
            <a:avLst/>
            <a:gdLst/>
            <a:ahLst/>
            <a:cxnLst/>
            <a:rect l="l" t="t" r="r" b="b"/>
            <a:pathLst>
              <a:path w="1854889" h="1854889">
                <a:moveTo>
                  <a:pt x="0" y="0"/>
                </a:moveTo>
                <a:lnTo>
                  <a:pt x="1854889" y="0"/>
                </a:lnTo>
                <a:lnTo>
                  <a:pt x="1854889" y="1854889"/>
                </a:lnTo>
                <a:lnTo>
                  <a:pt x="0" y="1854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1EF90BB6-5D58-231A-45D2-D5DA2AF154F3}"/>
              </a:ext>
            </a:extLst>
          </p:cNvPr>
          <p:cNvSpPr>
            <a:spLocks noChangeAspect="1"/>
          </p:cNvSpPr>
          <p:nvPr/>
        </p:nvSpPr>
        <p:spPr>
          <a:xfrm>
            <a:off x="9466902" y="1900738"/>
            <a:ext cx="986400" cy="1152000"/>
          </a:xfrm>
          <a:custGeom>
            <a:avLst/>
            <a:gdLst/>
            <a:ahLst/>
            <a:cxnLst/>
            <a:rect l="l" t="t" r="r" b="b"/>
            <a:pathLst>
              <a:path w="1809648" h="2113457">
                <a:moveTo>
                  <a:pt x="0" y="0"/>
                </a:moveTo>
                <a:lnTo>
                  <a:pt x="1809648" y="0"/>
                </a:lnTo>
                <a:lnTo>
                  <a:pt x="1809648" y="2113457"/>
                </a:lnTo>
                <a:lnTo>
                  <a:pt x="0" y="21134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815ECEE5-9FE3-B957-19FD-24AF04E371CF}"/>
              </a:ext>
            </a:extLst>
          </p:cNvPr>
          <p:cNvSpPr>
            <a:spLocks noChangeAspect="1"/>
          </p:cNvSpPr>
          <p:nvPr/>
        </p:nvSpPr>
        <p:spPr>
          <a:xfrm>
            <a:off x="1791090" y="4016132"/>
            <a:ext cx="905760" cy="1152000"/>
          </a:xfrm>
          <a:custGeom>
            <a:avLst/>
            <a:gdLst/>
            <a:ahLst/>
            <a:cxnLst/>
            <a:rect l="l" t="t" r="r" b="b"/>
            <a:pathLst>
              <a:path w="1922780" h="2445507">
                <a:moveTo>
                  <a:pt x="0" y="0"/>
                </a:moveTo>
                <a:lnTo>
                  <a:pt x="1922780" y="0"/>
                </a:lnTo>
                <a:lnTo>
                  <a:pt x="1922780" y="2445507"/>
                </a:lnTo>
                <a:lnTo>
                  <a:pt x="0" y="2445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EDACAF40-8AAF-B0BA-30F9-771EDED1ECF1}"/>
              </a:ext>
            </a:extLst>
          </p:cNvPr>
          <p:cNvSpPr>
            <a:spLocks noChangeAspect="1"/>
          </p:cNvSpPr>
          <p:nvPr/>
        </p:nvSpPr>
        <p:spPr>
          <a:xfrm>
            <a:off x="5105043" y="4088132"/>
            <a:ext cx="1590530" cy="1008000"/>
          </a:xfrm>
          <a:custGeom>
            <a:avLst/>
            <a:gdLst/>
            <a:ahLst/>
            <a:cxnLst/>
            <a:rect l="l" t="t" r="r" b="b"/>
            <a:pathLst>
              <a:path w="3097561" h="1963079">
                <a:moveTo>
                  <a:pt x="0" y="0"/>
                </a:moveTo>
                <a:lnTo>
                  <a:pt x="3097560" y="0"/>
                </a:lnTo>
                <a:lnTo>
                  <a:pt x="3097560" y="1963079"/>
                </a:lnTo>
                <a:lnTo>
                  <a:pt x="0" y="19630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FD8D0A04-9DA9-2B53-2269-CA12D72D1457}"/>
              </a:ext>
            </a:extLst>
          </p:cNvPr>
          <p:cNvSpPr>
            <a:spLocks noChangeAspect="1"/>
          </p:cNvSpPr>
          <p:nvPr/>
        </p:nvSpPr>
        <p:spPr>
          <a:xfrm>
            <a:off x="9342448" y="4106132"/>
            <a:ext cx="1110854" cy="972000"/>
          </a:xfrm>
          <a:custGeom>
            <a:avLst/>
            <a:gdLst/>
            <a:ahLst/>
            <a:cxnLst/>
            <a:rect l="l" t="t" r="r" b="b"/>
            <a:pathLst>
              <a:path w="2556121" h="2236606">
                <a:moveTo>
                  <a:pt x="0" y="0"/>
                </a:moveTo>
                <a:lnTo>
                  <a:pt x="2556120" y="0"/>
                </a:lnTo>
                <a:lnTo>
                  <a:pt x="2556120" y="2236606"/>
                </a:lnTo>
                <a:lnTo>
                  <a:pt x="0" y="2236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9BB876-6190-0F2D-3750-389765B31A69}"/>
              </a:ext>
            </a:extLst>
          </p:cNvPr>
          <p:cNvSpPr txBox="1"/>
          <p:nvPr/>
        </p:nvSpPr>
        <p:spPr>
          <a:xfrm>
            <a:off x="1177743" y="3209925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216ED31-1428-E335-3AF2-619E83C5BEC3}"/>
              </a:ext>
            </a:extLst>
          </p:cNvPr>
          <p:cNvSpPr txBox="1"/>
          <p:nvPr/>
        </p:nvSpPr>
        <p:spPr>
          <a:xfrm>
            <a:off x="4896291" y="3219177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Formations</a:t>
            </a: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BF4C7AC-82E9-F384-1CF1-F71E14AD6A2E}"/>
              </a:ext>
            </a:extLst>
          </p:cNvPr>
          <p:cNvSpPr txBox="1"/>
          <p:nvPr/>
        </p:nvSpPr>
        <p:spPr>
          <a:xfrm>
            <a:off x="8572911" y="3209924"/>
            <a:ext cx="2774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Accompagnement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3247B02-BD96-1743-093C-3A2C30946B25}"/>
              </a:ext>
            </a:extLst>
          </p:cNvPr>
          <p:cNvSpPr txBox="1"/>
          <p:nvPr/>
        </p:nvSpPr>
        <p:spPr>
          <a:xfrm>
            <a:off x="1177742" y="5281841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Remises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72C5824-8DA9-CFB3-2736-29AA6E21FFAF}"/>
              </a:ext>
            </a:extLst>
          </p:cNvPr>
          <p:cNvSpPr txBox="1"/>
          <p:nvPr/>
        </p:nvSpPr>
        <p:spPr>
          <a:xfrm>
            <a:off x="4780199" y="5276190"/>
            <a:ext cx="2380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Adhésion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4CFE014-9FB1-CDE0-90B5-B61E3735C246}"/>
              </a:ext>
            </a:extLst>
          </p:cNvPr>
          <p:cNvSpPr txBox="1"/>
          <p:nvPr/>
        </p:nvSpPr>
        <p:spPr>
          <a:xfrm>
            <a:off x="8572911" y="5276190"/>
            <a:ext cx="2774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Espace Revendeur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051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346D45D-3FCD-C412-1FCA-52C4D366DFB2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Partenariat Atoo Next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C32B840-BB17-FDA0-9F12-AEA322F0DF92}"/>
              </a:ext>
            </a:extLst>
          </p:cNvPr>
          <p:cNvSpPr txBox="1"/>
          <p:nvPr/>
        </p:nvSpPr>
        <p:spPr>
          <a:xfrm>
            <a:off x="533400" y="1038793"/>
            <a:ext cx="76295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Quels bénéfices pour vous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B40486-D3A5-542F-F02F-75C70CDBAD87}"/>
              </a:ext>
            </a:extLst>
          </p:cNvPr>
          <p:cNvSpPr txBox="1"/>
          <p:nvPr/>
        </p:nvSpPr>
        <p:spPr>
          <a:xfrm>
            <a:off x="533400" y="4320000"/>
            <a:ext cx="2380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Offre technique innovante et complémentaire</a:t>
            </a:r>
            <a:endParaRPr lang="fr-FR" dirty="0">
              <a:solidFill>
                <a:srgbClr val="40404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2026E0-6EAC-9C67-F9AF-549E5CEFD085}"/>
              </a:ext>
            </a:extLst>
          </p:cNvPr>
          <p:cNvSpPr txBox="1"/>
          <p:nvPr/>
        </p:nvSpPr>
        <p:spPr>
          <a:xfrm>
            <a:off x="3715633" y="4320000"/>
            <a:ext cx="2380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Développement de votre CA en prestations</a:t>
            </a:r>
            <a:endParaRPr lang="fr-FR" dirty="0">
              <a:solidFill>
                <a:srgbClr val="40404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0ED452-9045-5F30-0CEF-132029B27006}"/>
              </a:ext>
            </a:extLst>
          </p:cNvPr>
          <p:cNvSpPr txBox="1"/>
          <p:nvPr/>
        </p:nvSpPr>
        <p:spPr>
          <a:xfrm>
            <a:off x="6458833" y="4320000"/>
            <a:ext cx="2380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Business model récurrent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A7186D-7BB5-133E-333D-858E7C058E9C}"/>
              </a:ext>
            </a:extLst>
          </p:cNvPr>
          <p:cNvSpPr txBox="1"/>
          <p:nvPr/>
        </p:nvSpPr>
        <p:spPr>
          <a:xfrm>
            <a:off x="9278233" y="4320000"/>
            <a:ext cx="2380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Supports d’aide à la vente </a:t>
            </a:r>
          </a:p>
        </p:txBody>
      </p:sp>
      <p:pic>
        <p:nvPicPr>
          <p:cNvPr id="17" name="Image 16" descr="Une image contenant vitesse, clipart, cercle, dessin humoristique&#10;&#10;Description générée automatiquement">
            <a:extLst>
              <a:ext uri="{FF2B5EF4-FFF2-40B4-BE49-F238E27FC236}">
                <a16:creationId xmlns:a16="http://schemas.microsoft.com/office/drawing/2014/main" id="{BC07E9DC-64BD-5FBC-03DC-A5579ADD6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30" y="2520000"/>
            <a:ext cx="1438300" cy="1438300"/>
          </a:xfrm>
          <a:prstGeom prst="rect">
            <a:avLst/>
          </a:prstGeom>
        </p:spPr>
      </p:pic>
      <p:pic>
        <p:nvPicPr>
          <p:cNvPr id="18" name="Image 17" descr="Une image contenant Graphique, clipart, cercle, graphisme&#10;&#10;Description générée automatiquement">
            <a:extLst>
              <a:ext uri="{FF2B5EF4-FFF2-40B4-BE49-F238E27FC236}">
                <a16:creationId xmlns:a16="http://schemas.microsoft.com/office/drawing/2014/main" id="{0C1AF8A4-B69D-6B46-4EEC-1C5257A39E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4" y="2520000"/>
            <a:ext cx="1440000" cy="1440000"/>
          </a:xfrm>
          <a:prstGeom prst="rect">
            <a:avLst/>
          </a:prstGeom>
        </p:spPr>
      </p:pic>
      <p:pic>
        <p:nvPicPr>
          <p:cNvPr id="19" name="Image 18" descr="Une image contenant capture d’écran, Police, Graphique, clipart&#10;&#10;Description générée automatiquement">
            <a:extLst>
              <a:ext uri="{FF2B5EF4-FFF2-40B4-BE49-F238E27FC236}">
                <a16:creationId xmlns:a16="http://schemas.microsoft.com/office/drawing/2014/main" id="{E086B413-B24B-CBB2-82C8-2032EDC709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6" y="2520000"/>
            <a:ext cx="1440000" cy="1440000"/>
          </a:xfrm>
          <a:prstGeom prst="rect">
            <a:avLst/>
          </a:prstGeom>
        </p:spPr>
      </p:pic>
      <p:pic>
        <p:nvPicPr>
          <p:cNvPr id="20" name="Image 19" descr="Une image contenant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7EC72FFA-CA9D-9B99-D3F2-E5F9E2A1EB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94" y="2520000"/>
            <a:ext cx="1438300" cy="14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346D45D-3FCD-C412-1FCA-52C4D366DFB2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Partenariat Atoo Next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C32B840-BB17-FDA0-9F12-AEA322F0DF92}"/>
              </a:ext>
            </a:extLst>
          </p:cNvPr>
          <p:cNvSpPr txBox="1"/>
          <p:nvPr/>
        </p:nvSpPr>
        <p:spPr>
          <a:xfrm>
            <a:off x="533400" y="1038793"/>
            <a:ext cx="76295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 partenaires 2024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7EE9DC-B578-D7E9-DCB7-23BFCC12F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14" y="1914843"/>
            <a:ext cx="9096022" cy="39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5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5448299" y="1048318"/>
            <a:ext cx="6448425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67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Merci</a:t>
            </a:r>
            <a:endParaRPr lang="en-US" sz="67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3CAB17B-86D4-9FB0-895E-EFD4754BE809}"/>
              </a:ext>
            </a:extLst>
          </p:cNvPr>
          <p:cNvSpPr txBox="1"/>
          <p:nvPr/>
        </p:nvSpPr>
        <p:spPr>
          <a:xfrm>
            <a:off x="5819775" y="2229418"/>
            <a:ext cx="501967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Sandra Seychelles, Michel Donat</a:t>
            </a:r>
            <a:br>
              <a:rPr lang="fr-FR" sz="24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4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Co-fondateurs</a:t>
            </a:r>
            <a:endParaRPr lang="en-US" sz="24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B2EF20D-4EDB-3417-7EB2-51C745BA1A3A}"/>
              </a:ext>
            </a:extLst>
          </p:cNvPr>
          <p:cNvSpPr txBox="1"/>
          <p:nvPr/>
        </p:nvSpPr>
        <p:spPr>
          <a:xfrm>
            <a:off x="6296026" y="3381943"/>
            <a:ext cx="356235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04 48 06 04 60</a:t>
            </a:r>
          </a:p>
          <a:p>
            <a:endParaRPr lang="fr-FR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seychelles@atoo-next.net</a:t>
            </a: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donat@atoo-next.net</a:t>
            </a:r>
          </a:p>
          <a:p>
            <a:endParaRPr lang="fr-FR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www.atoo-next.net</a:t>
            </a:r>
          </a:p>
          <a:p>
            <a:endParaRPr lang="en-US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Arche Bötti 1</a:t>
            </a:r>
            <a:b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116 allée Norbert Wiener</a:t>
            </a:r>
            <a:b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30000 Nîmes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2F0BB0F1-7150-6F1F-C2B4-83FD6AA80A70}"/>
              </a:ext>
            </a:extLst>
          </p:cNvPr>
          <p:cNvSpPr>
            <a:spLocks noChangeAspect="1"/>
          </p:cNvSpPr>
          <p:nvPr/>
        </p:nvSpPr>
        <p:spPr>
          <a:xfrm>
            <a:off x="5873775" y="3376042"/>
            <a:ext cx="180000" cy="280156"/>
          </a:xfrm>
          <a:custGeom>
            <a:avLst/>
            <a:gdLst/>
            <a:ahLst/>
            <a:cxnLst/>
            <a:rect l="l" t="t" r="r" b="b"/>
            <a:pathLst>
              <a:path w="257772" h="401201">
                <a:moveTo>
                  <a:pt x="0" y="0"/>
                </a:moveTo>
                <a:lnTo>
                  <a:pt x="257772" y="0"/>
                </a:lnTo>
                <a:lnTo>
                  <a:pt x="257772" y="401201"/>
                </a:lnTo>
                <a:lnTo>
                  <a:pt x="0" y="401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07B2203-A124-0340-7B58-46D6EC5652C0}"/>
              </a:ext>
            </a:extLst>
          </p:cNvPr>
          <p:cNvSpPr>
            <a:spLocks noChangeAspect="1"/>
          </p:cNvSpPr>
          <p:nvPr/>
        </p:nvSpPr>
        <p:spPr>
          <a:xfrm>
            <a:off x="5819775" y="4755936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402838" h="402838">
                <a:moveTo>
                  <a:pt x="0" y="0"/>
                </a:moveTo>
                <a:lnTo>
                  <a:pt x="402838" y="0"/>
                </a:lnTo>
                <a:lnTo>
                  <a:pt x="402838" y="402839"/>
                </a:lnTo>
                <a:lnTo>
                  <a:pt x="0" y="402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A4A13EDB-0419-3A6E-CAFC-0C7565E19767}"/>
              </a:ext>
            </a:extLst>
          </p:cNvPr>
          <p:cNvSpPr>
            <a:spLocks noChangeAspect="1"/>
          </p:cNvSpPr>
          <p:nvPr/>
        </p:nvSpPr>
        <p:spPr>
          <a:xfrm>
            <a:off x="5841975" y="5492781"/>
            <a:ext cx="288000" cy="374025"/>
          </a:xfrm>
          <a:custGeom>
            <a:avLst/>
            <a:gdLst/>
            <a:ahLst/>
            <a:cxnLst/>
            <a:rect l="l" t="t" r="r" b="b"/>
            <a:pathLst>
              <a:path w="283979" h="368803">
                <a:moveTo>
                  <a:pt x="0" y="0"/>
                </a:moveTo>
                <a:lnTo>
                  <a:pt x="283978" y="0"/>
                </a:lnTo>
                <a:lnTo>
                  <a:pt x="283978" y="368803"/>
                </a:lnTo>
                <a:lnTo>
                  <a:pt x="0" y="368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2" name="Graphique 11" descr="Enveloppe avec un remplissage uni">
            <a:extLst>
              <a:ext uri="{FF2B5EF4-FFF2-40B4-BE49-F238E27FC236}">
                <a16:creationId xmlns:a16="http://schemas.microsoft.com/office/drawing/2014/main" id="{1DB4A527-71D8-BCCF-8AF6-F6DF830E0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9775" y="4068939"/>
            <a:ext cx="288000" cy="288000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0560DC02-8A95-13A0-1246-61302A0177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5349" r="8647"/>
          <a:stretch/>
        </p:blipFill>
        <p:spPr>
          <a:xfrm flipH="1">
            <a:off x="-3" y="723976"/>
            <a:ext cx="4808459" cy="57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4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8C4E49C7-4530-2D4C-7B5B-4B24559A05FD}"/>
              </a:ext>
            </a:extLst>
          </p:cNvPr>
          <p:cNvSpPr txBox="1"/>
          <p:nvPr/>
        </p:nvSpPr>
        <p:spPr>
          <a:xfrm>
            <a:off x="3933825" y="2397948"/>
            <a:ext cx="4324349" cy="206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67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  <a:p>
            <a:pPr algn="ctr"/>
            <a:r>
              <a:rPr lang="fr-FR" sz="6700" b="1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Réponses</a:t>
            </a:r>
            <a:endParaRPr lang="en-US" sz="6700" b="1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6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C820BE7-8625-7887-FB01-EBB147371978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Chiffres 2023 Atoo Next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6B9F50C-FF39-7569-24D1-0B7E6C19BA5E}"/>
              </a:ext>
            </a:extLst>
          </p:cNvPr>
          <p:cNvSpPr txBox="1"/>
          <p:nvPr/>
        </p:nvSpPr>
        <p:spPr>
          <a:xfrm>
            <a:off x="1435893" y="2854579"/>
            <a:ext cx="3328985" cy="114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Collaborateurs</a:t>
            </a:r>
            <a:endParaRPr lang="fr-FR" sz="3200" b="1" dirty="0">
              <a:solidFill>
                <a:schemeClr val="bg1"/>
              </a:solidFill>
            </a:endParaRPr>
          </a:p>
          <a:p>
            <a:pPr algn="ctr" defTabSz="1371600">
              <a:lnSpc>
                <a:spcPct val="90000"/>
              </a:lnSpc>
              <a:defRPr/>
            </a:pPr>
            <a: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endParaRPr lang="fr-FR" sz="4400" kern="0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259D77E-98B6-E200-EAFC-3D31635C7DE6}"/>
              </a:ext>
            </a:extLst>
          </p:cNvPr>
          <p:cNvSpPr txBox="1"/>
          <p:nvPr/>
        </p:nvSpPr>
        <p:spPr>
          <a:xfrm>
            <a:off x="6934201" y="1228375"/>
            <a:ext cx="3343272" cy="120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Présence</a:t>
            </a:r>
            <a:endParaRPr lang="fr-FR" sz="3200" b="1" dirty="0">
              <a:solidFill>
                <a:schemeClr val="bg1"/>
              </a:solidFill>
            </a:endParaRPr>
          </a:p>
          <a:p>
            <a:pPr algn="ctr" defTabSz="1371600">
              <a:lnSpc>
                <a:spcPct val="90000"/>
              </a:lnSpc>
              <a:defRPr/>
            </a:pPr>
            <a:r>
              <a:rPr lang="fr-FR" sz="2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Europe, DROM COM</a:t>
            </a:r>
          </a:p>
          <a:p>
            <a:pPr algn="ctr" defTabSz="1371600">
              <a:lnSpc>
                <a:spcPct val="90000"/>
              </a:lnSpc>
              <a:defRPr/>
            </a:pPr>
            <a:r>
              <a:rPr lang="fr-FR" sz="2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Canada, Nord Afrique</a:t>
            </a:r>
            <a:endParaRPr lang="fr-FR" sz="2400" kern="0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35B733A-D354-F186-83AD-8114511F847E}"/>
              </a:ext>
            </a:extLst>
          </p:cNvPr>
          <p:cNvSpPr txBox="1"/>
          <p:nvPr/>
        </p:nvSpPr>
        <p:spPr>
          <a:xfrm>
            <a:off x="7258049" y="2854579"/>
            <a:ext cx="2695575" cy="114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Clients</a:t>
            </a:r>
            <a:endParaRPr lang="fr-FR" sz="3200" b="1" dirty="0">
              <a:solidFill>
                <a:schemeClr val="bg1"/>
              </a:solidFill>
            </a:endParaRPr>
          </a:p>
          <a:p>
            <a:pPr algn="ctr" defTabSz="1371600">
              <a:lnSpc>
                <a:spcPct val="90000"/>
              </a:lnSpc>
              <a:defRPr/>
            </a:pPr>
            <a: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+ 1 000</a:t>
            </a:r>
            <a:endParaRPr lang="fr-FR" sz="4400" kern="0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E55F0AC-EFE0-F02E-B30B-7B357492DF82}"/>
              </a:ext>
            </a:extLst>
          </p:cNvPr>
          <p:cNvSpPr txBox="1"/>
          <p:nvPr/>
        </p:nvSpPr>
        <p:spPr>
          <a:xfrm>
            <a:off x="850108" y="4739201"/>
            <a:ext cx="2502691" cy="95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b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Années d’expérience</a:t>
            </a:r>
            <a:endParaRPr lang="fr-FR" sz="4400" kern="0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2E12014-5A0B-331A-3D8F-9E1C92BED885}"/>
              </a:ext>
            </a:extLst>
          </p:cNvPr>
          <p:cNvSpPr txBox="1"/>
          <p:nvPr/>
        </p:nvSpPr>
        <p:spPr>
          <a:xfrm>
            <a:off x="3802857" y="4739201"/>
            <a:ext cx="1809748" cy="980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+20</a:t>
            </a:r>
            <a:b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Compatibilités</a:t>
            </a:r>
            <a:endParaRPr lang="fr-FR" sz="4400" kern="0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1862855-5638-2F78-8C68-8BCE41225AA6}"/>
              </a:ext>
            </a:extLst>
          </p:cNvPr>
          <p:cNvSpPr txBox="1"/>
          <p:nvPr/>
        </p:nvSpPr>
        <p:spPr>
          <a:xfrm>
            <a:off x="6248400" y="4767093"/>
            <a:ext cx="1809748" cy="95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+100</a:t>
            </a:r>
            <a:b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Solutions</a:t>
            </a:r>
            <a:endParaRPr lang="fr-FR" sz="4400" kern="0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B7A6E8B-3AD5-E8C3-59F3-53E5C9C678DA}"/>
              </a:ext>
            </a:extLst>
          </p:cNvPr>
          <p:cNvSpPr txBox="1"/>
          <p:nvPr/>
        </p:nvSpPr>
        <p:spPr>
          <a:xfrm>
            <a:off x="8872538" y="4767093"/>
            <a:ext cx="1809748" cy="95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+80</a:t>
            </a:r>
            <a:br>
              <a:rPr lang="fr-FR" sz="44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b="1" kern="0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Partenaires</a:t>
            </a:r>
            <a:endParaRPr lang="fr-FR" sz="4400" kern="0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90A04C5-9D7E-049D-157F-469A1717C7F5}"/>
              </a:ext>
            </a:extLst>
          </p:cNvPr>
          <p:cNvCxnSpPr>
            <a:cxnSpLocks/>
          </p:cNvCxnSpPr>
          <p:nvPr/>
        </p:nvCxnSpPr>
        <p:spPr>
          <a:xfrm>
            <a:off x="6529387" y="2546633"/>
            <a:ext cx="4152900" cy="0"/>
          </a:xfrm>
          <a:prstGeom prst="line">
            <a:avLst/>
          </a:prstGeom>
          <a:ln w="19050">
            <a:solidFill>
              <a:srgbClr val="086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4C0D251-F5ED-EC6E-500E-5B3A00671506}"/>
              </a:ext>
            </a:extLst>
          </p:cNvPr>
          <p:cNvCxnSpPr>
            <a:cxnSpLocks/>
          </p:cNvCxnSpPr>
          <p:nvPr/>
        </p:nvCxnSpPr>
        <p:spPr>
          <a:xfrm>
            <a:off x="1023937" y="2546633"/>
            <a:ext cx="4152900" cy="0"/>
          </a:xfrm>
          <a:prstGeom prst="line">
            <a:avLst/>
          </a:prstGeom>
          <a:ln w="19050">
            <a:solidFill>
              <a:srgbClr val="086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DFCC9D-923D-E108-E23D-C5689A1B5F09}"/>
              </a:ext>
            </a:extLst>
          </p:cNvPr>
          <p:cNvCxnSpPr>
            <a:cxnSpLocks/>
          </p:cNvCxnSpPr>
          <p:nvPr/>
        </p:nvCxnSpPr>
        <p:spPr>
          <a:xfrm>
            <a:off x="1023937" y="4346858"/>
            <a:ext cx="4152900" cy="0"/>
          </a:xfrm>
          <a:prstGeom prst="line">
            <a:avLst/>
          </a:prstGeom>
          <a:ln w="19050">
            <a:solidFill>
              <a:srgbClr val="086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6C8A9AA-EAAC-E98B-035B-84C9F943FE63}"/>
              </a:ext>
            </a:extLst>
          </p:cNvPr>
          <p:cNvCxnSpPr>
            <a:cxnSpLocks/>
          </p:cNvCxnSpPr>
          <p:nvPr/>
        </p:nvCxnSpPr>
        <p:spPr>
          <a:xfrm>
            <a:off x="6529386" y="4346858"/>
            <a:ext cx="4152900" cy="0"/>
          </a:xfrm>
          <a:prstGeom prst="line">
            <a:avLst/>
          </a:prstGeom>
          <a:ln w="19050">
            <a:solidFill>
              <a:srgbClr val="086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9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89F75DF-7314-F163-F088-4B124BE649F0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Equipe Atoo Next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2081A9E1-35AE-24DC-7E0A-EC7FFA7CF469}"/>
              </a:ext>
            </a:extLst>
          </p:cNvPr>
          <p:cNvSpPr txBox="1"/>
          <p:nvPr/>
        </p:nvSpPr>
        <p:spPr>
          <a:xfrm>
            <a:off x="670354" y="1210243"/>
            <a:ext cx="559117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 Collaborateurs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6322B6-8CDA-E004-37BE-F49B7622883A}"/>
              </a:ext>
            </a:extLst>
          </p:cNvPr>
          <p:cNvSpPr txBox="1"/>
          <p:nvPr/>
        </p:nvSpPr>
        <p:spPr>
          <a:xfrm>
            <a:off x="1570713" y="2299363"/>
            <a:ext cx="3790456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6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 Développeurs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E4C10D8-19E4-5214-834A-13C194565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75" y="2287860"/>
            <a:ext cx="540000" cy="6171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A93A17-EC7D-0702-49F3-551EB89ACA01}"/>
              </a:ext>
            </a:extLst>
          </p:cNvPr>
          <p:cNvSpPr txBox="1"/>
          <p:nvPr/>
        </p:nvSpPr>
        <p:spPr>
          <a:xfrm>
            <a:off x="1570713" y="3266961"/>
            <a:ext cx="3790456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6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Consultants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00562C-CA10-457A-26E2-8F0ECFA66267}"/>
              </a:ext>
            </a:extLst>
          </p:cNvPr>
          <p:cNvSpPr txBox="1"/>
          <p:nvPr/>
        </p:nvSpPr>
        <p:spPr>
          <a:xfrm>
            <a:off x="1570713" y="4223056"/>
            <a:ext cx="4077612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Supports clients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3AAEC2C-1732-2BDE-C6B8-6051231A4799}"/>
              </a:ext>
            </a:extLst>
          </p:cNvPr>
          <p:cNvSpPr txBox="1"/>
          <p:nvPr/>
        </p:nvSpPr>
        <p:spPr>
          <a:xfrm>
            <a:off x="1570713" y="5190653"/>
            <a:ext cx="3790456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 Commerciaux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B64CF5-699F-0091-D8CA-E629C49F353C}"/>
              </a:ext>
            </a:extLst>
          </p:cNvPr>
          <p:cNvSpPr txBox="1"/>
          <p:nvPr/>
        </p:nvSpPr>
        <p:spPr>
          <a:xfrm>
            <a:off x="7496669" y="2287860"/>
            <a:ext cx="3790456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Marketing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2E9AAEC-3CBC-5B81-92E2-EDE02ADE2B0B}"/>
              </a:ext>
            </a:extLst>
          </p:cNvPr>
          <p:cNvSpPr txBox="1"/>
          <p:nvPr/>
        </p:nvSpPr>
        <p:spPr>
          <a:xfrm>
            <a:off x="7496669" y="3278464"/>
            <a:ext cx="3790456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ADV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86D4470-775B-9A6C-232C-65CA7AFD8C5A}"/>
              </a:ext>
            </a:extLst>
          </p:cNvPr>
          <p:cNvSpPr txBox="1"/>
          <p:nvPr/>
        </p:nvSpPr>
        <p:spPr>
          <a:xfrm>
            <a:off x="7496669" y="4292073"/>
            <a:ext cx="3790456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RRH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BDF22FB-78CB-D8F8-84ED-760CC4548590}"/>
              </a:ext>
            </a:extLst>
          </p:cNvPr>
          <p:cNvSpPr txBox="1"/>
          <p:nvPr/>
        </p:nvSpPr>
        <p:spPr>
          <a:xfrm>
            <a:off x="7496669" y="5202156"/>
            <a:ext cx="4542932" cy="538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defRPr/>
            </a:pPr>
            <a:r>
              <a:rPr lang="fr-FR" sz="3200" b="1" kern="0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Directrice Opérations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3D00B3F5-D476-42B5-D17A-A1E28E84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0831" y="5190653"/>
            <a:ext cx="540000" cy="617142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062529BB-8E14-46FE-BC45-D136E3D4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875" y="3348029"/>
            <a:ext cx="540000" cy="4320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42585D7F-4C37-9E14-94DE-4DEB95C01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875" y="4211552"/>
            <a:ext cx="540000" cy="617143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8F504FE2-79A9-3FAF-6360-3AA4A56E1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75" y="5190653"/>
            <a:ext cx="540000" cy="617143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BCEC3765-3149-81C2-E003-855EDF295E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30831" y="2287860"/>
            <a:ext cx="540000" cy="4320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FF3DC02B-6305-8896-6950-A68AB6B0CA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30831" y="3152601"/>
            <a:ext cx="540000" cy="7200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1B9122CC-FB3F-E499-2E6B-B1BBEFD0F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0831" y="4373141"/>
            <a:ext cx="54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6B1BBCB-5944-5F1E-3109-A8AD74ABB17D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17 ans d’histoire avec Sage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F847C89-84C0-5B06-5A65-2CF7D8C7C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28878"/>
              </p:ext>
            </p:extLst>
          </p:nvPr>
        </p:nvGraphicFramePr>
        <p:xfrm>
          <a:off x="285750" y="2057399"/>
          <a:ext cx="11696700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E71716C-EEE2-C667-E194-ACE7FE5338A7}"/>
              </a:ext>
            </a:extLst>
          </p:cNvPr>
          <p:cNvSpPr txBox="1"/>
          <p:nvPr/>
        </p:nvSpPr>
        <p:spPr>
          <a:xfrm>
            <a:off x="2870194" y="2200361"/>
            <a:ext cx="107632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Sage 50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FA3A70-1780-6257-CD71-DF753811DEAB}"/>
              </a:ext>
            </a:extLst>
          </p:cNvPr>
          <p:cNvSpPr txBox="1"/>
          <p:nvPr/>
        </p:nvSpPr>
        <p:spPr>
          <a:xfrm>
            <a:off x="285750" y="2073500"/>
            <a:ext cx="1404938" cy="553998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Création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Revendeur PCS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4E5A01F-327A-4CDB-4A31-F5A368A19D99}"/>
              </a:ext>
            </a:extLst>
          </p:cNvPr>
          <p:cNvSpPr txBox="1"/>
          <p:nvPr/>
        </p:nvSpPr>
        <p:spPr>
          <a:xfrm>
            <a:off x="1570031" y="4322890"/>
            <a:ext cx="1404938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Atoo-Sync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>ODBC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24C094-2988-5855-87C6-8F2ECA432B50}"/>
              </a:ext>
            </a:extLst>
          </p:cNvPr>
          <p:cNvSpPr txBox="1"/>
          <p:nvPr/>
        </p:nvSpPr>
        <p:spPr>
          <a:xfrm>
            <a:off x="3955263" y="4322890"/>
            <a:ext cx="187603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Wise Up Papyrus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Skate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15F556-7ED2-E541-6B0F-03425B28F848}"/>
              </a:ext>
            </a:extLst>
          </p:cNvPr>
          <p:cNvSpPr txBox="1"/>
          <p:nvPr/>
        </p:nvSpPr>
        <p:spPr>
          <a:xfrm>
            <a:off x="5310969" y="1923362"/>
            <a:ext cx="140493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Wise Up Coda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209EB2-0C40-223C-9732-BD499649714B}"/>
              </a:ext>
            </a:extLst>
          </p:cNvPr>
          <p:cNvSpPr txBox="1"/>
          <p:nvPr/>
        </p:nvSpPr>
        <p:spPr>
          <a:xfrm>
            <a:off x="6925222" y="5196018"/>
            <a:ext cx="140493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Sage X3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FCEB3C-49EF-03B1-D00B-A68FD3FA9728}"/>
              </a:ext>
            </a:extLst>
          </p:cNvPr>
          <p:cNvSpPr txBox="1"/>
          <p:nvPr/>
        </p:nvSpPr>
        <p:spPr>
          <a:xfrm>
            <a:off x="7894233" y="1923361"/>
            <a:ext cx="140493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Atoo-Sync Cloud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9A44BE-7BE1-E916-8676-9DFDEAC45F22}"/>
              </a:ext>
            </a:extLst>
          </p:cNvPr>
          <p:cNvSpPr txBox="1"/>
          <p:nvPr/>
        </p:nvSpPr>
        <p:spPr>
          <a:xfrm>
            <a:off x="9299171" y="4322890"/>
            <a:ext cx="140493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Sage SPC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A2226E-18B4-3148-194F-7381D9D55B8C}"/>
              </a:ext>
            </a:extLst>
          </p:cNvPr>
          <p:cNvSpPr txBox="1"/>
          <p:nvPr/>
        </p:nvSpPr>
        <p:spPr>
          <a:xfrm>
            <a:off x="10440805" y="1949342"/>
            <a:ext cx="140493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Wise Up Scribe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F37DB44-B46E-92B5-D9DE-2AD94B82CBC3}"/>
              </a:ext>
            </a:extLst>
          </p:cNvPr>
          <p:cNvCxnSpPr>
            <a:cxnSpLocks/>
          </p:cNvCxnSpPr>
          <p:nvPr/>
        </p:nvCxnSpPr>
        <p:spPr>
          <a:xfrm>
            <a:off x="904875" y="2667000"/>
            <a:ext cx="0" cy="416152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EFD9F96-99D9-EDE5-5658-F2EC397F2587}"/>
              </a:ext>
            </a:extLst>
          </p:cNvPr>
          <p:cNvCxnSpPr>
            <a:cxnSpLocks/>
          </p:cNvCxnSpPr>
          <p:nvPr/>
        </p:nvCxnSpPr>
        <p:spPr>
          <a:xfrm>
            <a:off x="3408357" y="2667000"/>
            <a:ext cx="0" cy="4161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FCF352E-A058-8B02-9175-9B62F33D6B54}"/>
              </a:ext>
            </a:extLst>
          </p:cNvPr>
          <p:cNvCxnSpPr>
            <a:cxnSpLocks/>
          </p:cNvCxnSpPr>
          <p:nvPr/>
        </p:nvCxnSpPr>
        <p:spPr>
          <a:xfrm>
            <a:off x="6029325" y="2667000"/>
            <a:ext cx="0" cy="4161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C12FCFB-4089-3190-0B35-2B154F5FDC59}"/>
              </a:ext>
            </a:extLst>
          </p:cNvPr>
          <p:cNvCxnSpPr>
            <a:cxnSpLocks/>
          </p:cNvCxnSpPr>
          <p:nvPr/>
        </p:nvCxnSpPr>
        <p:spPr>
          <a:xfrm>
            <a:off x="8628057" y="2667000"/>
            <a:ext cx="0" cy="41615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FB54009-B812-C59F-08E1-FF401B72B447}"/>
              </a:ext>
            </a:extLst>
          </p:cNvPr>
          <p:cNvCxnSpPr>
            <a:cxnSpLocks/>
          </p:cNvCxnSpPr>
          <p:nvPr/>
        </p:nvCxnSpPr>
        <p:spPr>
          <a:xfrm>
            <a:off x="11180757" y="2667000"/>
            <a:ext cx="0" cy="4161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051FEEF-7FA2-F181-933A-251CCB8C5E9B}"/>
              </a:ext>
            </a:extLst>
          </p:cNvPr>
          <p:cNvCxnSpPr>
            <a:cxnSpLocks/>
          </p:cNvCxnSpPr>
          <p:nvPr/>
        </p:nvCxnSpPr>
        <p:spPr>
          <a:xfrm>
            <a:off x="2272500" y="3807112"/>
            <a:ext cx="0" cy="41615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CFE3F68-A6A4-9115-0E74-A39767576A15}"/>
              </a:ext>
            </a:extLst>
          </p:cNvPr>
          <p:cNvCxnSpPr>
            <a:cxnSpLocks/>
          </p:cNvCxnSpPr>
          <p:nvPr/>
        </p:nvCxnSpPr>
        <p:spPr>
          <a:xfrm>
            <a:off x="7551726" y="3804164"/>
            <a:ext cx="0" cy="4161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5E5A05E-4D75-2F69-AAE2-22F47F51E08F}"/>
              </a:ext>
            </a:extLst>
          </p:cNvPr>
          <p:cNvCxnSpPr>
            <a:cxnSpLocks/>
          </p:cNvCxnSpPr>
          <p:nvPr/>
        </p:nvCxnSpPr>
        <p:spPr>
          <a:xfrm>
            <a:off x="10001640" y="3804164"/>
            <a:ext cx="0" cy="4161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CDC5473-0A25-1742-5B46-5614312055D2}"/>
              </a:ext>
            </a:extLst>
          </p:cNvPr>
          <p:cNvCxnSpPr>
            <a:cxnSpLocks/>
          </p:cNvCxnSpPr>
          <p:nvPr/>
        </p:nvCxnSpPr>
        <p:spPr>
          <a:xfrm>
            <a:off x="4762500" y="3804164"/>
            <a:ext cx="0" cy="41615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63BC5E94-37FA-F477-FF3C-8F0E4CEE5039}"/>
              </a:ext>
            </a:extLst>
          </p:cNvPr>
          <p:cNvSpPr txBox="1"/>
          <p:nvPr/>
        </p:nvSpPr>
        <p:spPr>
          <a:xfrm>
            <a:off x="4362855" y="5513515"/>
            <a:ext cx="1404938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Atoo-Sync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>Objets Métiers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0AD7920-7B43-0736-A91B-A682C128167D}"/>
              </a:ext>
            </a:extLst>
          </p:cNvPr>
          <p:cNvCxnSpPr>
            <a:cxnSpLocks/>
          </p:cNvCxnSpPr>
          <p:nvPr/>
        </p:nvCxnSpPr>
        <p:spPr>
          <a:xfrm>
            <a:off x="4917878" y="3804164"/>
            <a:ext cx="0" cy="41615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4BEC0C2-13B3-CDEE-B461-E50B0A89F23A}"/>
              </a:ext>
            </a:extLst>
          </p:cNvPr>
          <p:cNvCxnSpPr>
            <a:cxnSpLocks/>
          </p:cNvCxnSpPr>
          <p:nvPr/>
        </p:nvCxnSpPr>
        <p:spPr>
          <a:xfrm>
            <a:off x="4917878" y="5267339"/>
            <a:ext cx="0" cy="16429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07129C06-D643-2626-6390-66D5F0CB55D3}"/>
              </a:ext>
            </a:extLst>
          </p:cNvPr>
          <p:cNvSpPr txBox="1"/>
          <p:nvPr/>
        </p:nvSpPr>
        <p:spPr>
          <a:xfrm>
            <a:off x="3908619" y="1023354"/>
            <a:ext cx="1707762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Arrêt revente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logiciels Sage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E812ED2-7778-8F34-C79C-3F692AC81D51}"/>
              </a:ext>
            </a:extLst>
          </p:cNvPr>
          <p:cNvCxnSpPr>
            <a:cxnSpLocks/>
          </p:cNvCxnSpPr>
          <p:nvPr/>
        </p:nvCxnSpPr>
        <p:spPr>
          <a:xfrm>
            <a:off x="4762500" y="1748638"/>
            <a:ext cx="9525" cy="1334514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6AFC0FF2-9644-DE29-C48C-580F1A37D014}"/>
              </a:ext>
            </a:extLst>
          </p:cNvPr>
          <p:cNvSpPr txBox="1"/>
          <p:nvPr/>
        </p:nvSpPr>
        <p:spPr>
          <a:xfrm>
            <a:off x="6759175" y="4343990"/>
            <a:ext cx="1404938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Atoo-Sync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>Custom ERP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D7496C82-6FBB-989D-AD62-948E6676BF09}"/>
              </a:ext>
            </a:extLst>
          </p:cNvPr>
          <p:cNvCxnSpPr>
            <a:cxnSpLocks/>
          </p:cNvCxnSpPr>
          <p:nvPr/>
        </p:nvCxnSpPr>
        <p:spPr>
          <a:xfrm>
            <a:off x="7318178" y="3804164"/>
            <a:ext cx="0" cy="41615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D13A089-D314-09E1-9FB0-0C3FE4A6E3DC}"/>
              </a:ext>
            </a:extLst>
          </p:cNvPr>
          <p:cNvCxnSpPr>
            <a:cxnSpLocks/>
          </p:cNvCxnSpPr>
          <p:nvPr/>
        </p:nvCxnSpPr>
        <p:spPr>
          <a:xfrm>
            <a:off x="7554889" y="4979194"/>
            <a:ext cx="0" cy="15764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5C9E7A35-2EC2-2B1F-D2E9-0DA753B9533D}"/>
              </a:ext>
            </a:extLst>
          </p:cNvPr>
          <p:cNvSpPr txBox="1"/>
          <p:nvPr/>
        </p:nvSpPr>
        <p:spPr>
          <a:xfrm>
            <a:off x="1690688" y="5144269"/>
            <a:ext cx="128428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Sage 100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658F752-466F-15EB-3DCE-FCE66357C8AE}"/>
              </a:ext>
            </a:extLst>
          </p:cNvPr>
          <p:cNvCxnSpPr>
            <a:cxnSpLocks/>
          </p:cNvCxnSpPr>
          <p:nvPr/>
        </p:nvCxnSpPr>
        <p:spPr>
          <a:xfrm>
            <a:off x="2408226" y="3804164"/>
            <a:ext cx="0" cy="41615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70D5AD6-A280-FC91-4163-4939845F9E0B}"/>
              </a:ext>
            </a:extLst>
          </p:cNvPr>
          <p:cNvCxnSpPr>
            <a:cxnSpLocks/>
          </p:cNvCxnSpPr>
          <p:nvPr/>
        </p:nvCxnSpPr>
        <p:spPr>
          <a:xfrm>
            <a:off x="2408226" y="4938290"/>
            <a:ext cx="0" cy="15764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58B7DF67-2058-4466-A899-DCCC40474FBC}"/>
              </a:ext>
            </a:extLst>
          </p:cNvPr>
          <p:cNvSpPr txBox="1"/>
          <p:nvPr/>
        </p:nvSpPr>
        <p:spPr>
          <a:xfrm>
            <a:off x="0" y="1038793"/>
            <a:ext cx="1219199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54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pôles de compétences</a:t>
            </a:r>
            <a:endParaRPr lang="en-US" sz="54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763A98-BD43-2804-79C6-C5B68637AB1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Nos compétences</a:t>
            </a:r>
          </a:p>
        </p:txBody>
      </p:sp>
      <p:pic>
        <p:nvPicPr>
          <p:cNvPr id="17" name="Image 1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CED9799A-2B70-4537-AF99-BB9EEA475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2955385"/>
            <a:ext cx="2766707" cy="720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1E6E511-2957-1B81-51E8-FFA5A0E85922}"/>
              </a:ext>
            </a:extLst>
          </p:cNvPr>
          <p:cNvSpPr txBox="1"/>
          <p:nvPr/>
        </p:nvSpPr>
        <p:spPr>
          <a:xfrm>
            <a:off x="676276" y="3894218"/>
            <a:ext cx="3105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404040"/>
                </a:solidFill>
              </a:rPr>
              <a:t>La gamme des connecteurs </a:t>
            </a:r>
            <a:r>
              <a:rPr lang="fr-FR" dirty="0">
                <a:solidFill>
                  <a:srgbClr val="404040"/>
                </a:solidFill>
              </a:rPr>
              <a:t>e-</a:t>
            </a:r>
            <a:r>
              <a:rPr lang="fr-FR" sz="1800" dirty="0">
                <a:solidFill>
                  <a:srgbClr val="404040"/>
                </a:solidFill>
              </a:rPr>
              <a:t>commerce leader sur le marché avec plus de 1 000 boutiques actives</a:t>
            </a:r>
            <a:r>
              <a:rPr lang="fr-FR" dirty="0">
                <a:solidFill>
                  <a:srgbClr val="404040"/>
                </a:solidFill>
              </a:rPr>
              <a:t>.</a:t>
            </a:r>
            <a:endParaRPr lang="fr-FR" sz="1800" dirty="0">
              <a:solidFill>
                <a:srgbClr val="404040"/>
              </a:solidFill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83B0161-B1D6-1D4F-1194-D8242A19CB00}"/>
              </a:ext>
            </a:extLst>
          </p:cNvPr>
          <p:cNvCxnSpPr>
            <a:cxnSpLocks/>
          </p:cNvCxnSpPr>
          <p:nvPr/>
        </p:nvCxnSpPr>
        <p:spPr>
          <a:xfrm>
            <a:off x="4195457" y="2641883"/>
            <a:ext cx="0" cy="3082642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FE8F471-F1AD-ED10-4331-CC7C0676CC2D}"/>
              </a:ext>
            </a:extLst>
          </p:cNvPr>
          <p:cNvCxnSpPr>
            <a:cxnSpLocks/>
          </p:cNvCxnSpPr>
          <p:nvPr/>
        </p:nvCxnSpPr>
        <p:spPr>
          <a:xfrm>
            <a:off x="7996384" y="2641883"/>
            <a:ext cx="0" cy="3082642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4A883D3D-81F4-8ECF-5543-DAD6DA5D35FB}"/>
              </a:ext>
            </a:extLst>
          </p:cNvPr>
          <p:cNvSpPr txBox="1"/>
          <p:nvPr/>
        </p:nvSpPr>
        <p:spPr>
          <a:xfrm>
            <a:off x="4477202" y="3894218"/>
            <a:ext cx="3324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404040"/>
                </a:solidFill>
              </a:rPr>
              <a:t>La gamme de solution</a:t>
            </a:r>
            <a:r>
              <a:rPr lang="fr-FR" dirty="0">
                <a:solidFill>
                  <a:srgbClr val="404040"/>
                </a:solidFill>
              </a:rPr>
              <a:t>s</a:t>
            </a:r>
            <a:r>
              <a:rPr lang="fr-FR" sz="1800" dirty="0">
                <a:solidFill>
                  <a:srgbClr val="404040"/>
                </a:solidFill>
              </a:rPr>
              <a:t> dédiées Sage 100, pour simplifier ou dépasser les limitations de la gestion commerciale.</a:t>
            </a:r>
          </a:p>
        </p:txBody>
      </p:sp>
      <p:pic>
        <p:nvPicPr>
          <p:cNvPr id="39" name="Graphique 38" descr="Processeur avec un remplissage uni">
            <a:extLst>
              <a:ext uri="{FF2B5EF4-FFF2-40B4-BE49-F238E27FC236}">
                <a16:creationId xmlns:a16="http://schemas.microsoft.com/office/drawing/2014/main" id="{046FDEB5-732A-9E8B-C1DB-AC755A375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0419" y="2858185"/>
            <a:ext cx="914400" cy="91440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C07C175B-0751-11FD-E27B-739FD15CC8D2}"/>
              </a:ext>
            </a:extLst>
          </p:cNvPr>
          <p:cNvSpPr txBox="1"/>
          <p:nvPr/>
        </p:nvSpPr>
        <p:spPr>
          <a:xfrm>
            <a:off x="8410418" y="3894218"/>
            <a:ext cx="3495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404040"/>
                </a:solidFill>
              </a:rPr>
              <a:t>Développement d’applications Métiers pour répondre aux besoins spécifiques des process métier client.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19D7771-9605-9023-D515-59B8EAA13C27}"/>
              </a:ext>
            </a:extLst>
          </p:cNvPr>
          <p:cNvSpPr txBox="1"/>
          <p:nvPr/>
        </p:nvSpPr>
        <p:spPr>
          <a:xfrm>
            <a:off x="9324819" y="3084552"/>
            <a:ext cx="2580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00080"/>
                </a:solidFill>
              </a:rPr>
              <a:t>Développement</a:t>
            </a:r>
          </a:p>
        </p:txBody>
      </p:sp>
      <p:pic>
        <p:nvPicPr>
          <p:cNvPr id="43" name="Image 42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37D07ABA-86F6-69F8-9F23-C84EC0685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32" y="2963782"/>
            <a:ext cx="23716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5FC333-B51C-F381-1558-08AF0B04B5A9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DC43F55-9387-194F-BE14-B2A28F8CD12E}"/>
              </a:ext>
            </a:extLst>
          </p:cNvPr>
          <p:cNvSpPr txBox="1"/>
          <p:nvPr/>
        </p:nvSpPr>
        <p:spPr>
          <a:xfrm>
            <a:off x="1" y="4391593"/>
            <a:ext cx="1219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gamme des applications dédiées Sage 100</a:t>
            </a:r>
            <a:endParaRPr lang="en-US" sz="32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6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BC3992C2-2BC4-BB64-475F-0345439E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609328"/>
            <a:ext cx="5400000" cy="16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0" y="1038793"/>
            <a:ext cx="12191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issues des besoins clients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DDA021F-6B53-2C79-A99C-F6CC21F4A5E1}"/>
              </a:ext>
            </a:extLst>
          </p:cNvPr>
          <p:cNvCxnSpPr>
            <a:cxnSpLocks/>
          </p:cNvCxnSpPr>
          <p:nvPr/>
        </p:nvCxnSpPr>
        <p:spPr>
          <a:xfrm>
            <a:off x="4057649" y="2196000"/>
            <a:ext cx="0" cy="1919246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9BF739-5594-158C-3434-BAFECF135709}"/>
              </a:ext>
            </a:extLst>
          </p:cNvPr>
          <p:cNvSpPr txBox="1"/>
          <p:nvPr/>
        </p:nvSpPr>
        <p:spPr>
          <a:xfrm>
            <a:off x="0" y="2389338"/>
            <a:ext cx="39719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  <a:endParaRPr lang="en-US" sz="3200" b="1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3660CD-6B82-265C-8E2F-3AED35A07A4D}"/>
              </a:ext>
            </a:extLst>
          </p:cNvPr>
          <p:cNvCxnSpPr>
            <a:cxnSpLocks/>
          </p:cNvCxnSpPr>
          <p:nvPr/>
        </p:nvCxnSpPr>
        <p:spPr>
          <a:xfrm>
            <a:off x="8115299" y="2196000"/>
            <a:ext cx="0" cy="1919246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3B81B2B9-D22F-9457-2727-00B8359AB37F}"/>
              </a:ext>
            </a:extLst>
          </p:cNvPr>
          <p:cNvSpPr txBox="1"/>
          <p:nvPr/>
        </p:nvSpPr>
        <p:spPr>
          <a:xfrm>
            <a:off x="4095752" y="2389338"/>
            <a:ext cx="39719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Skate</a:t>
            </a:r>
            <a:endParaRPr lang="en-US" sz="3200" b="1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A31CD02-9CD7-2C15-15F7-60217ACC1FE9}"/>
              </a:ext>
            </a:extLst>
          </p:cNvPr>
          <p:cNvSpPr txBox="1"/>
          <p:nvPr/>
        </p:nvSpPr>
        <p:spPr>
          <a:xfrm>
            <a:off x="8172450" y="2389338"/>
            <a:ext cx="397192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3200" b="1" dirty="0">
                <a:solidFill>
                  <a:srgbClr val="80008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Scribe</a:t>
            </a:r>
            <a:endParaRPr lang="en-US" sz="3200" b="1" dirty="0">
              <a:solidFill>
                <a:srgbClr val="80008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769EFA-3055-0465-3379-732735F010F7}"/>
              </a:ext>
            </a:extLst>
          </p:cNvPr>
          <p:cNvSpPr txBox="1"/>
          <p:nvPr/>
        </p:nvSpPr>
        <p:spPr>
          <a:xfrm>
            <a:off x="254342" y="2970846"/>
            <a:ext cx="345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86D87"/>
                </a:solidFill>
              </a:rPr>
              <a:t>« Je veux pouvoir imprimer une préparation de livraison Sage 100 triée par emplacement 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EF3E9D-1A74-C173-31FD-802E9B8947DC}"/>
              </a:ext>
            </a:extLst>
          </p:cNvPr>
          <p:cNvSpPr txBox="1"/>
          <p:nvPr/>
        </p:nvSpPr>
        <p:spPr>
          <a:xfrm>
            <a:off x="4429128" y="2970846"/>
            <a:ext cx="32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86D87"/>
                </a:solidFill>
              </a:rPr>
              <a:t>« Comment je fais pour importer mon tarif fournisseur par gamme dans Sage ?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C7416E-C2A9-5C76-3054-3D5D466C6DE1}"/>
              </a:ext>
            </a:extLst>
          </p:cNvPr>
          <p:cNvSpPr txBox="1"/>
          <p:nvPr/>
        </p:nvSpPr>
        <p:spPr>
          <a:xfrm>
            <a:off x="8601075" y="2970846"/>
            <a:ext cx="3236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86D87"/>
                </a:solidFill>
              </a:rPr>
              <a:t>«  Est-ce que je peux gérer des textes enrichis dans Sage et ne pas être limité à 2 langues ? »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2A7CB487-2C9F-8D9B-F4FC-3B67CA92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100" y="4636840"/>
            <a:ext cx="1215000" cy="108000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29AEDE15-E230-AFA1-6C7E-74AF92295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1200" y="4636840"/>
            <a:ext cx="1080000" cy="10800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6DA5D70B-15FE-5870-B124-5C2FCBFAC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0300" y="463684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C50223F1-F298-7F7F-B0C3-F43FC692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189" y="1148698"/>
            <a:ext cx="4880318" cy="387480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FA7A80AE-C0C6-6018-7E8A-0FA998AE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97" y="3916999"/>
            <a:ext cx="1566872" cy="2213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C6E0CB-5C5C-0B66-EA78-5684206CABD3}"/>
              </a:ext>
            </a:extLst>
          </p:cNvPr>
          <p:cNvSpPr txBox="1"/>
          <p:nvPr/>
        </p:nvSpPr>
        <p:spPr>
          <a:xfrm>
            <a:off x="171450" y="95250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Solutions Wise Up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656863-6890-0B98-AB1E-5638DC3A1E7F}"/>
              </a:ext>
            </a:extLst>
          </p:cNvPr>
          <p:cNvSpPr txBox="1"/>
          <p:nvPr/>
        </p:nvSpPr>
        <p:spPr>
          <a:xfrm>
            <a:off x="533400" y="1038793"/>
            <a:ext cx="50006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4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Wise Up Papyrus</a:t>
            </a:r>
            <a:endParaRPr lang="en-US" sz="4800" b="1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A8E32E2-A8C6-C377-DBB4-0BB1917CEA4B}"/>
              </a:ext>
            </a:extLst>
          </p:cNvPr>
          <p:cNvSpPr txBox="1"/>
          <p:nvPr/>
        </p:nvSpPr>
        <p:spPr>
          <a:xfrm>
            <a:off x="533400" y="1696018"/>
            <a:ext cx="473392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b="1" dirty="0">
                <a:solidFill>
                  <a:srgbClr val="086D8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Générateur 360° des documents Sage</a:t>
            </a:r>
            <a:endParaRPr lang="en-US" sz="2000" b="1" dirty="0">
              <a:solidFill>
                <a:srgbClr val="086D8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D3E05B-243C-75D0-35F5-F66094F95562}"/>
              </a:ext>
            </a:extLst>
          </p:cNvPr>
          <p:cNvSpPr txBox="1"/>
          <p:nvPr/>
        </p:nvSpPr>
        <p:spPr>
          <a:xfrm>
            <a:off x="895350" y="3445555"/>
            <a:ext cx="47815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Editeur de mise en page moderne et performant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Création de catalogues produits, documents de vente, étiquettes, suivi clients…</a:t>
            </a:r>
            <a:endParaRPr lang="en-US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Envoi automatique des documents par email, FTP et archivage PDF</a:t>
            </a:r>
          </a:p>
          <a:p>
            <a:endParaRPr lang="fr-FR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Envoi des documents directement sur le compte client e-commerce. « Gestion Extranet ».</a:t>
            </a:r>
            <a:endParaRPr lang="en-US" sz="160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A67F2AB0-4C98-08AB-33B8-04F03B8CD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3432805"/>
            <a:ext cx="315000" cy="36000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39435F7B-75FD-0F4B-91DD-020C11753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4090030"/>
            <a:ext cx="315000" cy="3600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740E6545-912B-2A9C-50BD-30D3FE971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4760005"/>
            <a:ext cx="315000" cy="36000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C70B91E3-A909-76C5-E669-4B3D244C1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0" y="5499730"/>
            <a:ext cx="315000" cy="360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2E3C7A2-3A26-9B98-BB7C-CF57F5CA2E70}"/>
              </a:ext>
            </a:extLst>
          </p:cNvPr>
          <p:cNvSpPr/>
          <p:nvPr/>
        </p:nvSpPr>
        <p:spPr>
          <a:xfrm>
            <a:off x="0" y="2167503"/>
            <a:ext cx="2533650" cy="918597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2DBF263-ED9B-605A-EF3C-95D7FD8C1210}"/>
              </a:ext>
            </a:extLst>
          </p:cNvPr>
          <p:cNvSpPr txBox="1"/>
          <p:nvPr/>
        </p:nvSpPr>
        <p:spPr>
          <a:xfrm>
            <a:off x="104368" y="2307563"/>
            <a:ext cx="2186234" cy="675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sz="24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+ 10</a:t>
            </a:r>
            <a:br>
              <a:rPr lang="fr-FR" sz="24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Modèles par défaut</a:t>
            </a:r>
            <a:endParaRPr lang="fr-FR" sz="2000" kern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28B59F-93F7-EFC1-E48B-C5D52AAA5773}"/>
              </a:ext>
            </a:extLst>
          </p:cNvPr>
          <p:cNvSpPr/>
          <p:nvPr/>
        </p:nvSpPr>
        <p:spPr>
          <a:xfrm>
            <a:off x="2533649" y="2167503"/>
            <a:ext cx="3143251" cy="918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7B232DE-C928-0B59-054B-B85D861B1D7E}"/>
              </a:ext>
            </a:extLst>
          </p:cNvPr>
          <p:cNvSpPr txBox="1"/>
          <p:nvPr/>
        </p:nvSpPr>
        <p:spPr>
          <a:xfrm>
            <a:off x="2654970" y="2322871"/>
            <a:ext cx="2945730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fr-FR" b="1" kern="0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Création des documents multilingues</a:t>
            </a:r>
            <a:endParaRPr lang="fr-FR" sz="1600" kern="0" dirty="0">
              <a:solidFill>
                <a:srgbClr val="40404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7969B45-2BE2-6401-453E-DC61A6D58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401" y="2307563"/>
            <a:ext cx="2179757" cy="30754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902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980</Words>
  <Application>Microsoft Office PowerPoint</Application>
  <PresentationFormat>Grand écran</PresentationFormat>
  <Paragraphs>232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Aptos</vt:lpstr>
      <vt:lpstr>Arial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 DONAT</dc:creator>
  <cp:lastModifiedBy>Michel DONAT</cp:lastModifiedBy>
  <cp:revision>49</cp:revision>
  <dcterms:created xsi:type="dcterms:W3CDTF">2024-06-03T19:32:15Z</dcterms:created>
  <dcterms:modified xsi:type="dcterms:W3CDTF">2024-06-10T11:36:04Z</dcterms:modified>
</cp:coreProperties>
</file>