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6"/>
  </p:notes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Lst>
  <p:sldSz cx="18288000" cy="10287000"/>
  <p:notesSz cx="6858000" cy="9144000"/>
  <p:embeddedFontLst>
    <p:embeddedFont>
      <p:font typeface="Oswald" charset="1" panose="00000500000000000000"/>
      <p:regular r:id="rId6"/>
    </p:embeddedFont>
    <p:embeddedFont>
      <p:font typeface="Oswald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Open Sans 1" charset="1" panose="020B0606030504020204"/>
      <p:regular r:id="rId12"/>
    </p:embeddedFont>
    <p:embeddedFont>
      <p:font typeface="Open Sans 1 Bold" charset="1" panose="020B0806030504020204"/>
      <p:regular r:id="rId13"/>
    </p:embeddedFont>
    <p:embeddedFont>
      <p:font typeface="Open Sans 1 Italics" charset="1" panose="020B0606030504020204"/>
      <p:regular r:id="rId14"/>
    </p:embeddedFont>
    <p:embeddedFont>
      <p:font typeface="Open Sans 1 Bold Italics" charset="1" panose="020B0806030504020204"/>
      <p:regular r:id="rId15"/>
    </p:embeddedFont>
    <p:embeddedFont>
      <p:font typeface="Open Sans 1 Light" charset="1" panose="020B0306030504020204"/>
      <p:regular r:id="rId16"/>
    </p:embeddedFont>
    <p:embeddedFont>
      <p:font typeface="Open Sans 1 Light Italics" charset="1" panose="020B0306030504020204"/>
      <p:regular r:id="rId17"/>
    </p:embeddedFont>
    <p:embeddedFont>
      <p:font typeface="Open Sans 1 Ultra-Bold" charset="1" panose="00000000000000000000"/>
      <p:regular r:id="rId18"/>
    </p:embeddedFont>
    <p:embeddedFont>
      <p:font typeface="Open Sans 1 Ultra-Bold Italics" charset="1" panose="00000000000000000000"/>
      <p:regular r:id="rId19"/>
    </p:embeddedFont>
    <p:embeddedFont>
      <p:font typeface="Open Sans 2" charset="1" panose="00000000000000000000"/>
      <p:regular r:id="rId20"/>
    </p:embeddedFont>
    <p:embeddedFont>
      <p:font typeface="Open Sans 2 Bold" charset="1" panose="00000000000000000000"/>
      <p:regular r:id="rId21"/>
    </p:embeddedFont>
    <p:embeddedFont>
      <p:font typeface="Open Sans 2 Italics" charset="1" panose="00000000000000000000"/>
      <p:regular r:id="rId22"/>
    </p:embeddedFont>
    <p:embeddedFont>
      <p:font typeface="Open Sans 2 Bold Italics" charset="1" panose="00000000000000000000"/>
      <p:regular r:id="rId23"/>
    </p:embeddedFont>
    <p:embeddedFont>
      <p:font typeface="Open Sans 2 Light" charset="1" panose="00000000000000000000"/>
      <p:regular r:id="rId24"/>
    </p:embeddedFont>
    <p:embeddedFont>
      <p:font typeface="Open Sans 2 Light Italics" charset="1" panose="00000000000000000000"/>
      <p:regular r:id="rId25"/>
    </p:embeddedFont>
    <p:embeddedFont>
      <p:font typeface="Open Sans 2 Medium" charset="1" panose="00000000000000000000"/>
      <p:regular r:id="rId26"/>
    </p:embeddedFont>
    <p:embeddedFont>
      <p:font typeface="Open Sans 2 Medium Italics" charset="1" panose="00000000000000000000"/>
      <p:regular r:id="rId27"/>
    </p:embeddedFont>
    <p:embeddedFont>
      <p:font typeface="Open Sans 2 Semi-Bold" charset="1" panose="00000000000000000000"/>
      <p:regular r:id="rId28"/>
    </p:embeddedFont>
    <p:embeddedFont>
      <p:font typeface="Open Sans 2 Semi-Bold Italics" charset="1" panose="00000000000000000000"/>
      <p:regular r:id="rId29"/>
    </p:embeddedFont>
    <p:embeddedFont>
      <p:font typeface="Open Sans 2 Ultra-Bold" charset="1" panose="00000000000000000000"/>
      <p:regular r:id="rId30"/>
    </p:embeddedFont>
    <p:embeddedFont>
      <p:font typeface="Open Sans 2 Ultra-Bold Italics"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52" Target="slides/slide21.xml" Type="http://schemas.openxmlformats.org/officeDocument/2006/relationships/slide"/><Relationship Id="rId53" Target="slides/slide22.xml" Type="http://schemas.openxmlformats.org/officeDocument/2006/relationships/slide"/><Relationship Id="rId54" Target="slides/slide23.xml" Type="http://schemas.openxmlformats.org/officeDocument/2006/relationships/slide"/><Relationship Id="rId55" Target="slides/slide24.xml" Type="http://schemas.openxmlformats.org/officeDocument/2006/relationships/slide"/><Relationship Id="rId56" Target="notesMasters/notesMaster1.xml" Type="http://schemas.openxmlformats.org/officeDocument/2006/relationships/notesMaster"/><Relationship Id="rId57" Target="theme/theme2.xml" Type="http://schemas.openxmlformats.org/officeDocument/2006/relationships/theme"/><Relationship Id="rId58" Target="notesSlides/notesSlide1.xml" Type="http://schemas.openxmlformats.org/officeDocument/2006/relationships/notesSlide"/><Relationship Id="rId59" Target="notesSlides/notesSlide2.xml" Type="http://schemas.openxmlformats.org/officeDocument/2006/relationships/notesSlide"/><Relationship Id="rId6" Target="fonts/font6.fntdata" Type="http://schemas.openxmlformats.org/officeDocument/2006/relationships/font"/><Relationship Id="rId60" Target="notesSlides/notesSlide3.xml" Type="http://schemas.openxmlformats.org/officeDocument/2006/relationships/notesSlide"/><Relationship Id="rId61" Target="notesSlides/notesSlide4.xml" Type="http://schemas.openxmlformats.org/officeDocument/2006/relationships/note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changer la tournure de phrase "la gamme wu booster sage" </a:t>
            </a:r>
          </a:p>
          <a:p>
            <a:r>
              <a:rPr lang="en-US"/>
              <a:t>--&gt;ok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ajouter clients revendeurs --&gt; ok</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remplacer par le Business Model et mettre ce diapo après</a:t>
            </a:r>
          </a:p>
          <a:p>
            <a:r>
              <a:rPr lang="en-US"/>
              <a:t/>
            </a:r>
          </a:p>
          <a:p>
            <a:r>
              <a:rPr lang="en-US"/>
              <a:t>expliquer la strat de prix : cible ecommerce, prix de chaque combinaison</a:t>
            </a:r>
          </a:p>
          <a:p>
            <a:r>
              <a:rPr lang="en-US"/>
              <a:t/>
            </a:r>
          </a:p>
          <a:p>
            <a:r>
              <a:rPr lang="en-US"/>
              <a:t>prix de base 750€ </a:t>
            </a:r>
          </a:p>
          <a:p>
            <a:r>
              <a:rPr lang="en-US"/>
              <a:t/>
            </a:r>
          </a:p>
          <a:p>
            <a:r>
              <a:rPr lang="en-US"/>
              <a:t>slide prix des modules aujourd'hui, prix combinaison 2 modules 1500, 3 modules 2 050€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7.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3.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9B866"/>
        </a:solidFill>
      </p:bgPr>
    </p:bg>
    <p:spTree>
      <p:nvGrpSpPr>
        <p:cNvPr id="1" name=""/>
        <p:cNvGrpSpPr/>
        <p:nvPr/>
      </p:nvGrpSpPr>
      <p:grpSpPr>
        <a:xfrm>
          <a:off x="0" y="0"/>
          <a:ext cx="0" cy="0"/>
          <a:chOff x="0" y="0"/>
          <a:chExt cx="0" cy="0"/>
        </a:xfrm>
      </p:grpSpPr>
      <p:sp>
        <p:nvSpPr>
          <p:cNvPr name="Freeform 2" id="2"/>
          <p:cNvSpPr/>
          <p:nvPr/>
        </p:nvSpPr>
        <p:spPr>
          <a:xfrm flipH="false" flipV="false" rot="0">
            <a:off x="-895350" y="0"/>
            <a:ext cx="9267291" cy="10287000"/>
          </a:xfrm>
          <a:custGeom>
            <a:avLst/>
            <a:gdLst/>
            <a:ahLst/>
            <a:cxnLst/>
            <a:rect r="r" b="b" t="t" l="l"/>
            <a:pathLst>
              <a:path h="10287000" w="9267291">
                <a:moveTo>
                  <a:pt x="0" y="0"/>
                </a:moveTo>
                <a:lnTo>
                  <a:pt x="9267291" y="0"/>
                </a:lnTo>
                <a:lnTo>
                  <a:pt x="9267291" y="10287000"/>
                </a:lnTo>
                <a:lnTo>
                  <a:pt x="0" y="10287000"/>
                </a:lnTo>
                <a:lnTo>
                  <a:pt x="0" y="0"/>
                </a:lnTo>
                <a:close/>
              </a:path>
            </a:pathLst>
          </a:custGeom>
          <a:blipFill>
            <a:blip r:embed="rId2"/>
            <a:stretch>
              <a:fillRect l="0" t="-25285" r="-6161" b="-17992"/>
            </a:stretch>
          </a:blipFill>
        </p:spPr>
      </p:sp>
      <p:sp>
        <p:nvSpPr>
          <p:cNvPr name="Freeform 3" id="3"/>
          <p:cNvSpPr/>
          <p:nvPr/>
        </p:nvSpPr>
        <p:spPr>
          <a:xfrm flipH="false" flipV="false" rot="0">
            <a:off x="9020513" y="1888752"/>
            <a:ext cx="8835682" cy="3898745"/>
          </a:xfrm>
          <a:custGeom>
            <a:avLst/>
            <a:gdLst/>
            <a:ahLst/>
            <a:cxnLst/>
            <a:rect r="r" b="b" t="t" l="l"/>
            <a:pathLst>
              <a:path h="3898745" w="8835682">
                <a:moveTo>
                  <a:pt x="0" y="0"/>
                </a:moveTo>
                <a:lnTo>
                  <a:pt x="8835682" y="0"/>
                </a:lnTo>
                <a:lnTo>
                  <a:pt x="8835682" y="3898744"/>
                </a:lnTo>
                <a:lnTo>
                  <a:pt x="0" y="3898744"/>
                </a:lnTo>
                <a:lnTo>
                  <a:pt x="0" y="0"/>
                </a:lnTo>
                <a:close/>
              </a:path>
            </a:pathLst>
          </a:custGeom>
          <a:blipFill>
            <a:blip r:embed="rId3"/>
            <a:stretch>
              <a:fillRect l="0" t="0" r="0" b="0"/>
            </a:stretch>
          </a:blipFill>
        </p:spPr>
      </p:sp>
      <p:sp>
        <p:nvSpPr>
          <p:cNvPr name="TextBox 4" id="4"/>
          <p:cNvSpPr txBox="true"/>
          <p:nvPr/>
        </p:nvSpPr>
        <p:spPr>
          <a:xfrm rot="0">
            <a:off x="7119718" y="6918552"/>
            <a:ext cx="12341815" cy="695905"/>
          </a:xfrm>
          <a:prstGeom prst="rect">
            <a:avLst/>
          </a:prstGeom>
        </p:spPr>
        <p:txBody>
          <a:bodyPr anchor="t" rtlCol="false" tIns="0" lIns="0" bIns="0" rIns="0">
            <a:spAutoFit/>
          </a:bodyPr>
          <a:lstStyle/>
          <a:p>
            <a:pPr algn="ctr">
              <a:lnSpc>
                <a:spcPts val="5740"/>
              </a:lnSpc>
            </a:pPr>
            <a:r>
              <a:rPr lang="en-US" sz="4100">
                <a:solidFill>
                  <a:srgbClr val="FFFFFF"/>
                </a:solidFill>
                <a:latin typeface="Open Sans 1 Bold"/>
              </a:rPr>
              <a:t>Présentation de lancement produit</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77058" y="1778694"/>
          <a:ext cx="17213321" cy="8134716"/>
        </p:xfrm>
        <a:graphic>
          <a:graphicData uri="http://schemas.openxmlformats.org/drawingml/2006/table">
            <a:tbl>
              <a:tblPr/>
              <a:tblGrid>
                <a:gridCol w="5561829"/>
                <a:gridCol w="5815985"/>
                <a:gridCol w="5835508"/>
              </a:tblGrid>
              <a:tr h="918703">
                <a:tc>
                  <a:txBody>
                    <a:bodyPr anchor="t" rtlCol="false"/>
                    <a:lstStyle/>
                    <a:p>
                      <a:pPr algn="ctr">
                        <a:lnSpc>
                          <a:spcPts val="3359"/>
                        </a:lnSpc>
                        <a:defRPr/>
                      </a:pPr>
                      <a:r>
                        <a:rPr lang="en-US" sz="2399">
                          <a:solidFill>
                            <a:srgbClr val="FFFFFF"/>
                          </a:solidFill>
                          <a:latin typeface="Open Sans 2 Bold"/>
                        </a:rPr>
                        <a:t>Wise Up Scribe + Skate</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29B866"/>
                    </a:solidFill>
                  </a:tcPr>
                </a:tc>
                <a:tc>
                  <a:txBody>
                    <a:bodyPr anchor="t" rtlCol="false"/>
                    <a:lstStyle/>
                    <a:p>
                      <a:pPr algn="ctr">
                        <a:lnSpc>
                          <a:spcPts val="3359"/>
                        </a:lnSpc>
                        <a:defRPr/>
                      </a:pPr>
                      <a:r>
                        <a:rPr lang="en-US" sz="2399">
                          <a:solidFill>
                            <a:srgbClr val="FFFFFF"/>
                          </a:solidFill>
                          <a:latin typeface="Open Sans 2 Bold"/>
                        </a:rPr>
                        <a:t>Wise Up Scribe + Papyrus</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29B866"/>
                      </a:solidFill>
                      <a:prstDash val="solid"/>
                      <a:round/>
                      <a:headEnd type="none" w="med" len="med"/>
                      <a:tailEnd type="none" w="med" len="med"/>
                    </a:lnT>
                    <a:lnB cmpd="sng" algn="ctr" cap="flat" w="38100">
                      <a:solidFill>
                        <a:srgbClr val="29B866"/>
                      </a:solidFill>
                      <a:prstDash val="solid"/>
                      <a:round/>
                      <a:headEnd type="none" w="med" len="med"/>
                      <a:tailEnd type="none" w="med" len="med"/>
                    </a:lnB>
                    <a:solidFill>
                      <a:srgbClr val="29B866"/>
                    </a:solidFill>
                  </a:tcPr>
                </a:tc>
                <a:tc>
                  <a:txBody>
                    <a:bodyPr anchor="t" rtlCol="false"/>
                    <a:lstStyle/>
                    <a:p>
                      <a:pPr algn="ctr">
                        <a:lnSpc>
                          <a:spcPts val="3359"/>
                        </a:lnSpc>
                        <a:defRPr/>
                      </a:pPr>
                      <a:r>
                        <a:rPr lang="en-US" sz="2399">
                          <a:solidFill>
                            <a:srgbClr val="FFFFFF"/>
                          </a:solidFill>
                          <a:latin typeface="Open Sans 2 Bold"/>
                        </a:rPr>
                        <a:t>Wise Up Scribe + Skate + Papyrus</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29B866"/>
                    </a:solidFill>
                  </a:tcPr>
                </a:tc>
              </a:tr>
              <a:tr h="7216013">
                <a:tc>
                  <a:txBody>
                    <a:bodyPr anchor="t" rtlCol="false"/>
                    <a:lstStyle/>
                    <a:p>
                      <a:pPr algn="l" marL="453388" indent="-226694" lvl="1">
                        <a:lnSpc>
                          <a:spcPts val="2939"/>
                        </a:lnSpc>
                        <a:buFont typeface="Arial"/>
                        <a:buChar char="•"/>
                        <a:defRPr/>
                      </a:pPr>
                      <a:r>
                        <a:rPr lang="en-US" sz="2099">
                          <a:solidFill>
                            <a:srgbClr val="000000"/>
                          </a:solidFill>
                          <a:latin typeface="Open Sans 2"/>
                        </a:rPr>
                        <a:t>Enrichissez les fiches Sage et modifiez les informations en masse</a:t>
                      </a:r>
                      <a:endParaRPr lang="en-US" sz="1100"/>
                    </a:p>
                    <a:p>
                      <a:pPr marL="453388" indent="-226694" lvl="1">
                        <a:lnSpc>
                          <a:spcPts val="2939"/>
                        </a:lnSpc>
                        <a:buFont typeface="Arial"/>
                        <a:buChar char="•"/>
                      </a:pPr>
                      <a:r>
                        <a:rPr lang="en-US" sz="2099">
                          <a:solidFill>
                            <a:srgbClr val="000000"/>
                          </a:solidFill>
                          <a:latin typeface="Open Sans 2"/>
                        </a:rPr>
                        <a:t>Créez des nouveaux champs dans les fiches Sage et modifiez les en masse</a:t>
                      </a:r>
                    </a:p>
                    <a:p>
                      <a:pPr marL="453388" indent="-226694" lvl="1">
                        <a:lnSpc>
                          <a:spcPts val="2939"/>
                        </a:lnSpc>
                        <a:buFont typeface="Arial"/>
                        <a:buChar char="•"/>
                      </a:pPr>
                      <a:r>
                        <a:rPr lang="en-US" sz="2099">
                          <a:solidFill>
                            <a:srgbClr val="000000"/>
                          </a:solidFill>
                          <a:latin typeface="Open Sans 2"/>
                        </a:rPr>
                        <a:t>Développer les informations des fiches produit </a:t>
                      </a:r>
                    </a:p>
                    <a:p>
                      <a:pPr marL="453388" indent="-226694" lvl="1">
                        <a:lnSpc>
                          <a:spcPts val="2939"/>
                        </a:lnSpc>
                        <a:buFont typeface="Arial"/>
                        <a:buChar char="•"/>
                      </a:pPr>
                      <a:r>
                        <a:rPr lang="en-US" sz="2099">
                          <a:solidFill>
                            <a:srgbClr val="000000"/>
                          </a:solidFill>
                          <a:latin typeface="Open Sans 2"/>
                        </a:rPr>
                        <a:t>Favorisez le travail en équipe : mettez à jour la BDD Sage sans déconnecter les équipes</a:t>
                      </a:r>
                    </a:p>
                    <a:p>
                      <a:pPr marL="453388" indent="-226694" lvl="1">
                        <a:lnSpc>
                          <a:spcPts val="2939"/>
                        </a:lnSpc>
                        <a:buFont typeface="Arial"/>
                        <a:buChar char="•"/>
                      </a:pPr>
                      <a:r>
                        <a:rPr lang="en-US" sz="2099">
                          <a:solidFill>
                            <a:srgbClr val="000000"/>
                          </a:solidFill>
                          <a:latin typeface="Open Sans 2"/>
                        </a:rPr>
                        <a:t>Importez ou exportez au format Excel les informations des fiches articles, clients et fournisseurs</a:t>
                      </a:r>
                    </a:p>
                    <a:p>
                      <a:pPr marL="453388" indent="-226694" lvl="1">
                        <a:lnSpc>
                          <a:spcPts val="2939"/>
                        </a:lnSpc>
                        <a:buFont typeface="Arial"/>
                        <a:buChar char="•"/>
                      </a:pPr>
                      <a:r>
                        <a:rPr lang="en-US" sz="2099">
                          <a:solidFill>
                            <a:srgbClr val="000000"/>
                          </a:solidFill>
                          <a:latin typeface="Open Sans 2"/>
                        </a:rPr>
                        <a:t>Lecture de caractères non latins</a:t>
                      </a:r>
                    </a:p>
                    <a:p>
                      <a:pPr marL="453388" indent="-226694" lvl="1">
                        <a:lnSpc>
                          <a:spcPts val="2939"/>
                        </a:lnSpc>
                        <a:buFont typeface="Arial"/>
                        <a:buChar char="•"/>
                      </a:pPr>
                      <a:r>
                        <a:rPr lang="en-US" sz="2099">
                          <a:solidFill>
                            <a:srgbClr val="000000"/>
                          </a:solidFill>
                          <a:latin typeface="Open Sans 2"/>
                        </a:rPr>
                        <a:t>Multilingue</a:t>
                      </a:r>
                    </a:p>
                  </a:txBody>
                  <a:tcPr marL="190500" marR="190500" marT="190500" marB="190500" anchor="ctr">
                    <a:lnL cmpd="sng" algn="ctr" cap="flat" w="38100">
                      <a:solidFill>
                        <a:srgbClr val="29B866"/>
                      </a:solidFill>
                      <a:prstDash val="solid"/>
                      <a:round/>
                      <a:headEnd type="none" w="med" len="med"/>
                      <a:tailEnd type="none" w="med" len="med"/>
                    </a:lnL>
                    <a:lnR cmpd="sng" algn="ctr" cap="flat" w="38100">
                      <a:solidFill>
                        <a:srgbClr val="29B866"/>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29B866"/>
                      </a:solidFill>
                      <a:prstDash val="solid"/>
                      <a:round/>
                      <a:headEnd type="none" w="med" len="med"/>
                      <a:tailEnd type="none" w="med" len="med"/>
                    </a:lnB>
                  </a:tcPr>
                </a:tc>
                <a:tc>
                  <a:txBody>
                    <a:bodyPr anchor="t" rtlCol="false"/>
                    <a:lstStyle/>
                    <a:p>
                      <a:pPr algn="l" marL="474978" indent="-237489" lvl="1">
                        <a:lnSpc>
                          <a:spcPts val="3079"/>
                        </a:lnSpc>
                        <a:buFont typeface="Arial"/>
                        <a:buChar char="•"/>
                        <a:defRPr/>
                      </a:pPr>
                      <a:r>
                        <a:rPr lang="en-US" sz="2199">
                          <a:solidFill>
                            <a:srgbClr val="000000"/>
                          </a:solidFill>
                          <a:latin typeface="Open Sans 2"/>
                        </a:rPr>
                        <a:t>Créez des catalogues et des fiches produit à partir de votre BDD Sage</a:t>
                      </a:r>
                      <a:endParaRPr lang="en-US" sz="1100"/>
                    </a:p>
                    <a:p>
                      <a:pPr marL="474978" indent="-237489" lvl="1">
                        <a:lnSpc>
                          <a:spcPts val="3079"/>
                        </a:lnSpc>
                        <a:buFont typeface="Arial"/>
                        <a:buChar char="•"/>
                      </a:pPr>
                      <a:r>
                        <a:rPr lang="en-US" sz="2199">
                          <a:solidFill>
                            <a:srgbClr val="000000"/>
                          </a:solidFill>
                          <a:latin typeface="Open Sans 2"/>
                        </a:rPr>
                        <a:t>Créez des documents en plusieurs langues à partir des informations provenant des fiches Sage</a:t>
                      </a:r>
                    </a:p>
                    <a:p>
                      <a:pPr marL="474978" indent="-237489" lvl="1">
                        <a:lnSpc>
                          <a:spcPts val="3079"/>
                        </a:lnSpc>
                        <a:buFont typeface="Arial"/>
                        <a:buChar char="•"/>
                      </a:pPr>
                      <a:r>
                        <a:rPr lang="en-US" sz="2199">
                          <a:solidFill>
                            <a:srgbClr val="000000"/>
                          </a:solidFill>
                          <a:latin typeface="Open Sans 2"/>
                        </a:rPr>
                        <a:t>Envoyez facilement vos documents de vente, catalogues et fiches produit par mail </a:t>
                      </a:r>
                    </a:p>
                    <a:p>
                      <a:pPr marL="474978" indent="-237489" lvl="1">
                        <a:lnSpc>
                          <a:spcPts val="3079"/>
                        </a:lnSpc>
                        <a:buFont typeface="Arial"/>
                        <a:buChar char="•"/>
                      </a:pPr>
                      <a:r>
                        <a:rPr lang="en-US" sz="2199">
                          <a:solidFill>
                            <a:srgbClr val="000000"/>
                          </a:solidFill>
                          <a:latin typeface="Open Sans 2"/>
                        </a:rPr>
                        <a:t>Adaptez les documents de vente Sage à la charte graphique de votre entreprise </a:t>
                      </a:r>
                    </a:p>
                    <a:p>
                      <a:pPr marL="474978" indent="-237489" lvl="1">
                        <a:lnSpc>
                          <a:spcPts val="3079"/>
                        </a:lnSpc>
                        <a:buFont typeface="Arial"/>
                        <a:buChar char="•"/>
                      </a:pPr>
                      <a:r>
                        <a:rPr lang="en-US" sz="2199">
                          <a:solidFill>
                            <a:srgbClr val="000000"/>
                          </a:solidFill>
                          <a:latin typeface="Open Sans 2"/>
                        </a:rPr>
                        <a:t>Envoyez facilement les documents de vente à vos clients sur votre extranet</a:t>
                      </a:r>
                    </a:p>
                  </a:txBody>
                  <a:tcPr marL="190500" marR="190500" marT="190500" marB="190500" anchor="ctr">
                    <a:lnL cmpd="sng" algn="ctr" cap="flat" w="38100">
                      <a:solidFill>
                        <a:srgbClr val="29B866"/>
                      </a:solidFill>
                      <a:prstDash val="solid"/>
                      <a:round/>
                      <a:headEnd type="none" w="med" len="med"/>
                      <a:tailEnd type="none" w="med" len="med"/>
                    </a:lnL>
                    <a:lnR cmpd="sng" algn="ctr" cap="flat" w="38100">
                      <a:solidFill>
                        <a:srgbClr val="29B866"/>
                      </a:solidFill>
                      <a:prstDash val="solid"/>
                      <a:round/>
                      <a:headEnd type="none" w="med" len="med"/>
                      <a:tailEnd type="none" w="med" len="med"/>
                    </a:lnR>
                    <a:lnT cmpd="sng" algn="ctr" cap="flat" w="38100">
                      <a:solidFill>
                        <a:srgbClr val="29B866"/>
                      </a:solidFill>
                      <a:prstDash val="solid"/>
                      <a:round/>
                      <a:headEnd type="none" w="med" len="med"/>
                      <a:tailEnd type="none" w="med" len="med"/>
                    </a:lnT>
                    <a:lnB cmpd="sng" algn="ctr" cap="flat" w="38100">
                      <a:solidFill>
                        <a:srgbClr val="29B866"/>
                      </a:solidFill>
                      <a:prstDash val="solid"/>
                      <a:round/>
                      <a:headEnd type="none" w="med" len="med"/>
                      <a:tailEnd type="none" w="med" len="med"/>
                    </a:lnB>
                  </a:tcPr>
                </a:tc>
                <a:tc>
                  <a:txBody>
                    <a:bodyPr anchor="t" rtlCol="false"/>
                    <a:lstStyle/>
                    <a:p>
                      <a:pPr algn="l" marL="474978" indent="-237489" lvl="1">
                        <a:lnSpc>
                          <a:spcPts val="3079"/>
                        </a:lnSpc>
                        <a:buFont typeface="Arial"/>
                        <a:buChar char="•"/>
                        <a:defRPr/>
                      </a:pPr>
                      <a:r>
                        <a:rPr lang="en-US" sz="2199">
                          <a:solidFill>
                            <a:srgbClr val="000000"/>
                          </a:solidFill>
                          <a:latin typeface="Open Sans 2"/>
                        </a:rPr>
                        <a:t>Optimisation plus poussée de Sage 100</a:t>
                      </a:r>
                      <a:endParaRPr lang="en-US" sz="1100"/>
                    </a:p>
                    <a:p>
                      <a:pPr marL="474978" indent="-237489" lvl="1">
                        <a:lnSpc>
                          <a:spcPts val="3079"/>
                        </a:lnSpc>
                        <a:buFont typeface="Arial"/>
                        <a:buChar char="•"/>
                      </a:pPr>
                      <a:r>
                        <a:rPr lang="en-US" sz="2199">
                          <a:solidFill>
                            <a:srgbClr val="000000"/>
                          </a:solidFill>
                          <a:latin typeface="Open Sans 2"/>
                        </a:rPr>
                        <a:t>Favorisez la collaboration entre les services </a:t>
                      </a:r>
                    </a:p>
                    <a:p>
                      <a:pPr marL="474978" indent="-237489" lvl="1">
                        <a:lnSpc>
                          <a:spcPts val="3079"/>
                        </a:lnSpc>
                        <a:buFont typeface="Arial"/>
                        <a:buChar char="•"/>
                      </a:pPr>
                      <a:r>
                        <a:rPr lang="en-US" sz="2199">
                          <a:solidFill>
                            <a:srgbClr val="000000"/>
                          </a:solidFill>
                          <a:latin typeface="Open Sans 2"/>
                        </a:rPr>
                        <a:t>Palette d’outils pour traiter l’ensemble des besoins au quotidien </a:t>
                      </a:r>
                    </a:p>
                    <a:p>
                      <a:pPr>
                        <a:lnSpc>
                          <a:spcPts val="3079"/>
                        </a:lnSpc>
                      </a:pPr>
                    </a:p>
                  </a:txBody>
                  <a:tcPr marL="190500" marR="190500" marT="190500" marB="190500" anchor="ctr">
                    <a:lnL cmpd="sng" algn="ctr" cap="flat" w="38100">
                      <a:solidFill>
                        <a:srgbClr val="29B866"/>
                      </a:solidFill>
                      <a:prstDash val="solid"/>
                      <a:round/>
                      <a:headEnd type="none" w="med" len="med"/>
                      <a:tailEnd type="none" w="med" len="med"/>
                    </a:lnL>
                    <a:lnR cmpd="sng" algn="ctr" cap="flat" w="38100">
                      <a:solidFill>
                        <a:srgbClr val="29B866"/>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29B866"/>
                      </a:solidFill>
                      <a:prstDash val="solid"/>
                      <a:round/>
                      <a:headEnd type="none" w="med" len="med"/>
                      <a:tailEnd type="none" w="med" len="med"/>
                    </a:lnB>
                  </a:tcPr>
                </a:tc>
              </a:tr>
            </a:tbl>
          </a:graphicData>
        </a:graphic>
      </p:graphicFrame>
      <p:sp>
        <p:nvSpPr>
          <p:cNvPr name="TextBox 3" id="3"/>
          <p:cNvSpPr txBox="true"/>
          <p:nvPr/>
        </p:nvSpPr>
        <p:spPr>
          <a:xfrm rot="0">
            <a:off x="431715" y="687401"/>
            <a:ext cx="18739648" cy="720698"/>
          </a:xfrm>
          <a:prstGeom prst="rect">
            <a:avLst/>
          </a:prstGeom>
        </p:spPr>
        <p:txBody>
          <a:bodyPr anchor="t" rtlCol="false" tIns="0" lIns="0" bIns="0" rIns="0">
            <a:spAutoFit/>
          </a:bodyPr>
          <a:lstStyle/>
          <a:p>
            <a:pPr>
              <a:lnSpc>
                <a:spcPts val="5500"/>
              </a:lnSpc>
            </a:pPr>
            <a:r>
              <a:rPr lang="en-US" sz="5000">
                <a:solidFill>
                  <a:srgbClr val="2B2B2B"/>
                </a:solidFill>
                <a:latin typeface="Open Sans 2 Bold"/>
              </a:rPr>
              <a:t>Les fonctionnalités des différentes combinaisons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57111" y="0"/>
            <a:ext cx="5430889" cy="10287000"/>
          </a:xfrm>
          <a:custGeom>
            <a:avLst/>
            <a:gdLst/>
            <a:ahLst/>
            <a:cxnLst/>
            <a:rect r="r" b="b" t="t" l="l"/>
            <a:pathLst>
              <a:path h="10287000" w="5430889">
                <a:moveTo>
                  <a:pt x="0" y="0"/>
                </a:moveTo>
                <a:lnTo>
                  <a:pt x="5430889" y="0"/>
                </a:lnTo>
                <a:lnTo>
                  <a:pt x="5430889" y="10287000"/>
                </a:lnTo>
                <a:lnTo>
                  <a:pt x="0" y="10287000"/>
                </a:lnTo>
                <a:lnTo>
                  <a:pt x="0" y="0"/>
                </a:lnTo>
                <a:close/>
              </a:path>
            </a:pathLst>
          </a:custGeom>
          <a:blipFill>
            <a:blip r:embed="rId2"/>
            <a:stretch>
              <a:fillRect l="-57139" t="-36739" r="-47714" b="-25486"/>
            </a:stretch>
          </a:blipFill>
        </p:spPr>
      </p:sp>
      <p:sp>
        <p:nvSpPr>
          <p:cNvPr name="TextBox 3" id="3"/>
          <p:cNvSpPr txBox="true"/>
          <p:nvPr/>
        </p:nvSpPr>
        <p:spPr>
          <a:xfrm rot="0">
            <a:off x="735392" y="3984662"/>
            <a:ext cx="11266116" cy="2393876"/>
          </a:xfrm>
          <a:prstGeom prst="rect">
            <a:avLst/>
          </a:prstGeom>
        </p:spPr>
        <p:txBody>
          <a:bodyPr anchor="t" rtlCol="false" tIns="0" lIns="0" bIns="0" rIns="0">
            <a:spAutoFit/>
          </a:bodyPr>
          <a:lstStyle/>
          <a:p>
            <a:pPr>
              <a:lnSpc>
                <a:spcPts val="9349"/>
              </a:lnSpc>
            </a:pPr>
            <a:r>
              <a:rPr lang="en-US" sz="8499" spc="-254">
                <a:solidFill>
                  <a:srgbClr val="2B2B2B"/>
                </a:solidFill>
                <a:latin typeface="Open Sans 2 Bold"/>
              </a:rPr>
              <a:t>La gamme </a:t>
            </a:r>
            <a:r>
              <a:rPr lang="en-US" sz="8499" spc="-254">
                <a:solidFill>
                  <a:srgbClr val="29B866"/>
                </a:solidFill>
                <a:latin typeface="Open Sans 2 Bold"/>
              </a:rPr>
              <a:t>Wise Up</a:t>
            </a:r>
            <a:r>
              <a:rPr lang="en-US" sz="8499" spc="-254">
                <a:solidFill>
                  <a:srgbClr val="2B2B2B"/>
                </a:solidFill>
                <a:latin typeface="Open Sans 2 Bold"/>
              </a:rPr>
              <a:t> pour </a:t>
            </a:r>
            <a:r>
              <a:rPr lang="en-US" sz="8499" spc="-254">
                <a:solidFill>
                  <a:srgbClr val="29B866"/>
                </a:solidFill>
                <a:latin typeface="Open Sans 2 Bold"/>
              </a:rPr>
              <a:t>l’eCommerce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7211" y="2263170"/>
            <a:ext cx="15284484" cy="7359762"/>
          </a:xfrm>
          <a:custGeom>
            <a:avLst/>
            <a:gdLst/>
            <a:ahLst/>
            <a:cxnLst/>
            <a:rect r="r" b="b" t="t" l="l"/>
            <a:pathLst>
              <a:path h="7359762" w="15284484">
                <a:moveTo>
                  <a:pt x="0" y="0"/>
                </a:moveTo>
                <a:lnTo>
                  <a:pt x="15284484" y="0"/>
                </a:lnTo>
                <a:lnTo>
                  <a:pt x="15284484" y="7359762"/>
                </a:lnTo>
                <a:lnTo>
                  <a:pt x="0" y="7359762"/>
                </a:lnTo>
                <a:lnTo>
                  <a:pt x="0" y="0"/>
                </a:lnTo>
                <a:close/>
              </a:path>
            </a:pathLst>
          </a:custGeom>
          <a:blipFill>
            <a:blip r:embed="rId2"/>
            <a:stretch>
              <a:fillRect l="0" t="0" r="0" b="0"/>
            </a:stretch>
          </a:blipFill>
        </p:spPr>
      </p:sp>
      <p:grpSp>
        <p:nvGrpSpPr>
          <p:cNvPr name="Group 3" id="3"/>
          <p:cNvGrpSpPr/>
          <p:nvPr/>
        </p:nvGrpSpPr>
        <p:grpSpPr>
          <a:xfrm rot="0">
            <a:off x="3331211" y="3878480"/>
            <a:ext cx="3086100" cy="2609478"/>
            <a:chOff x="0" y="0"/>
            <a:chExt cx="932860" cy="788788"/>
          </a:xfrm>
        </p:grpSpPr>
        <p:sp>
          <p:nvSpPr>
            <p:cNvPr name="Freeform 4" id="4"/>
            <p:cNvSpPr/>
            <p:nvPr/>
          </p:nvSpPr>
          <p:spPr>
            <a:xfrm flipH="false" flipV="false" rot="0">
              <a:off x="0" y="0"/>
              <a:ext cx="932860" cy="788788"/>
            </a:xfrm>
            <a:custGeom>
              <a:avLst/>
              <a:gdLst/>
              <a:ahLst/>
              <a:cxnLst/>
              <a:rect r="r" b="b" t="t" l="l"/>
              <a:pathLst>
                <a:path h="788788" w="932860">
                  <a:moveTo>
                    <a:pt x="466430" y="0"/>
                  </a:moveTo>
                  <a:cubicBezTo>
                    <a:pt x="208828" y="0"/>
                    <a:pt x="0" y="176576"/>
                    <a:pt x="0" y="394394"/>
                  </a:cubicBezTo>
                  <a:cubicBezTo>
                    <a:pt x="0" y="612212"/>
                    <a:pt x="208828" y="788788"/>
                    <a:pt x="466430" y="788788"/>
                  </a:cubicBezTo>
                  <a:cubicBezTo>
                    <a:pt x="724032" y="788788"/>
                    <a:pt x="932860" y="612212"/>
                    <a:pt x="932860" y="394394"/>
                  </a:cubicBezTo>
                  <a:cubicBezTo>
                    <a:pt x="932860" y="176576"/>
                    <a:pt x="724032" y="0"/>
                    <a:pt x="466430" y="0"/>
                  </a:cubicBezTo>
                  <a:close/>
                </a:path>
              </a:pathLst>
            </a:custGeom>
            <a:solidFill>
              <a:srgbClr val="FFFFFF"/>
            </a:solidFill>
          </p:spPr>
        </p:sp>
        <p:sp>
          <p:nvSpPr>
            <p:cNvPr name="TextBox 5" id="5"/>
            <p:cNvSpPr txBox="true"/>
            <p:nvPr/>
          </p:nvSpPr>
          <p:spPr>
            <a:xfrm>
              <a:off x="87456" y="54899"/>
              <a:ext cx="757949" cy="659940"/>
            </a:xfrm>
            <a:prstGeom prst="rect">
              <a:avLst/>
            </a:prstGeom>
          </p:spPr>
          <p:txBody>
            <a:bodyPr anchor="ctr" rtlCol="false" tIns="50800" lIns="50800" bIns="50800" rIns="50800"/>
            <a:lstStyle/>
            <a:p>
              <a:pPr algn="ctr">
                <a:lnSpc>
                  <a:spcPts val="3120"/>
                </a:lnSpc>
              </a:pPr>
            </a:p>
          </p:txBody>
        </p:sp>
      </p:grpSp>
      <p:sp>
        <p:nvSpPr>
          <p:cNvPr name="Freeform 6" id="6"/>
          <p:cNvSpPr/>
          <p:nvPr/>
        </p:nvSpPr>
        <p:spPr>
          <a:xfrm flipH="false" flipV="false" rot="0">
            <a:off x="3543831" y="4479326"/>
            <a:ext cx="2660860" cy="1485243"/>
          </a:xfrm>
          <a:custGeom>
            <a:avLst/>
            <a:gdLst/>
            <a:ahLst/>
            <a:cxnLst/>
            <a:rect r="r" b="b" t="t" l="l"/>
            <a:pathLst>
              <a:path h="1485243" w="2660860">
                <a:moveTo>
                  <a:pt x="0" y="0"/>
                </a:moveTo>
                <a:lnTo>
                  <a:pt x="2660860" y="0"/>
                </a:lnTo>
                <a:lnTo>
                  <a:pt x="2660860" y="1485244"/>
                </a:lnTo>
                <a:lnTo>
                  <a:pt x="0" y="14852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228130" y="2263170"/>
            <a:ext cx="3086100" cy="1328493"/>
            <a:chOff x="0" y="0"/>
            <a:chExt cx="812800" cy="349891"/>
          </a:xfrm>
        </p:grpSpPr>
        <p:sp>
          <p:nvSpPr>
            <p:cNvPr name="Freeform 8" id="8"/>
            <p:cNvSpPr/>
            <p:nvPr/>
          </p:nvSpPr>
          <p:spPr>
            <a:xfrm flipH="false" flipV="false" rot="0">
              <a:off x="0" y="0"/>
              <a:ext cx="812800" cy="349891"/>
            </a:xfrm>
            <a:custGeom>
              <a:avLst/>
              <a:gdLst/>
              <a:ahLst/>
              <a:cxnLst/>
              <a:rect r="r" b="b" t="t" l="l"/>
              <a:pathLst>
                <a:path h="349891" w="812800">
                  <a:moveTo>
                    <a:pt x="0" y="0"/>
                  </a:moveTo>
                  <a:lnTo>
                    <a:pt x="812800" y="0"/>
                  </a:lnTo>
                  <a:lnTo>
                    <a:pt x="812800" y="349891"/>
                  </a:lnTo>
                  <a:lnTo>
                    <a:pt x="0" y="349891"/>
                  </a:lnTo>
                  <a:close/>
                </a:path>
              </a:pathLst>
            </a:custGeom>
            <a:solidFill>
              <a:srgbClr val="FFFFFF"/>
            </a:solidFill>
          </p:spPr>
        </p:sp>
        <p:sp>
          <p:nvSpPr>
            <p:cNvPr name="TextBox 9" id="9"/>
            <p:cNvSpPr txBox="true"/>
            <p:nvPr/>
          </p:nvSpPr>
          <p:spPr>
            <a:xfrm>
              <a:off x="0" y="-19050"/>
              <a:ext cx="812800" cy="368941"/>
            </a:xfrm>
            <a:prstGeom prst="rect">
              <a:avLst/>
            </a:prstGeom>
          </p:spPr>
          <p:txBody>
            <a:bodyPr anchor="ctr" rtlCol="false" tIns="50800" lIns="50800" bIns="50800" rIns="50800"/>
            <a:lstStyle/>
            <a:p>
              <a:pPr algn="ctr">
                <a:lnSpc>
                  <a:spcPts val="3120"/>
                </a:lnSpc>
              </a:pPr>
            </a:p>
          </p:txBody>
        </p:sp>
      </p:grpSp>
      <p:grpSp>
        <p:nvGrpSpPr>
          <p:cNvPr name="Group 10" id="10"/>
          <p:cNvGrpSpPr/>
          <p:nvPr/>
        </p:nvGrpSpPr>
        <p:grpSpPr>
          <a:xfrm rot="0">
            <a:off x="5935188" y="2158696"/>
            <a:ext cx="3086100" cy="1328493"/>
            <a:chOff x="0" y="0"/>
            <a:chExt cx="812800" cy="349891"/>
          </a:xfrm>
        </p:grpSpPr>
        <p:sp>
          <p:nvSpPr>
            <p:cNvPr name="Freeform 11" id="11"/>
            <p:cNvSpPr/>
            <p:nvPr/>
          </p:nvSpPr>
          <p:spPr>
            <a:xfrm flipH="false" flipV="false" rot="0">
              <a:off x="0" y="0"/>
              <a:ext cx="812800" cy="349891"/>
            </a:xfrm>
            <a:custGeom>
              <a:avLst/>
              <a:gdLst/>
              <a:ahLst/>
              <a:cxnLst/>
              <a:rect r="r" b="b" t="t" l="l"/>
              <a:pathLst>
                <a:path h="349891" w="812800">
                  <a:moveTo>
                    <a:pt x="0" y="0"/>
                  </a:moveTo>
                  <a:lnTo>
                    <a:pt x="812800" y="0"/>
                  </a:lnTo>
                  <a:lnTo>
                    <a:pt x="812800" y="349891"/>
                  </a:lnTo>
                  <a:lnTo>
                    <a:pt x="0" y="349891"/>
                  </a:lnTo>
                  <a:close/>
                </a:path>
              </a:pathLst>
            </a:custGeom>
            <a:solidFill>
              <a:srgbClr val="FFFFFF"/>
            </a:solidFill>
          </p:spPr>
        </p:sp>
        <p:sp>
          <p:nvSpPr>
            <p:cNvPr name="TextBox 12" id="12"/>
            <p:cNvSpPr txBox="true"/>
            <p:nvPr/>
          </p:nvSpPr>
          <p:spPr>
            <a:xfrm>
              <a:off x="0" y="-19050"/>
              <a:ext cx="812800" cy="368941"/>
            </a:xfrm>
            <a:prstGeom prst="rect">
              <a:avLst/>
            </a:prstGeom>
          </p:spPr>
          <p:txBody>
            <a:bodyPr anchor="ctr" rtlCol="false" tIns="50800" lIns="50800" bIns="50800" rIns="50800"/>
            <a:lstStyle/>
            <a:p>
              <a:pPr algn="ctr">
                <a:lnSpc>
                  <a:spcPts val="3120"/>
                </a:lnSpc>
              </a:pPr>
            </a:p>
          </p:txBody>
        </p:sp>
      </p:grpSp>
      <p:grpSp>
        <p:nvGrpSpPr>
          <p:cNvPr name="Group 13" id="13"/>
          <p:cNvGrpSpPr/>
          <p:nvPr/>
        </p:nvGrpSpPr>
        <p:grpSpPr>
          <a:xfrm rot="0">
            <a:off x="3331211" y="6983257"/>
            <a:ext cx="3086100" cy="1328493"/>
            <a:chOff x="0" y="0"/>
            <a:chExt cx="812800" cy="349891"/>
          </a:xfrm>
        </p:grpSpPr>
        <p:sp>
          <p:nvSpPr>
            <p:cNvPr name="Freeform 14" id="14"/>
            <p:cNvSpPr/>
            <p:nvPr/>
          </p:nvSpPr>
          <p:spPr>
            <a:xfrm flipH="false" flipV="false" rot="0">
              <a:off x="0" y="0"/>
              <a:ext cx="812800" cy="349891"/>
            </a:xfrm>
            <a:custGeom>
              <a:avLst/>
              <a:gdLst/>
              <a:ahLst/>
              <a:cxnLst/>
              <a:rect r="r" b="b" t="t" l="l"/>
              <a:pathLst>
                <a:path h="349891" w="812800">
                  <a:moveTo>
                    <a:pt x="0" y="0"/>
                  </a:moveTo>
                  <a:lnTo>
                    <a:pt x="812800" y="0"/>
                  </a:lnTo>
                  <a:lnTo>
                    <a:pt x="812800" y="349891"/>
                  </a:lnTo>
                  <a:lnTo>
                    <a:pt x="0" y="349891"/>
                  </a:lnTo>
                  <a:close/>
                </a:path>
              </a:pathLst>
            </a:custGeom>
            <a:solidFill>
              <a:srgbClr val="FFFFFF"/>
            </a:solidFill>
          </p:spPr>
        </p:sp>
        <p:sp>
          <p:nvSpPr>
            <p:cNvPr name="TextBox 15" id="15"/>
            <p:cNvSpPr txBox="true"/>
            <p:nvPr/>
          </p:nvSpPr>
          <p:spPr>
            <a:xfrm>
              <a:off x="0" y="-19050"/>
              <a:ext cx="812800" cy="368941"/>
            </a:xfrm>
            <a:prstGeom prst="rect">
              <a:avLst/>
            </a:prstGeom>
          </p:spPr>
          <p:txBody>
            <a:bodyPr anchor="ctr" rtlCol="false" tIns="50800" lIns="50800" bIns="50800" rIns="50800"/>
            <a:lstStyle/>
            <a:p>
              <a:pPr algn="ctr">
                <a:lnSpc>
                  <a:spcPts val="3120"/>
                </a:lnSpc>
              </a:pPr>
            </a:p>
          </p:txBody>
        </p:sp>
      </p:grpSp>
      <p:sp>
        <p:nvSpPr>
          <p:cNvPr name="Freeform 16" id="16"/>
          <p:cNvSpPr/>
          <p:nvPr/>
        </p:nvSpPr>
        <p:spPr>
          <a:xfrm flipH="false" flipV="false" rot="0">
            <a:off x="1587211" y="2321942"/>
            <a:ext cx="2688759" cy="1271559"/>
          </a:xfrm>
          <a:custGeom>
            <a:avLst/>
            <a:gdLst/>
            <a:ahLst/>
            <a:cxnLst/>
            <a:rect r="r" b="b" t="t" l="l"/>
            <a:pathLst>
              <a:path h="1271559" w="2688759">
                <a:moveTo>
                  <a:pt x="0" y="0"/>
                </a:moveTo>
                <a:lnTo>
                  <a:pt x="2688758" y="0"/>
                </a:lnTo>
                <a:lnTo>
                  <a:pt x="2688758" y="1271559"/>
                </a:lnTo>
                <a:lnTo>
                  <a:pt x="0" y="1271559"/>
                </a:lnTo>
                <a:lnTo>
                  <a:pt x="0" y="0"/>
                </a:lnTo>
                <a:close/>
              </a:path>
            </a:pathLst>
          </a:custGeom>
          <a:blipFill>
            <a:blip r:embed="rId5"/>
            <a:stretch>
              <a:fillRect l="0" t="0" r="0" b="0"/>
            </a:stretch>
          </a:blipFill>
        </p:spPr>
      </p:sp>
      <p:sp>
        <p:nvSpPr>
          <p:cNvPr name="Freeform 17" id="17"/>
          <p:cNvSpPr/>
          <p:nvPr/>
        </p:nvSpPr>
        <p:spPr>
          <a:xfrm flipH="false" flipV="false" rot="0">
            <a:off x="5783996" y="2321942"/>
            <a:ext cx="2746953" cy="1210948"/>
          </a:xfrm>
          <a:custGeom>
            <a:avLst/>
            <a:gdLst/>
            <a:ahLst/>
            <a:cxnLst/>
            <a:rect r="r" b="b" t="t" l="l"/>
            <a:pathLst>
              <a:path h="1210948" w="2746953">
                <a:moveTo>
                  <a:pt x="0" y="0"/>
                </a:moveTo>
                <a:lnTo>
                  <a:pt x="2746953" y="0"/>
                </a:lnTo>
                <a:lnTo>
                  <a:pt x="2746953" y="1210949"/>
                </a:lnTo>
                <a:lnTo>
                  <a:pt x="0" y="1210949"/>
                </a:lnTo>
                <a:lnTo>
                  <a:pt x="0" y="0"/>
                </a:lnTo>
                <a:close/>
              </a:path>
            </a:pathLst>
          </a:custGeom>
          <a:blipFill>
            <a:blip r:embed="rId6"/>
            <a:stretch>
              <a:fillRect l="0" t="0" r="0" b="0"/>
            </a:stretch>
          </a:blipFill>
        </p:spPr>
      </p:sp>
      <p:sp>
        <p:nvSpPr>
          <p:cNvPr name="Freeform 18" id="18"/>
          <p:cNvSpPr/>
          <p:nvPr/>
        </p:nvSpPr>
        <p:spPr>
          <a:xfrm flipH="false" flipV="false" rot="0">
            <a:off x="3625601" y="7118983"/>
            <a:ext cx="2579089" cy="1192768"/>
          </a:xfrm>
          <a:custGeom>
            <a:avLst/>
            <a:gdLst/>
            <a:ahLst/>
            <a:cxnLst/>
            <a:rect r="r" b="b" t="t" l="l"/>
            <a:pathLst>
              <a:path h="1192768" w="2579089">
                <a:moveTo>
                  <a:pt x="0" y="0"/>
                </a:moveTo>
                <a:lnTo>
                  <a:pt x="2579090" y="0"/>
                </a:lnTo>
                <a:lnTo>
                  <a:pt x="2579090" y="1192768"/>
                </a:lnTo>
                <a:lnTo>
                  <a:pt x="0" y="1192768"/>
                </a:lnTo>
                <a:lnTo>
                  <a:pt x="0" y="0"/>
                </a:lnTo>
                <a:close/>
              </a:path>
            </a:pathLst>
          </a:custGeom>
          <a:blipFill>
            <a:blip r:embed="rId7"/>
            <a:stretch>
              <a:fillRect l="0" t="0" r="-5189" b="-6237"/>
            </a:stretch>
          </a:blipFill>
        </p:spPr>
      </p:sp>
      <p:grpSp>
        <p:nvGrpSpPr>
          <p:cNvPr name="Group 19" id="19"/>
          <p:cNvGrpSpPr/>
          <p:nvPr/>
        </p:nvGrpSpPr>
        <p:grpSpPr>
          <a:xfrm rot="0">
            <a:off x="7896554" y="6090537"/>
            <a:ext cx="4918847" cy="1785441"/>
            <a:chOff x="0" y="0"/>
            <a:chExt cx="1295499" cy="470240"/>
          </a:xfrm>
        </p:grpSpPr>
        <p:sp>
          <p:nvSpPr>
            <p:cNvPr name="Freeform 20" id="20"/>
            <p:cNvSpPr/>
            <p:nvPr/>
          </p:nvSpPr>
          <p:spPr>
            <a:xfrm flipH="false" flipV="false" rot="0">
              <a:off x="0" y="0"/>
              <a:ext cx="1295499" cy="470240"/>
            </a:xfrm>
            <a:custGeom>
              <a:avLst/>
              <a:gdLst/>
              <a:ahLst/>
              <a:cxnLst/>
              <a:rect r="r" b="b" t="t" l="l"/>
              <a:pathLst>
                <a:path h="470240" w="1295499">
                  <a:moveTo>
                    <a:pt x="0" y="0"/>
                  </a:moveTo>
                  <a:lnTo>
                    <a:pt x="1295499" y="0"/>
                  </a:lnTo>
                  <a:lnTo>
                    <a:pt x="1295499" y="470240"/>
                  </a:lnTo>
                  <a:lnTo>
                    <a:pt x="0" y="470240"/>
                  </a:lnTo>
                  <a:close/>
                </a:path>
              </a:pathLst>
            </a:custGeom>
            <a:solidFill>
              <a:srgbClr val="FFFFFF"/>
            </a:solidFill>
          </p:spPr>
        </p:sp>
        <p:sp>
          <p:nvSpPr>
            <p:cNvPr name="TextBox 21" id="21"/>
            <p:cNvSpPr txBox="true"/>
            <p:nvPr/>
          </p:nvSpPr>
          <p:spPr>
            <a:xfrm>
              <a:off x="0" y="-19050"/>
              <a:ext cx="1295499" cy="489290"/>
            </a:xfrm>
            <a:prstGeom prst="rect">
              <a:avLst/>
            </a:prstGeom>
          </p:spPr>
          <p:txBody>
            <a:bodyPr anchor="ctr" rtlCol="false" tIns="50800" lIns="50800" bIns="50800" rIns="50800"/>
            <a:lstStyle/>
            <a:p>
              <a:pPr algn="ctr">
                <a:lnSpc>
                  <a:spcPts val="3120"/>
                </a:lnSpc>
              </a:pPr>
            </a:p>
          </p:txBody>
        </p:sp>
      </p:grpSp>
      <p:sp>
        <p:nvSpPr>
          <p:cNvPr name="TextBox 22" id="22"/>
          <p:cNvSpPr txBox="true"/>
          <p:nvPr/>
        </p:nvSpPr>
        <p:spPr>
          <a:xfrm rot="0">
            <a:off x="581812" y="541391"/>
            <a:ext cx="16401505" cy="83714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Infographie : </a:t>
            </a:r>
          </a:p>
        </p:txBody>
      </p:sp>
      <p:sp>
        <p:nvSpPr>
          <p:cNvPr name="TextBox 23" id="23"/>
          <p:cNvSpPr txBox="true"/>
          <p:nvPr/>
        </p:nvSpPr>
        <p:spPr>
          <a:xfrm rot="0">
            <a:off x="8529857" y="6312566"/>
            <a:ext cx="3652242" cy="1047642"/>
          </a:xfrm>
          <a:prstGeom prst="rect">
            <a:avLst/>
          </a:prstGeom>
        </p:spPr>
        <p:txBody>
          <a:bodyPr anchor="t" rtlCol="false" tIns="0" lIns="0" bIns="0" rIns="0">
            <a:spAutoFit/>
          </a:bodyPr>
          <a:lstStyle/>
          <a:p>
            <a:pPr algn="ctr">
              <a:lnSpc>
                <a:spcPts val="4200"/>
              </a:lnSpc>
            </a:pPr>
            <a:r>
              <a:rPr lang="en-US" sz="3000">
                <a:solidFill>
                  <a:srgbClr val="000000"/>
                </a:solidFill>
                <a:latin typeface="Open Sans 1 Bold"/>
              </a:rPr>
              <a:t>Automatisation de </a:t>
            </a:r>
          </a:p>
          <a:p>
            <a:pPr algn="ctr">
              <a:lnSpc>
                <a:spcPts val="4200"/>
              </a:lnSpc>
            </a:pPr>
            <a:r>
              <a:rPr lang="en-US" sz="3000">
                <a:solidFill>
                  <a:srgbClr val="000000"/>
                </a:solidFill>
                <a:latin typeface="Open Sans 1 Bold"/>
              </a:rPr>
              <a:t>synchronisations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82990" y="449530"/>
            <a:ext cx="17102720" cy="1656199"/>
          </a:xfrm>
          <a:prstGeom prst="rect">
            <a:avLst/>
          </a:prstGeom>
        </p:spPr>
        <p:txBody>
          <a:bodyPr anchor="t" rtlCol="false" tIns="0" lIns="0" bIns="0" rIns="0">
            <a:spAutoFit/>
          </a:bodyPr>
          <a:lstStyle/>
          <a:p>
            <a:pPr>
              <a:lnSpc>
                <a:spcPts val="6517"/>
              </a:lnSpc>
            </a:pPr>
            <a:r>
              <a:rPr lang="en-US" sz="5925">
                <a:solidFill>
                  <a:srgbClr val="000000"/>
                </a:solidFill>
                <a:latin typeface="Open Sans 2 Bold"/>
              </a:rPr>
              <a:t>La combinaison gagnante pour l’eCommerce</a:t>
            </a:r>
            <a:r>
              <a:rPr lang="en-US" sz="5925">
                <a:solidFill>
                  <a:srgbClr val="29B866"/>
                </a:solidFill>
                <a:latin typeface="Open Sans 2 Bold"/>
              </a:rPr>
              <a:t> </a:t>
            </a:r>
            <a:r>
              <a:rPr lang="en-US" sz="5925">
                <a:solidFill>
                  <a:srgbClr val="000000"/>
                </a:solidFill>
                <a:latin typeface="Open Sans 2 Bold"/>
              </a:rPr>
              <a:t>: </a:t>
            </a:r>
            <a:r>
              <a:rPr lang="en-US" sz="5925">
                <a:solidFill>
                  <a:srgbClr val="29B866"/>
                </a:solidFill>
                <a:latin typeface="Open Sans 2 Bold"/>
              </a:rPr>
              <a:t>ASGC + Skate + Scribe</a:t>
            </a:r>
          </a:p>
        </p:txBody>
      </p:sp>
      <p:sp>
        <p:nvSpPr>
          <p:cNvPr name="TextBox 3" id="3"/>
          <p:cNvSpPr txBox="true"/>
          <p:nvPr/>
        </p:nvSpPr>
        <p:spPr>
          <a:xfrm rot="0">
            <a:off x="2675217" y="4357211"/>
            <a:ext cx="15348442" cy="1817125"/>
          </a:xfrm>
          <a:prstGeom prst="rect">
            <a:avLst/>
          </a:prstGeom>
        </p:spPr>
        <p:txBody>
          <a:bodyPr anchor="t" rtlCol="false" tIns="0" lIns="0" bIns="0" rIns="0">
            <a:spAutoFit/>
          </a:bodyPr>
          <a:lstStyle/>
          <a:p>
            <a:pPr>
              <a:lnSpc>
                <a:spcPts val="4060"/>
              </a:lnSpc>
            </a:pPr>
            <a:r>
              <a:rPr lang="en-US" sz="2900">
                <a:solidFill>
                  <a:srgbClr val="000000"/>
                </a:solidFill>
                <a:latin typeface="Open Sans 1 Bold"/>
              </a:rPr>
              <a:t>Gain de temps</a:t>
            </a:r>
          </a:p>
          <a:p>
            <a:pPr marL="539764" indent="-269882" lvl="1">
              <a:lnSpc>
                <a:spcPts val="3500"/>
              </a:lnSpc>
              <a:buFont typeface="Arial"/>
              <a:buChar char="•"/>
            </a:pPr>
            <a:r>
              <a:rPr lang="en-US" sz="2500">
                <a:solidFill>
                  <a:srgbClr val="000000"/>
                </a:solidFill>
                <a:latin typeface="Open Sans 1"/>
              </a:rPr>
              <a:t>L’optimisation de données se fait directement dans Sage</a:t>
            </a:r>
          </a:p>
          <a:p>
            <a:pPr marL="539764" indent="-269882" lvl="1">
              <a:lnSpc>
                <a:spcPts val="3500"/>
              </a:lnSpc>
              <a:buFont typeface="Arial"/>
              <a:buChar char="•"/>
            </a:pPr>
            <a:r>
              <a:rPr lang="en-US" sz="2500">
                <a:solidFill>
                  <a:srgbClr val="000000"/>
                </a:solidFill>
                <a:latin typeface="Open Sans 1"/>
              </a:rPr>
              <a:t>À partir de Sage, vous augmentez la qualité et la pertinence des informations envoyées dans l’eCommerce</a:t>
            </a:r>
          </a:p>
        </p:txBody>
      </p:sp>
      <p:sp>
        <p:nvSpPr>
          <p:cNvPr name="TextBox 4" id="4"/>
          <p:cNvSpPr txBox="true"/>
          <p:nvPr/>
        </p:nvSpPr>
        <p:spPr>
          <a:xfrm rot="0">
            <a:off x="2675217" y="6667813"/>
            <a:ext cx="14722032" cy="1379029"/>
          </a:xfrm>
          <a:prstGeom prst="rect">
            <a:avLst/>
          </a:prstGeom>
        </p:spPr>
        <p:txBody>
          <a:bodyPr anchor="t" rtlCol="false" tIns="0" lIns="0" bIns="0" rIns="0">
            <a:spAutoFit/>
          </a:bodyPr>
          <a:lstStyle/>
          <a:p>
            <a:pPr>
              <a:lnSpc>
                <a:spcPts val="4060"/>
              </a:lnSpc>
            </a:pPr>
            <a:r>
              <a:rPr lang="en-US" sz="2900">
                <a:solidFill>
                  <a:srgbClr val="000000"/>
                </a:solidFill>
                <a:latin typeface="Open Sans 1 Bold"/>
              </a:rPr>
              <a:t>Augmentation de ventes</a:t>
            </a:r>
          </a:p>
          <a:p>
            <a:pPr marL="539764" indent="-269882" lvl="1">
              <a:lnSpc>
                <a:spcPts val="3500"/>
              </a:lnSpc>
              <a:buFont typeface="Arial"/>
              <a:buChar char="•"/>
            </a:pPr>
            <a:r>
              <a:rPr lang="en-US" sz="2500">
                <a:solidFill>
                  <a:srgbClr val="000000"/>
                </a:solidFill>
                <a:latin typeface="Open Sans 1"/>
              </a:rPr>
              <a:t>Un référencement SEO plus poussé grâce à un contenu enrichi des produits</a:t>
            </a:r>
          </a:p>
          <a:p>
            <a:pPr marL="539764" indent="-269882" lvl="1">
              <a:lnSpc>
                <a:spcPts val="3500"/>
              </a:lnSpc>
              <a:buFont typeface="Arial"/>
              <a:buChar char="•"/>
            </a:pPr>
            <a:r>
              <a:rPr lang="en-US" sz="2500">
                <a:solidFill>
                  <a:srgbClr val="000000"/>
                </a:solidFill>
                <a:latin typeface="Open Sans 1"/>
              </a:rPr>
              <a:t>Gestion et mise à jour en temps réel pour les soldes et promotions</a:t>
            </a:r>
          </a:p>
        </p:txBody>
      </p:sp>
      <p:sp>
        <p:nvSpPr>
          <p:cNvPr name="TextBox 5" id="5"/>
          <p:cNvSpPr txBox="true"/>
          <p:nvPr/>
        </p:nvSpPr>
        <p:spPr>
          <a:xfrm rot="0">
            <a:off x="2675217" y="8540143"/>
            <a:ext cx="14008560" cy="1379029"/>
          </a:xfrm>
          <a:prstGeom prst="rect">
            <a:avLst/>
          </a:prstGeom>
        </p:spPr>
        <p:txBody>
          <a:bodyPr anchor="t" rtlCol="false" tIns="0" lIns="0" bIns="0" rIns="0">
            <a:spAutoFit/>
          </a:bodyPr>
          <a:lstStyle/>
          <a:p>
            <a:pPr>
              <a:lnSpc>
                <a:spcPts val="4060"/>
              </a:lnSpc>
            </a:pPr>
            <a:r>
              <a:rPr lang="en-US" sz="2900">
                <a:solidFill>
                  <a:srgbClr val="000000"/>
                </a:solidFill>
                <a:latin typeface="Open Sans 1 Bold"/>
              </a:rPr>
              <a:t>Vente à l’international</a:t>
            </a:r>
          </a:p>
          <a:p>
            <a:pPr marL="539764" indent="-269882" lvl="1">
              <a:lnSpc>
                <a:spcPts val="3500"/>
              </a:lnSpc>
              <a:buFont typeface="Arial"/>
              <a:buChar char="•"/>
            </a:pPr>
            <a:r>
              <a:rPr lang="en-US" sz="2500">
                <a:solidFill>
                  <a:srgbClr val="000000"/>
                </a:solidFill>
                <a:latin typeface="Open Sans 1"/>
              </a:rPr>
              <a:t>Capacité à produire du contenu multilingue adapté à chaque marché ciblé</a:t>
            </a:r>
          </a:p>
          <a:p>
            <a:pPr marL="539764" indent="-269882" lvl="1">
              <a:lnSpc>
                <a:spcPts val="3500"/>
              </a:lnSpc>
              <a:buFont typeface="Arial"/>
              <a:buChar char="•"/>
            </a:pPr>
            <a:r>
              <a:rPr lang="en-US" sz="2500">
                <a:solidFill>
                  <a:srgbClr val="000000"/>
                </a:solidFill>
                <a:latin typeface="Open Sans 1"/>
              </a:rPr>
              <a:t>Gestion de taxes par taux et par pays</a:t>
            </a:r>
          </a:p>
        </p:txBody>
      </p:sp>
      <p:grpSp>
        <p:nvGrpSpPr>
          <p:cNvPr name="Group 6" id="6"/>
          <p:cNvGrpSpPr/>
          <p:nvPr/>
        </p:nvGrpSpPr>
        <p:grpSpPr>
          <a:xfrm rot="0">
            <a:off x="1028700" y="2370418"/>
            <a:ext cx="1519397" cy="7548889"/>
            <a:chOff x="0" y="0"/>
            <a:chExt cx="2025863" cy="10065185"/>
          </a:xfrm>
        </p:grpSpPr>
        <p:grpSp>
          <p:nvGrpSpPr>
            <p:cNvPr name="Group 7" id="7"/>
            <p:cNvGrpSpPr/>
            <p:nvPr/>
          </p:nvGrpSpPr>
          <p:grpSpPr>
            <a:xfrm rot="0">
              <a:off x="0" y="2872337"/>
              <a:ext cx="1841931" cy="1841931"/>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sp>
          <p:sp>
            <p:nvSpPr>
              <p:cNvPr name="TextBox 9" id="9"/>
              <p:cNvSpPr txBox="true"/>
              <p:nvPr/>
            </p:nvSpPr>
            <p:spPr>
              <a:xfrm>
                <a:off x="76200" y="57150"/>
                <a:ext cx="660400" cy="679450"/>
              </a:xfrm>
              <a:prstGeom prst="rect">
                <a:avLst/>
              </a:prstGeom>
            </p:spPr>
            <p:txBody>
              <a:bodyPr anchor="ctr" rtlCol="false" tIns="50800" lIns="50800" bIns="50800" rIns="50800"/>
              <a:lstStyle/>
              <a:p>
                <a:pPr algn="ctr">
                  <a:lnSpc>
                    <a:spcPts val="3120"/>
                  </a:lnSpc>
                </a:pPr>
              </a:p>
            </p:txBody>
          </p:sp>
        </p:grpSp>
        <p:grpSp>
          <p:nvGrpSpPr>
            <p:cNvPr name="Group 10" id="10"/>
            <p:cNvGrpSpPr/>
            <p:nvPr/>
          </p:nvGrpSpPr>
          <p:grpSpPr>
            <a:xfrm rot="0">
              <a:off x="0" y="5652419"/>
              <a:ext cx="1841931" cy="184193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sp>
          <p:sp>
            <p:nvSpPr>
              <p:cNvPr name="TextBox 12" id="12"/>
              <p:cNvSpPr txBox="true"/>
              <p:nvPr/>
            </p:nvSpPr>
            <p:spPr>
              <a:xfrm>
                <a:off x="76200" y="57150"/>
                <a:ext cx="660400" cy="679450"/>
              </a:xfrm>
              <a:prstGeom prst="rect">
                <a:avLst/>
              </a:prstGeom>
            </p:spPr>
            <p:txBody>
              <a:bodyPr anchor="ctr" rtlCol="false" tIns="50800" lIns="50800" bIns="50800" rIns="50800"/>
              <a:lstStyle/>
              <a:p>
                <a:pPr algn="ctr">
                  <a:lnSpc>
                    <a:spcPts val="3120"/>
                  </a:lnSpc>
                </a:pPr>
              </a:p>
            </p:txBody>
          </p:sp>
        </p:grpSp>
        <p:grpSp>
          <p:nvGrpSpPr>
            <p:cNvPr name="Group 13" id="13"/>
            <p:cNvGrpSpPr/>
            <p:nvPr/>
          </p:nvGrpSpPr>
          <p:grpSpPr>
            <a:xfrm rot="0">
              <a:off x="0" y="8223254"/>
              <a:ext cx="1841931" cy="184193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sp>
          <p:sp>
            <p:nvSpPr>
              <p:cNvPr name="TextBox 15" id="15"/>
              <p:cNvSpPr txBox="true"/>
              <p:nvPr/>
            </p:nvSpPr>
            <p:spPr>
              <a:xfrm>
                <a:off x="76200" y="57150"/>
                <a:ext cx="660400" cy="679450"/>
              </a:xfrm>
              <a:prstGeom prst="rect">
                <a:avLst/>
              </a:prstGeom>
            </p:spPr>
            <p:txBody>
              <a:bodyPr anchor="ctr" rtlCol="false" tIns="50800" lIns="50800" bIns="50800" rIns="50800"/>
              <a:lstStyle/>
              <a:p>
                <a:pPr algn="ctr">
                  <a:lnSpc>
                    <a:spcPts val="3120"/>
                  </a:lnSpc>
                </a:pPr>
              </a:p>
            </p:txBody>
          </p:sp>
        </p:grpSp>
        <p:sp>
          <p:nvSpPr>
            <p:cNvPr name="Freeform 16" id="16"/>
            <p:cNvSpPr/>
            <p:nvPr/>
          </p:nvSpPr>
          <p:spPr>
            <a:xfrm flipH="false" flipV="false" rot="0">
              <a:off x="479306" y="3154059"/>
              <a:ext cx="883319" cy="1278488"/>
            </a:xfrm>
            <a:custGeom>
              <a:avLst/>
              <a:gdLst/>
              <a:ahLst/>
              <a:cxnLst/>
              <a:rect r="r" b="b" t="t" l="l"/>
              <a:pathLst>
                <a:path h="1278488" w="883319">
                  <a:moveTo>
                    <a:pt x="0" y="0"/>
                  </a:moveTo>
                  <a:lnTo>
                    <a:pt x="883319" y="0"/>
                  </a:lnTo>
                  <a:lnTo>
                    <a:pt x="883319" y="1278488"/>
                  </a:lnTo>
                  <a:lnTo>
                    <a:pt x="0" y="12784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0">
              <a:off x="298890" y="6061728"/>
              <a:ext cx="1244152" cy="1023315"/>
            </a:xfrm>
            <a:custGeom>
              <a:avLst/>
              <a:gdLst/>
              <a:ahLst/>
              <a:cxnLst/>
              <a:rect r="r" b="b" t="t" l="l"/>
              <a:pathLst>
                <a:path h="1023315" w="1244152">
                  <a:moveTo>
                    <a:pt x="0" y="0"/>
                  </a:moveTo>
                  <a:lnTo>
                    <a:pt x="1244151" y="0"/>
                  </a:lnTo>
                  <a:lnTo>
                    <a:pt x="1244151" y="1023314"/>
                  </a:lnTo>
                  <a:lnTo>
                    <a:pt x="0" y="10233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266703" y="8489957"/>
              <a:ext cx="1308525" cy="1308525"/>
            </a:xfrm>
            <a:custGeom>
              <a:avLst/>
              <a:gdLst/>
              <a:ahLst/>
              <a:cxnLst/>
              <a:rect r="r" b="b" t="t" l="l"/>
              <a:pathLst>
                <a:path h="1308525" w="1308525">
                  <a:moveTo>
                    <a:pt x="0" y="0"/>
                  </a:moveTo>
                  <a:lnTo>
                    <a:pt x="1308525" y="0"/>
                  </a:lnTo>
                  <a:lnTo>
                    <a:pt x="1308525" y="1308525"/>
                  </a:lnTo>
                  <a:lnTo>
                    <a:pt x="0" y="13085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183932" y="0"/>
              <a:ext cx="1841931" cy="184193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sp>
          <p:sp>
            <p:nvSpPr>
              <p:cNvPr name="TextBox 21" id="21"/>
              <p:cNvSpPr txBox="true"/>
              <p:nvPr/>
            </p:nvSpPr>
            <p:spPr>
              <a:xfrm>
                <a:off x="76200" y="57150"/>
                <a:ext cx="660400" cy="679450"/>
              </a:xfrm>
              <a:prstGeom prst="rect">
                <a:avLst/>
              </a:prstGeom>
            </p:spPr>
            <p:txBody>
              <a:bodyPr anchor="ctr" rtlCol="false" tIns="50800" lIns="50800" bIns="50800" rIns="50800"/>
              <a:lstStyle/>
              <a:p>
                <a:pPr algn="ctr">
                  <a:lnSpc>
                    <a:spcPts val="3120"/>
                  </a:lnSpc>
                </a:pPr>
              </a:p>
            </p:txBody>
          </p:sp>
        </p:grpSp>
        <p:sp>
          <p:nvSpPr>
            <p:cNvPr name="Freeform 22" id="22"/>
            <p:cNvSpPr/>
            <p:nvPr/>
          </p:nvSpPr>
          <p:spPr>
            <a:xfrm flipH="false" flipV="false" rot="0">
              <a:off x="482821" y="298890"/>
              <a:ext cx="1244152" cy="1244152"/>
            </a:xfrm>
            <a:custGeom>
              <a:avLst/>
              <a:gdLst/>
              <a:ahLst/>
              <a:cxnLst/>
              <a:rect r="r" b="b" t="t" l="l"/>
              <a:pathLst>
                <a:path h="1244152" w="1244152">
                  <a:moveTo>
                    <a:pt x="0" y="0"/>
                  </a:moveTo>
                  <a:lnTo>
                    <a:pt x="1244152" y="0"/>
                  </a:lnTo>
                  <a:lnTo>
                    <a:pt x="1244152" y="1244151"/>
                  </a:lnTo>
                  <a:lnTo>
                    <a:pt x="0" y="12441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23" id="23"/>
          <p:cNvSpPr txBox="true"/>
          <p:nvPr/>
        </p:nvSpPr>
        <p:spPr>
          <a:xfrm rot="0">
            <a:off x="2675217" y="2153722"/>
            <a:ext cx="14928591" cy="1379029"/>
          </a:xfrm>
          <a:prstGeom prst="rect">
            <a:avLst/>
          </a:prstGeom>
        </p:spPr>
        <p:txBody>
          <a:bodyPr anchor="t" rtlCol="false" tIns="0" lIns="0" bIns="0" rIns="0">
            <a:spAutoFit/>
          </a:bodyPr>
          <a:lstStyle/>
          <a:p>
            <a:pPr>
              <a:lnSpc>
                <a:spcPts val="4060"/>
              </a:lnSpc>
            </a:pPr>
            <a:r>
              <a:rPr lang="en-US" sz="2900">
                <a:solidFill>
                  <a:srgbClr val="000000"/>
                </a:solidFill>
                <a:latin typeface="Open Sans 1 Bold"/>
              </a:rPr>
              <a:t>Enrichissement de la BDD </a:t>
            </a:r>
          </a:p>
          <a:p>
            <a:pPr marL="539764" indent="-269882" lvl="1">
              <a:lnSpc>
                <a:spcPts val="3500"/>
              </a:lnSpc>
              <a:buFont typeface="Arial"/>
              <a:buChar char="•"/>
            </a:pPr>
            <a:r>
              <a:rPr lang="en-US" sz="2500">
                <a:solidFill>
                  <a:srgbClr val="000000"/>
                </a:solidFill>
                <a:latin typeface="Open Sans 1"/>
              </a:rPr>
              <a:t>C</a:t>
            </a:r>
            <a:r>
              <a:rPr lang="en-US" sz="2500">
                <a:solidFill>
                  <a:srgbClr val="000000"/>
                </a:solidFill>
                <a:latin typeface="Open Sans 1"/>
              </a:rPr>
              <a:t>réation de nouveaux champs pour des fiches produit enrichies et détaillées permettant un affichage optimisé dans l’eBoutique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29029" y="-2732565"/>
            <a:ext cx="15752129" cy="15752129"/>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9B866"/>
            </a:solidFill>
          </p:spPr>
        </p:sp>
      </p:grpSp>
      <p:grpSp>
        <p:nvGrpSpPr>
          <p:cNvPr name="Group 4" id="4"/>
          <p:cNvGrpSpPr/>
          <p:nvPr/>
        </p:nvGrpSpPr>
        <p:grpSpPr>
          <a:xfrm rot="2700000">
            <a:off x="10105880" y="5102049"/>
            <a:ext cx="12098771" cy="6654453"/>
            <a:chOff x="0" y="0"/>
            <a:chExt cx="4060919" cy="2233549"/>
          </a:xfrm>
        </p:grpSpPr>
        <p:sp>
          <p:nvSpPr>
            <p:cNvPr name="Freeform 5" id="5"/>
            <p:cNvSpPr/>
            <p:nvPr/>
          </p:nvSpPr>
          <p:spPr>
            <a:xfrm flipH="false" flipV="false" rot="0">
              <a:off x="19050" y="19050"/>
              <a:ext cx="4022947" cy="2195449"/>
            </a:xfrm>
            <a:custGeom>
              <a:avLst/>
              <a:gdLst/>
              <a:ahLst/>
              <a:cxnLst/>
              <a:rect r="r" b="b" t="t" l="l"/>
              <a:pathLst>
                <a:path h="2195449" w="4022947">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p:spPr>
        </p:sp>
        <p:sp>
          <p:nvSpPr>
            <p:cNvPr name="Freeform 6" id="6"/>
            <p:cNvSpPr/>
            <p:nvPr/>
          </p:nvSpPr>
          <p:spPr>
            <a:xfrm flipH="false" flipV="false" rot="0">
              <a:off x="0" y="0"/>
              <a:ext cx="4060920" cy="2233549"/>
            </a:xfrm>
            <a:custGeom>
              <a:avLst/>
              <a:gdLst/>
              <a:ahLst/>
              <a:cxnLst/>
              <a:rect r="r" b="b" t="t" l="l"/>
              <a:pathLst>
                <a:path h="2233549" w="406092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sp>
      </p:grpSp>
      <p:grpSp>
        <p:nvGrpSpPr>
          <p:cNvPr name="Group 7" id="7"/>
          <p:cNvGrpSpPr/>
          <p:nvPr/>
        </p:nvGrpSpPr>
        <p:grpSpPr>
          <a:xfrm rot="0">
            <a:off x="11651440" y="3753055"/>
            <a:ext cx="5246391" cy="5246370"/>
            <a:chOff x="0" y="0"/>
            <a:chExt cx="6350000" cy="6349975"/>
          </a:xfrm>
        </p:grpSpPr>
        <p:sp>
          <p:nvSpPr>
            <p:cNvPr name="Freeform 8" id="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99" t="0" r="-24999" b="0"/>
              </a:stretch>
            </a:blipFill>
          </p:spPr>
        </p:sp>
      </p:grpSp>
      <p:sp>
        <p:nvSpPr>
          <p:cNvPr name="TextBox 9" id="9"/>
          <p:cNvSpPr txBox="true"/>
          <p:nvPr/>
        </p:nvSpPr>
        <p:spPr>
          <a:xfrm rot="0">
            <a:off x="783854" y="4372002"/>
            <a:ext cx="9135285" cy="1457271"/>
          </a:xfrm>
          <a:prstGeom prst="rect">
            <a:avLst/>
          </a:prstGeom>
        </p:spPr>
        <p:txBody>
          <a:bodyPr anchor="t" rtlCol="false" tIns="0" lIns="0" bIns="0" rIns="0">
            <a:spAutoFit/>
          </a:bodyPr>
          <a:lstStyle/>
          <a:p>
            <a:pPr>
              <a:lnSpc>
                <a:spcPts val="11700"/>
              </a:lnSpc>
              <a:spcBef>
                <a:spcPct val="0"/>
              </a:spcBef>
            </a:pPr>
            <a:r>
              <a:rPr lang="en-US" sz="9000" spc="-270">
                <a:solidFill>
                  <a:srgbClr val="FFFFFF"/>
                </a:solidFill>
                <a:latin typeface="Open Sans 2 Bold"/>
              </a:rPr>
              <a:t>3. LA STRATÉGIE</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573221" y="2145409"/>
            <a:ext cx="6968371" cy="2523235"/>
            <a:chOff x="0" y="0"/>
            <a:chExt cx="1835291" cy="664556"/>
          </a:xfrm>
        </p:grpSpPr>
        <p:sp>
          <p:nvSpPr>
            <p:cNvPr name="Freeform 3" id="3"/>
            <p:cNvSpPr/>
            <p:nvPr/>
          </p:nvSpPr>
          <p:spPr>
            <a:xfrm flipH="false" flipV="false" rot="0">
              <a:off x="0" y="0"/>
              <a:ext cx="1835291" cy="664556"/>
            </a:xfrm>
            <a:custGeom>
              <a:avLst/>
              <a:gdLst/>
              <a:ahLst/>
              <a:cxnLst/>
              <a:rect r="r" b="b" t="t" l="l"/>
              <a:pathLst>
                <a:path h="664556" w="1835291">
                  <a:moveTo>
                    <a:pt x="22220" y="0"/>
                  </a:moveTo>
                  <a:lnTo>
                    <a:pt x="1813071" y="0"/>
                  </a:lnTo>
                  <a:cubicBezTo>
                    <a:pt x="1818964" y="0"/>
                    <a:pt x="1824616" y="2341"/>
                    <a:pt x="1828783" y="6508"/>
                  </a:cubicBezTo>
                  <a:cubicBezTo>
                    <a:pt x="1832950" y="10675"/>
                    <a:pt x="1835291" y="16327"/>
                    <a:pt x="1835291" y="22220"/>
                  </a:cubicBezTo>
                  <a:lnTo>
                    <a:pt x="1835291" y="642335"/>
                  </a:lnTo>
                  <a:cubicBezTo>
                    <a:pt x="1835291" y="648229"/>
                    <a:pt x="1832950" y="653880"/>
                    <a:pt x="1828783" y="658047"/>
                  </a:cubicBezTo>
                  <a:cubicBezTo>
                    <a:pt x="1824616" y="662215"/>
                    <a:pt x="1818964" y="664556"/>
                    <a:pt x="1813071" y="664556"/>
                  </a:cubicBezTo>
                  <a:lnTo>
                    <a:pt x="22220" y="664556"/>
                  </a:lnTo>
                  <a:cubicBezTo>
                    <a:pt x="16327" y="664556"/>
                    <a:pt x="10675" y="662215"/>
                    <a:pt x="6508" y="658047"/>
                  </a:cubicBezTo>
                  <a:cubicBezTo>
                    <a:pt x="2341" y="653880"/>
                    <a:pt x="0" y="648229"/>
                    <a:pt x="0" y="642335"/>
                  </a:cubicBezTo>
                  <a:lnTo>
                    <a:pt x="0" y="22220"/>
                  </a:lnTo>
                  <a:cubicBezTo>
                    <a:pt x="0" y="16327"/>
                    <a:pt x="2341" y="10675"/>
                    <a:pt x="6508" y="6508"/>
                  </a:cubicBezTo>
                  <a:cubicBezTo>
                    <a:pt x="10675" y="2341"/>
                    <a:pt x="16327" y="0"/>
                    <a:pt x="22220" y="0"/>
                  </a:cubicBezTo>
                  <a:close/>
                </a:path>
              </a:pathLst>
            </a:custGeom>
            <a:solidFill>
              <a:srgbClr val="F1EEEE"/>
            </a:solidFill>
          </p:spPr>
        </p:sp>
        <p:sp>
          <p:nvSpPr>
            <p:cNvPr name="TextBox 4" id="4"/>
            <p:cNvSpPr txBox="true"/>
            <p:nvPr/>
          </p:nvSpPr>
          <p:spPr>
            <a:xfrm>
              <a:off x="0" y="-19050"/>
              <a:ext cx="1835291" cy="683606"/>
            </a:xfrm>
            <a:prstGeom prst="rect">
              <a:avLst/>
            </a:prstGeom>
          </p:spPr>
          <p:txBody>
            <a:bodyPr anchor="ctr" rtlCol="false" tIns="50800" lIns="50800" bIns="50800" rIns="50800"/>
            <a:lstStyle/>
            <a:p>
              <a:pPr algn="ctr">
                <a:lnSpc>
                  <a:spcPts val="3120"/>
                </a:lnSpc>
              </a:pPr>
              <a:r>
                <a:rPr lang="en-US" sz="2400">
                  <a:solidFill>
                    <a:srgbClr val="100F0D"/>
                  </a:solidFill>
                  <a:latin typeface="Open Sans 2 Bold"/>
                </a:rPr>
                <a:t>Cible Principale</a:t>
              </a:r>
            </a:p>
            <a:p>
              <a:pPr algn="ctr">
                <a:lnSpc>
                  <a:spcPts val="3120"/>
                </a:lnSpc>
              </a:pPr>
            </a:p>
            <a:p>
              <a:pPr>
                <a:lnSpc>
                  <a:spcPts val="3120"/>
                </a:lnSpc>
              </a:pPr>
              <a:r>
                <a:rPr lang="en-US" sz="2400">
                  <a:solidFill>
                    <a:srgbClr val="100F0D"/>
                  </a:solidFill>
                  <a:latin typeface="Open Sans 2"/>
                </a:rPr>
                <a:t>Tous les utilisateurs Sage 100 en France : </a:t>
              </a:r>
            </a:p>
            <a:p>
              <a:pPr marL="518160" indent="-259080" lvl="1">
                <a:lnSpc>
                  <a:spcPts val="3120"/>
                </a:lnSpc>
                <a:buFont typeface="Arial"/>
                <a:buChar char="•"/>
              </a:pPr>
              <a:r>
                <a:rPr lang="en-US" sz="2400">
                  <a:solidFill>
                    <a:srgbClr val="100F0D"/>
                  </a:solidFill>
                  <a:latin typeface="Open Sans 2"/>
                </a:rPr>
                <a:t>eCommerçants </a:t>
              </a:r>
            </a:p>
            <a:p>
              <a:pPr algn="l" marL="518160" indent="-259080" lvl="1">
                <a:lnSpc>
                  <a:spcPts val="3120"/>
                </a:lnSpc>
                <a:buFont typeface="Arial"/>
                <a:buChar char="•"/>
              </a:pPr>
              <a:r>
                <a:rPr lang="en-US" sz="2400">
                  <a:solidFill>
                    <a:srgbClr val="100F0D"/>
                  </a:solidFill>
                  <a:latin typeface="Open Sans 2"/>
                </a:rPr>
                <a:t>Non eCommerçants</a:t>
              </a:r>
            </a:p>
          </p:txBody>
        </p:sp>
      </p:grpSp>
      <p:grpSp>
        <p:nvGrpSpPr>
          <p:cNvPr name="Group 5" id="5"/>
          <p:cNvGrpSpPr/>
          <p:nvPr/>
        </p:nvGrpSpPr>
        <p:grpSpPr>
          <a:xfrm rot="0">
            <a:off x="8225665" y="2145409"/>
            <a:ext cx="6968371" cy="2132764"/>
            <a:chOff x="0" y="0"/>
            <a:chExt cx="1835291" cy="561716"/>
          </a:xfrm>
        </p:grpSpPr>
        <p:sp>
          <p:nvSpPr>
            <p:cNvPr name="Freeform 6" id="6"/>
            <p:cNvSpPr/>
            <p:nvPr/>
          </p:nvSpPr>
          <p:spPr>
            <a:xfrm flipH="false" flipV="false" rot="0">
              <a:off x="0" y="0"/>
              <a:ext cx="1835291" cy="561716"/>
            </a:xfrm>
            <a:custGeom>
              <a:avLst/>
              <a:gdLst/>
              <a:ahLst/>
              <a:cxnLst/>
              <a:rect r="r" b="b" t="t" l="l"/>
              <a:pathLst>
                <a:path h="561716" w="1835291">
                  <a:moveTo>
                    <a:pt x="22220" y="0"/>
                  </a:moveTo>
                  <a:lnTo>
                    <a:pt x="1813071" y="0"/>
                  </a:lnTo>
                  <a:cubicBezTo>
                    <a:pt x="1818964" y="0"/>
                    <a:pt x="1824616" y="2341"/>
                    <a:pt x="1828783" y="6508"/>
                  </a:cubicBezTo>
                  <a:cubicBezTo>
                    <a:pt x="1832950" y="10675"/>
                    <a:pt x="1835291" y="16327"/>
                    <a:pt x="1835291" y="22220"/>
                  </a:cubicBezTo>
                  <a:lnTo>
                    <a:pt x="1835291" y="539495"/>
                  </a:lnTo>
                  <a:cubicBezTo>
                    <a:pt x="1835291" y="545389"/>
                    <a:pt x="1832950" y="551040"/>
                    <a:pt x="1828783" y="555207"/>
                  </a:cubicBezTo>
                  <a:cubicBezTo>
                    <a:pt x="1824616" y="559375"/>
                    <a:pt x="1818964" y="561716"/>
                    <a:pt x="1813071" y="561716"/>
                  </a:cubicBezTo>
                  <a:lnTo>
                    <a:pt x="22220" y="561716"/>
                  </a:lnTo>
                  <a:cubicBezTo>
                    <a:pt x="16327" y="561716"/>
                    <a:pt x="10675" y="559375"/>
                    <a:pt x="6508" y="555207"/>
                  </a:cubicBezTo>
                  <a:cubicBezTo>
                    <a:pt x="2341" y="551040"/>
                    <a:pt x="0" y="545389"/>
                    <a:pt x="0" y="539495"/>
                  </a:cubicBezTo>
                  <a:lnTo>
                    <a:pt x="0" y="22220"/>
                  </a:lnTo>
                  <a:cubicBezTo>
                    <a:pt x="0" y="16327"/>
                    <a:pt x="2341" y="10675"/>
                    <a:pt x="6508" y="6508"/>
                  </a:cubicBezTo>
                  <a:cubicBezTo>
                    <a:pt x="10675" y="2341"/>
                    <a:pt x="16327" y="0"/>
                    <a:pt x="22220" y="0"/>
                  </a:cubicBezTo>
                  <a:close/>
                </a:path>
              </a:pathLst>
            </a:custGeom>
            <a:solidFill>
              <a:srgbClr val="29B866"/>
            </a:solidFill>
          </p:spPr>
        </p:sp>
        <p:sp>
          <p:nvSpPr>
            <p:cNvPr name="TextBox 7" id="7"/>
            <p:cNvSpPr txBox="true"/>
            <p:nvPr/>
          </p:nvSpPr>
          <p:spPr>
            <a:xfrm>
              <a:off x="0" y="-19050"/>
              <a:ext cx="1835291" cy="580766"/>
            </a:xfrm>
            <a:prstGeom prst="rect">
              <a:avLst/>
            </a:prstGeom>
          </p:spPr>
          <p:txBody>
            <a:bodyPr anchor="ctr" rtlCol="false" tIns="50800" lIns="50800" bIns="50800" rIns="50800"/>
            <a:lstStyle/>
            <a:p>
              <a:pPr algn="ctr">
                <a:lnSpc>
                  <a:spcPts val="3120"/>
                </a:lnSpc>
              </a:pPr>
              <a:r>
                <a:rPr lang="en-US" sz="2400">
                  <a:solidFill>
                    <a:srgbClr val="FFFFFF"/>
                  </a:solidFill>
                  <a:latin typeface="Open Sans 2 Bold"/>
                </a:rPr>
                <a:t>Coeur de cible </a:t>
              </a:r>
            </a:p>
            <a:p>
              <a:pPr algn="ctr">
                <a:lnSpc>
                  <a:spcPts val="3120"/>
                </a:lnSpc>
              </a:pPr>
              <a:r>
                <a:rPr lang="en-US" sz="2400">
                  <a:solidFill>
                    <a:srgbClr val="FFFFFF"/>
                  </a:solidFill>
                  <a:latin typeface="Open Sans 2"/>
                </a:rPr>
                <a:t>Clients Sage 100 Atoo Next</a:t>
              </a:r>
            </a:p>
          </p:txBody>
        </p:sp>
      </p:grpSp>
      <p:sp>
        <p:nvSpPr>
          <p:cNvPr name="TextBox 8" id="8"/>
          <p:cNvSpPr txBox="true"/>
          <p:nvPr/>
        </p:nvSpPr>
        <p:spPr>
          <a:xfrm rot="0">
            <a:off x="573221" y="716625"/>
            <a:ext cx="18739648" cy="681301"/>
          </a:xfrm>
          <a:prstGeom prst="rect">
            <a:avLst/>
          </a:prstGeom>
        </p:spPr>
        <p:txBody>
          <a:bodyPr anchor="t" rtlCol="false" tIns="0" lIns="0" bIns="0" rIns="0">
            <a:spAutoFit/>
          </a:bodyPr>
          <a:lstStyle/>
          <a:p>
            <a:pPr>
              <a:lnSpc>
                <a:spcPts val="5390"/>
              </a:lnSpc>
            </a:pPr>
            <a:r>
              <a:rPr lang="en-US" sz="4900">
                <a:solidFill>
                  <a:srgbClr val="29B866"/>
                </a:solidFill>
                <a:latin typeface="Open Sans 2 Bold"/>
              </a:rPr>
              <a:t>Le marché </a:t>
            </a:r>
            <a:r>
              <a:rPr lang="en-US" sz="4900">
                <a:solidFill>
                  <a:srgbClr val="2B2B2B"/>
                </a:solidFill>
                <a:latin typeface="Open Sans 2 Bold"/>
              </a:rPr>
              <a:t>de Wise Up Scribe </a:t>
            </a:r>
          </a:p>
        </p:txBody>
      </p:sp>
      <p:grpSp>
        <p:nvGrpSpPr>
          <p:cNvPr name="Group 9" id="9"/>
          <p:cNvGrpSpPr/>
          <p:nvPr/>
        </p:nvGrpSpPr>
        <p:grpSpPr>
          <a:xfrm rot="0">
            <a:off x="10702134" y="6652164"/>
            <a:ext cx="5315628" cy="1430716"/>
            <a:chOff x="0" y="0"/>
            <a:chExt cx="1400001" cy="376814"/>
          </a:xfrm>
        </p:grpSpPr>
        <p:sp>
          <p:nvSpPr>
            <p:cNvPr name="Freeform 10" id="10"/>
            <p:cNvSpPr/>
            <p:nvPr/>
          </p:nvSpPr>
          <p:spPr>
            <a:xfrm flipH="false" flipV="false" rot="0">
              <a:off x="0" y="0"/>
              <a:ext cx="1400001" cy="376814"/>
            </a:xfrm>
            <a:custGeom>
              <a:avLst/>
              <a:gdLst/>
              <a:ahLst/>
              <a:cxnLst/>
              <a:rect r="r" b="b" t="t" l="l"/>
              <a:pathLst>
                <a:path h="376814" w="1400001">
                  <a:moveTo>
                    <a:pt x="29129" y="0"/>
                  </a:moveTo>
                  <a:lnTo>
                    <a:pt x="1370872" y="0"/>
                  </a:lnTo>
                  <a:cubicBezTo>
                    <a:pt x="1386959" y="0"/>
                    <a:pt x="1400001" y="13041"/>
                    <a:pt x="1400001" y="29129"/>
                  </a:cubicBezTo>
                  <a:lnTo>
                    <a:pt x="1400001" y="347685"/>
                  </a:lnTo>
                  <a:cubicBezTo>
                    <a:pt x="1400001" y="363773"/>
                    <a:pt x="1386959" y="376814"/>
                    <a:pt x="1370872" y="376814"/>
                  </a:cubicBezTo>
                  <a:lnTo>
                    <a:pt x="29129" y="376814"/>
                  </a:lnTo>
                  <a:cubicBezTo>
                    <a:pt x="21403" y="376814"/>
                    <a:pt x="13994" y="373745"/>
                    <a:pt x="8532" y="368282"/>
                  </a:cubicBezTo>
                  <a:cubicBezTo>
                    <a:pt x="3069" y="362820"/>
                    <a:pt x="0" y="355411"/>
                    <a:pt x="0" y="347685"/>
                  </a:cubicBezTo>
                  <a:lnTo>
                    <a:pt x="0" y="29129"/>
                  </a:lnTo>
                  <a:cubicBezTo>
                    <a:pt x="0" y="13041"/>
                    <a:pt x="13041" y="0"/>
                    <a:pt x="29129" y="0"/>
                  </a:cubicBezTo>
                  <a:close/>
                </a:path>
              </a:pathLst>
            </a:custGeom>
            <a:solidFill>
              <a:srgbClr val="F7F7F7"/>
            </a:solidFill>
            <a:ln cap="sq">
              <a:noFill/>
              <a:prstDash val="solid"/>
              <a:miter/>
            </a:ln>
          </p:spPr>
        </p:sp>
        <p:sp>
          <p:nvSpPr>
            <p:cNvPr name="TextBox 11" id="11"/>
            <p:cNvSpPr txBox="true"/>
            <p:nvPr/>
          </p:nvSpPr>
          <p:spPr>
            <a:xfrm>
              <a:off x="0" y="-19050"/>
              <a:ext cx="1400001" cy="395864"/>
            </a:xfrm>
            <a:prstGeom prst="rect">
              <a:avLst/>
            </a:prstGeom>
          </p:spPr>
          <p:txBody>
            <a:bodyPr anchor="ctr" rtlCol="false" tIns="50800" lIns="50800" bIns="50800" rIns="50800"/>
            <a:lstStyle/>
            <a:p>
              <a:pPr algn="l" marL="518160" indent="-259080" lvl="1">
                <a:lnSpc>
                  <a:spcPts val="3120"/>
                </a:lnSpc>
                <a:spcBef>
                  <a:spcPct val="0"/>
                </a:spcBef>
                <a:buFont typeface="Arial"/>
                <a:buChar char="•"/>
              </a:pPr>
              <a:r>
                <a:rPr lang="en-US" sz="2400" strike="noStrike" u="none">
                  <a:solidFill>
                    <a:srgbClr val="000000"/>
                  </a:solidFill>
                  <a:latin typeface="Open Sans 2"/>
                </a:rPr>
                <a:t>Clients directs AN utilisant au moins 1 module Wise Up </a:t>
              </a:r>
            </a:p>
          </p:txBody>
        </p:sp>
      </p:grpSp>
      <p:grpSp>
        <p:nvGrpSpPr>
          <p:cNvPr name="Group 12" id="12"/>
          <p:cNvGrpSpPr/>
          <p:nvPr/>
        </p:nvGrpSpPr>
        <p:grpSpPr>
          <a:xfrm rot="0">
            <a:off x="9170258" y="4759664"/>
            <a:ext cx="4603536" cy="1411009"/>
            <a:chOff x="0" y="0"/>
            <a:chExt cx="1212454" cy="371624"/>
          </a:xfrm>
        </p:grpSpPr>
        <p:sp>
          <p:nvSpPr>
            <p:cNvPr name="Freeform 13" id="13"/>
            <p:cNvSpPr/>
            <p:nvPr/>
          </p:nvSpPr>
          <p:spPr>
            <a:xfrm flipH="false" flipV="false" rot="0">
              <a:off x="0" y="0"/>
              <a:ext cx="1212454" cy="371624"/>
            </a:xfrm>
            <a:custGeom>
              <a:avLst/>
              <a:gdLst/>
              <a:ahLst/>
              <a:cxnLst/>
              <a:rect r="r" b="b" t="t" l="l"/>
              <a:pathLst>
                <a:path h="371624" w="1212454">
                  <a:moveTo>
                    <a:pt x="33635" y="0"/>
                  </a:moveTo>
                  <a:lnTo>
                    <a:pt x="1178819" y="0"/>
                  </a:lnTo>
                  <a:cubicBezTo>
                    <a:pt x="1187740" y="0"/>
                    <a:pt x="1196295" y="3544"/>
                    <a:pt x="1202603" y="9851"/>
                  </a:cubicBezTo>
                  <a:cubicBezTo>
                    <a:pt x="1208910" y="16159"/>
                    <a:pt x="1212454" y="24714"/>
                    <a:pt x="1212454" y="33635"/>
                  </a:cubicBezTo>
                  <a:lnTo>
                    <a:pt x="1212454" y="337989"/>
                  </a:lnTo>
                  <a:cubicBezTo>
                    <a:pt x="1212454" y="356565"/>
                    <a:pt x="1197395" y="371624"/>
                    <a:pt x="1178819" y="371624"/>
                  </a:cubicBezTo>
                  <a:lnTo>
                    <a:pt x="33635" y="371624"/>
                  </a:lnTo>
                  <a:cubicBezTo>
                    <a:pt x="15059" y="371624"/>
                    <a:pt x="0" y="356565"/>
                    <a:pt x="0" y="337989"/>
                  </a:cubicBezTo>
                  <a:lnTo>
                    <a:pt x="0" y="33635"/>
                  </a:lnTo>
                  <a:cubicBezTo>
                    <a:pt x="0" y="15059"/>
                    <a:pt x="15059" y="0"/>
                    <a:pt x="33635" y="0"/>
                  </a:cubicBezTo>
                  <a:close/>
                </a:path>
              </a:pathLst>
            </a:custGeom>
            <a:solidFill>
              <a:srgbClr val="F7F7F7"/>
            </a:solidFill>
          </p:spPr>
        </p:sp>
        <p:sp>
          <p:nvSpPr>
            <p:cNvPr name="TextBox 14" id="14"/>
            <p:cNvSpPr txBox="true"/>
            <p:nvPr/>
          </p:nvSpPr>
          <p:spPr>
            <a:xfrm>
              <a:off x="0" y="-19050"/>
              <a:ext cx="1212454" cy="390674"/>
            </a:xfrm>
            <a:prstGeom prst="rect">
              <a:avLst/>
            </a:prstGeom>
          </p:spPr>
          <p:txBody>
            <a:bodyPr anchor="ctr" rtlCol="false" tIns="50800" lIns="50800" bIns="50800" rIns="50800"/>
            <a:lstStyle/>
            <a:p>
              <a:pPr algn="l" marL="518160" indent="-259080" lvl="1">
                <a:lnSpc>
                  <a:spcPts val="3120"/>
                </a:lnSpc>
                <a:buFont typeface="Arial"/>
                <a:buChar char="•"/>
              </a:pPr>
              <a:r>
                <a:rPr lang="en-US" sz="2400">
                  <a:solidFill>
                    <a:srgbClr val="000000"/>
                  </a:solidFill>
                  <a:latin typeface="Open Sans 2"/>
                </a:rPr>
                <a:t>Clients directs AN utilisant Sage et Atoo-Sync Gescom </a:t>
              </a:r>
            </a:p>
          </p:txBody>
        </p:sp>
      </p:grpSp>
      <p:grpSp>
        <p:nvGrpSpPr>
          <p:cNvPr name="Group 15" id="15"/>
          <p:cNvGrpSpPr/>
          <p:nvPr/>
        </p:nvGrpSpPr>
        <p:grpSpPr>
          <a:xfrm rot="0">
            <a:off x="12220033" y="8617730"/>
            <a:ext cx="4603536" cy="1281141"/>
            <a:chOff x="0" y="0"/>
            <a:chExt cx="1212454" cy="337420"/>
          </a:xfrm>
        </p:grpSpPr>
        <p:sp>
          <p:nvSpPr>
            <p:cNvPr name="Freeform 16" id="16"/>
            <p:cNvSpPr/>
            <p:nvPr/>
          </p:nvSpPr>
          <p:spPr>
            <a:xfrm flipH="false" flipV="false" rot="0">
              <a:off x="0" y="0"/>
              <a:ext cx="1212454" cy="337420"/>
            </a:xfrm>
            <a:custGeom>
              <a:avLst/>
              <a:gdLst/>
              <a:ahLst/>
              <a:cxnLst/>
              <a:rect r="r" b="b" t="t" l="l"/>
              <a:pathLst>
                <a:path h="337420" w="1212454">
                  <a:moveTo>
                    <a:pt x="33635" y="0"/>
                  </a:moveTo>
                  <a:lnTo>
                    <a:pt x="1178819" y="0"/>
                  </a:lnTo>
                  <a:cubicBezTo>
                    <a:pt x="1187740" y="0"/>
                    <a:pt x="1196295" y="3544"/>
                    <a:pt x="1202603" y="9851"/>
                  </a:cubicBezTo>
                  <a:cubicBezTo>
                    <a:pt x="1208910" y="16159"/>
                    <a:pt x="1212454" y="24714"/>
                    <a:pt x="1212454" y="33635"/>
                  </a:cubicBezTo>
                  <a:lnTo>
                    <a:pt x="1212454" y="303785"/>
                  </a:lnTo>
                  <a:cubicBezTo>
                    <a:pt x="1212454" y="322361"/>
                    <a:pt x="1197395" y="337420"/>
                    <a:pt x="1178819" y="337420"/>
                  </a:cubicBezTo>
                  <a:lnTo>
                    <a:pt x="33635" y="337420"/>
                  </a:lnTo>
                  <a:cubicBezTo>
                    <a:pt x="24714" y="337420"/>
                    <a:pt x="16159" y="333876"/>
                    <a:pt x="9851" y="327568"/>
                  </a:cubicBezTo>
                  <a:cubicBezTo>
                    <a:pt x="3544" y="321261"/>
                    <a:pt x="0" y="312706"/>
                    <a:pt x="0" y="303785"/>
                  </a:cubicBezTo>
                  <a:lnTo>
                    <a:pt x="0" y="33635"/>
                  </a:lnTo>
                  <a:cubicBezTo>
                    <a:pt x="0" y="15059"/>
                    <a:pt x="15059" y="0"/>
                    <a:pt x="33635" y="0"/>
                  </a:cubicBezTo>
                  <a:close/>
                </a:path>
              </a:pathLst>
            </a:custGeom>
            <a:solidFill>
              <a:srgbClr val="F7F7F7"/>
            </a:solidFill>
            <a:ln cap="sq">
              <a:noFill/>
              <a:prstDash val="solid"/>
              <a:miter/>
            </a:ln>
          </p:spPr>
        </p:sp>
        <p:sp>
          <p:nvSpPr>
            <p:cNvPr name="TextBox 17" id="17"/>
            <p:cNvSpPr txBox="true"/>
            <p:nvPr/>
          </p:nvSpPr>
          <p:spPr>
            <a:xfrm>
              <a:off x="0" y="-19050"/>
              <a:ext cx="1212454" cy="356470"/>
            </a:xfrm>
            <a:prstGeom prst="rect">
              <a:avLst/>
            </a:prstGeom>
          </p:spPr>
          <p:txBody>
            <a:bodyPr anchor="ctr" rtlCol="false" tIns="50800" lIns="50800" bIns="50800" rIns="50800"/>
            <a:lstStyle/>
            <a:p>
              <a:pPr algn="l" marL="518160" indent="-259080" lvl="1">
                <a:lnSpc>
                  <a:spcPts val="3120"/>
                </a:lnSpc>
                <a:spcBef>
                  <a:spcPct val="0"/>
                </a:spcBef>
                <a:buFont typeface="Arial"/>
                <a:buChar char="•"/>
              </a:pPr>
              <a:r>
                <a:rPr lang="en-US" sz="2400" strike="noStrike" u="none">
                  <a:solidFill>
                    <a:srgbClr val="000000"/>
                  </a:solidFill>
                  <a:latin typeface="Open Sans 2"/>
                </a:rPr>
                <a:t> Clients provenant des intégrateurs partenaires</a:t>
              </a:r>
            </a:p>
          </p:txBody>
        </p:sp>
      </p:grpSp>
      <p:sp>
        <p:nvSpPr>
          <p:cNvPr name="AutoShape 18" id="18"/>
          <p:cNvSpPr/>
          <p:nvPr/>
        </p:nvSpPr>
        <p:spPr>
          <a:xfrm flipH="true">
            <a:off x="8400366" y="4278173"/>
            <a:ext cx="0" cy="4980127"/>
          </a:xfrm>
          <a:prstGeom prst="line">
            <a:avLst/>
          </a:prstGeom>
          <a:ln cap="flat" w="38100">
            <a:solidFill>
              <a:srgbClr val="000000"/>
            </a:solidFill>
            <a:prstDash val="solid"/>
            <a:headEnd type="none" len="sm" w="sm"/>
            <a:tailEnd type="none" len="sm" w="sm"/>
          </a:ln>
        </p:spPr>
      </p:sp>
      <p:sp>
        <p:nvSpPr>
          <p:cNvPr name="AutoShape 19" id="19"/>
          <p:cNvSpPr/>
          <p:nvPr/>
        </p:nvSpPr>
        <p:spPr>
          <a:xfrm>
            <a:off x="8400366" y="9239250"/>
            <a:ext cx="3819667" cy="19050"/>
          </a:xfrm>
          <a:prstGeom prst="line">
            <a:avLst/>
          </a:prstGeom>
          <a:ln cap="flat" w="38100">
            <a:solidFill>
              <a:srgbClr val="000000"/>
            </a:solidFill>
            <a:prstDash val="solid"/>
            <a:headEnd type="none" len="sm" w="sm"/>
            <a:tailEnd type="none" len="sm" w="sm"/>
          </a:ln>
        </p:spPr>
      </p:sp>
      <p:sp>
        <p:nvSpPr>
          <p:cNvPr name="AutoShape 20" id="20"/>
          <p:cNvSpPr/>
          <p:nvPr/>
        </p:nvSpPr>
        <p:spPr>
          <a:xfrm>
            <a:off x="8400366" y="7348472"/>
            <a:ext cx="2301768" cy="19050"/>
          </a:xfrm>
          <a:prstGeom prst="line">
            <a:avLst/>
          </a:prstGeom>
          <a:ln cap="flat" w="38100">
            <a:solidFill>
              <a:srgbClr val="000000"/>
            </a:solidFill>
            <a:prstDash val="solid"/>
            <a:headEnd type="none" len="sm" w="sm"/>
            <a:tailEnd type="none" len="sm" w="sm"/>
          </a:ln>
        </p:spPr>
      </p:sp>
      <p:sp>
        <p:nvSpPr>
          <p:cNvPr name="AutoShape 21" id="21"/>
          <p:cNvSpPr/>
          <p:nvPr/>
        </p:nvSpPr>
        <p:spPr>
          <a:xfrm flipV="true">
            <a:off x="8400366" y="5465169"/>
            <a:ext cx="769892" cy="19050"/>
          </a:xfrm>
          <a:prstGeom prst="line">
            <a:avLst/>
          </a:prstGeom>
          <a:ln cap="flat" w="38100">
            <a:solidFill>
              <a:srgbClr val="000000"/>
            </a:solidFill>
            <a:prstDash val="solid"/>
            <a:headEnd type="none" len="sm" w="sm"/>
            <a:tailEnd type="none" len="sm" w="sm"/>
          </a:ln>
        </p:spPr>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2681794" y="2282474"/>
          <a:ext cx="13390517" cy="6037621"/>
        </p:xfrm>
        <a:graphic>
          <a:graphicData uri="http://schemas.openxmlformats.org/drawingml/2006/table">
            <a:tbl>
              <a:tblPr/>
              <a:tblGrid>
                <a:gridCol w="2769556"/>
                <a:gridCol w="3421741"/>
                <a:gridCol w="2482990"/>
                <a:gridCol w="4716230"/>
              </a:tblGrid>
              <a:tr h="783696">
                <a:tc>
                  <a:txBody>
                    <a:bodyPr anchor="t" rtlCol="false"/>
                    <a:lstStyle/>
                    <a:p>
                      <a:pPr algn="ctr">
                        <a:lnSpc>
                          <a:spcPts val="2520"/>
                        </a:lnSpc>
                        <a:defRPr/>
                      </a:pP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FFFFFF"/>
                          </a:solidFill>
                          <a:latin typeface="Open Sans 2 Bold"/>
                        </a:rPr>
                        <a:t>Clients directs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9B866"/>
                    </a:solidFill>
                  </a:tcPr>
                </a:tc>
                <a:tc>
                  <a:txBody>
                    <a:bodyPr anchor="t" rtlCol="false"/>
                    <a:lstStyle/>
                    <a:p>
                      <a:pPr algn="ctr">
                        <a:lnSpc>
                          <a:spcPts val="2520"/>
                        </a:lnSpc>
                        <a:defRPr/>
                      </a:pPr>
                      <a:r>
                        <a:rPr lang="en-US" sz="1800">
                          <a:solidFill>
                            <a:srgbClr val="FFFFFF"/>
                          </a:solidFill>
                          <a:latin typeface="Open Sans 2 Bold"/>
                        </a:rPr>
                        <a:t>Objectif</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9B866"/>
                    </a:solidFill>
                  </a:tcPr>
                </a:tc>
                <a:tc>
                  <a:txBody>
                    <a:bodyPr anchor="t" rtlCol="false"/>
                    <a:lstStyle/>
                    <a:p>
                      <a:pPr algn="ctr">
                        <a:lnSpc>
                          <a:spcPts val="2520"/>
                        </a:lnSpc>
                        <a:defRPr/>
                      </a:pPr>
                      <a:r>
                        <a:rPr lang="en-US" sz="1800">
                          <a:solidFill>
                            <a:srgbClr val="000000"/>
                          </a:solidFill>
                          <a:latin typeface="Open Sans 2 Bold"/>
                        </a:rPr>
                        <a:t>Clients provenant des intégrateurs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D6D3D3"/>
                    </a:solidFill>
                  </a:tcPr>
                </a:tc>
              </a:tr>
              <a:tr h="551752">
                <a:tc>
                  <a:txBody>
                    <a:bodyPr anchor="t" rtlCol="false"/>
                    <a:lstStyle/>
                    <a:p>
                      <a:pPr algn="ctr">
                        <a:lnSpc>
                          <a:spcPts val="2520"/>
                        </a:lnSpc>
                        <a:defRPr/>
                      </a:pPr>
                      <a:r>
                        <a:rPr lang="en-US" sz="1800">
                          <a:solidFill>
                            <a:srgbClr val="000000"/>
                          </a:solidFill>
                          <a:latin typeface="Open Sans 2"/>
                        </a:rPr>
                        <a:t>ASGC Sage 100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207</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16 (8%)</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58</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83696">
                <a:tc>
                  <a:txBody>
                    <a:bodyPr anchor="t" rtlCol="false"/>
                    <a:lstStyle/>
                    <a:p>
                      <a:pPr algn="ctr">
                        <a:lnSpc>
                          <a:spcPts val="2520"/>
                        </a:lnSpc>
                        <a:defRPr/>
                      </a:pPr>
                      <a:r>
                        <a:rPr lang="en-US" sz="1800">
                          <a:solidFill>
                            <a:srgbClr val="000000"/>
                          </a:solidFill>
                          <a:latin typeface="Open Sans 2"/>
                        </a:rPr>
                        <a:t>ASGC + Wise Up Papyrus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6</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1 (10%)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83696">
                <a:tc>
                  <a:txBody>
                    <a:bodyPr anchor="t" rtlCol="false"/>
                    <a:lstStyle/>
                    <a:p>
                      <a:pPr algn="ctr">
                        <a:lnSpc>
                          <a:spcPts val="2520"/>
                        </a:lnSpc>
                        <a:defRPr/>
                      </a:pPr>
                      <a:r>
                        <a:rPr lang="en-US" sz="1800">
                          <a:solidFill>
                            <a:srgbClr val="000000"/>
                          </a:solidFill>
                          <a:latin typeface="Open Sans 2"/>
                        </a:rPr>
                        <a:t>ASGC + Wise Up Skate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22</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5 (20%)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6</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83696">
                <a:tc>
                  <a:txBody>
                    <a:bodyPr anchor="t" rtlCol="false"/>
                    <a:lstStyle/>
                    <a:p>
                      <a:pPr algn="ctr">
                        <a:lnSpc>
                          <a:spcPts val="2520"/>
                        </a:lnSpc>
                        <a:defRPr/>
                      </a:pPr>
                      <a:r>
                        <a:rPr lang="en-US" sz="1800">
                          <a:solidFill>
                            <a:srgbClr val="000000"/>
                          </a:solidFill>
                          <a:latin typeface="Open Sans 2"/>
                        </a:rPr>
                        <a:t>ASGC + Wise Up Papyrus + Wise Up Skate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4</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2 (50%)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83696">
                <a:tc>
                  <a:txBody>
                    <a:bodyPr anchor="t" rtlCol="false"/>
                    <a:lstStyle/>
                    <a:p>
                      <a:pPr algn="ctr">
                        <a:lnSpc>
                          <a:spcPts val="2520"/>
                        </a:lnSpc>
                        <a:defRPr/>
                      </a:pPr>
                      <a:r>
                        <a:rPr lang="en-US" sz="1800">
                          <a:solidFill>
                            <a:srgbClr val="000000"/>
                          </a:solidFill>
                          <a:latin typeface="Open Sans 2"/>
                        </a:rPr>
                        <a:t>Wise Up Skate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8</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1 (20%)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50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83696">
                <a:tc>
                  <a:txBody>
                    <a:bodyPr anchor="t" rtlCol="false"/>
                    <a:lstStyle/>
                    <a:p>
                      <a:pPr algn="ctr">
                        <a:lnSpc>
                          <a:spcPts val="2520"/>
                        </a:lnSpc>
                        <a:defRPr/>
                      </a:pPr>
                      <a:r>
                        <a:rPr lang="en-US" sz="1800">
                          <a:solidFill>
                            <a:srgbClr val="000000"/>
                          </a:solidFill>
                          <a:latin typeface="Open Sans 2"/>
                        </a:rPr>
                        <a:t>Wise Up Papyrus </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1</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1 (100%)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a:rPr>
                        <a:t>2</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83696">
                <a:tc>
                  <a:txBody>
                    <a:bodyPr anchor="t" rtlCol="false"/>
                    <a:lstStyle/>
                    <a:p>
                      <a:pPr algn="ctr">
                        <a:lnSpc>
                          <a:spcPts val="2520"/>
                        </a:lnSpc>
                        <a:defRPr/>
                      </a:pPr>
                      <a:r>
                        <a:rPr lang="en-US" sz="1800">
                          <a:solidFill>
                            <a:srgbClr val="000000"/>
                          </a:solidFill>
                          <a:latin typeface="Open Sans 2 Bold"/>
                        </a:rPr>
                        <a:t>Total</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Bold"/>
                        </a:rPr>
                        <a:t>239</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Bold"/>
                        </a:rPr>
                        <a:t>24 (10%)</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520"/>
                        </a:lnSpc>
                        <a:defRPr/>
                      </a:pPr>
                      <a:r>
                        <a:rPr lang="en-US" sz="1800">
                          <a:solidFill>
                            <a:srgbClr val="000000"/>
                          </a:solidFill>
                          <a:latin typeface="Open Sans 2 Bold"/>
                        </a:rPr>
                        <a:t>116</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545601" y="751655"/>
            <a:ext cx="16713699" cy="83723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Année 1 : Objectifs </a:t>
            </a:r>
            <a:r>
              <a:rPr lang="en-US" sz="5925">
                <a:solidFill>
                  <a:srgbClr val="000000"/>
                </a:solidFill>
                <a:latin typeface="Open Sans 2 Bold"/>
              </a:rPr>
              <a:t>BDD Atoo Next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395871" y="3085046"/>
            <a:ext cx="1013631" cy="256912"/>
            <a:chOff x="0" y="0"/>
            <a:chExt cx="2004282" cy="508000"/>
          </a:xfrm>
        </p:grpSpPr>
        <p:sp>
          <p:nvSpPr>
            <p:cNvPr name="Freeform 3" id="3"/>
            <p:cNvSpPr/>
            <p:nvPr/>
          </p:nvSpPr>
          <p:spPr>
            <a:xfrm flipH="false" flipV="false" rot="0">
              <a:off x="1555972" y="49530"/>
              <a:ext cx="408940" cy="408940"/>
            </a:xfrm>
            <a:custGeom>
              <a:avLst/>
              <a:gdLst/>
              <a:ahLst/>
              <a:cxnLst/>
              <a:rect r="r" b="b" t="t" l="l"/>
              <a:pathLst>
                <a:path h="408940" w="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000000">
                <a:alpha val="0"/>
              </a:srgbClr>
            </a:solidFill>
          </p:spPr>
        </p:sp>
        <p:sp>
          <p:nvSpPr>
            <p:cNvPr name="Freeform 4" id="4"/>
            <p:cNvSpPr/>
            <p:nvPr/>
          </p:nvSpPr>
          <p:spPr>
            <a:xfrm flipH="false" flipV="false" rot="0">
              <a:off x="0" y="11430"/>
              <a:ext cx="2004282" cy="485140"/>
            </a:xfrm>
            <a:custGeom>
              <a:avLst/>
              <a:gdLst/>
              <a:ahLst/>
              <a:cxnLst/>
              <a:rect r="r" b="b" t="t" l="l"/>
              <a:pathLst>
                <a:path h="485140" w="2004282">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29B866"/>
            </a:solidFill>
          </p:spPr>
        </p:sp>
      </p:grpSp>
      <p:grpSp>
        <p:nvGrpSpPr>
          <p:cNvPr name="Group 5" id="5"/>
          <p:cNvGrpSpPr/>
          <p:nvPr/>
        </p:nvGrpSpPr>
        <p:grpSpPr>
          <a:xfrm rot="5400000">
            <a:off x="15454865" y="3186051"/>
            <a:ext cx="1013631" cy="256912"/>
            <a:chOff x="0" y="0"/>
            <a:chExt cx="2004282" cy="508000"/>
          </a:xfrm>
        </p:grpSpPr>
        <p:sp>
          <p:nvSpPr>
            <p:cNvPr name="Freeform 6" id="6"/>
            <p:cNvSpPr/>
            <p:nvPr/>
          </p:nvSpPr>
          <p:spPr>
            <a:xfrm flipH="false" flipV="false" rot="0">
              <a:off x="1555972" y="49530"/>
              <a:ext cx="408940" cy="408940"/>
            </a:xfrm>
            <a:custGeom>
              <a:avLst/>
              <a:gdLst/>
              <a:ahLst/>
              <a:cxnLst/>
              <a:rect r="r" b="b" t="t" l="l"/>
              <a:pathLst>
                <a:path h="408940" w="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000000">
                <a:alpha val="0"/>
              </a:srgbClr>
            </a:solidFill>
          </p:spPr>
        </p:sp>
        <p:sp>
          <p:nvSpPr>
            <p:cNvPr name="Freeform 7" id="7"/>
            <p:cNvSpPr/>
            <p:nvPr/>
          </p:nvSpPr>
          <p:spPr>
            <a:xfrm flipH="false" flipV="false" rot="0">
              <a:off x="0" y="11430"/>
              <a:ext cx="2004282" cy="485140"/>
            </a:xfrm>
            <a:custGeom>
              <a:avLst/>
              <a:gdLst/>
              <a:ahLst/>
              <a:cxnLst/>
              <a:rect r="r" b="b" t="t" l="l"/>
              <a:pathLst>
                <a:path h="485140" w="2004282">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29B866"/>
            </a:solidFill>
          </p:spPr>
        </p:sp>
      </p:grpSp>
      <p:grpSp>
        <p:nvGrpSpPr>
          <p:cNvPr name="Group 8" id="8"/>
          <p:cNvGrpSpPr/>
          <p:nvPr/>
        </p:nvGrpSpPr>
        <p:grpSpPr>
          <a:xfrm rot="5400000">
            <a:off x="1681844" y="3186051"/>
            <a:ext cx="1013631" cy="256912"/>
            <a:chOff x="0" y="0"/>
            <a:chExt cx="2004282" cy="508000"/>
          </a:xfrm>
        </p:grpSpPr>
        <p:sp>
          <p:nvSpPr>
            <p:cNvPr name="Freeform 9" id="9"/>
            <p:cNvSpPr/>
            <p:nvPr/>
          </p:nvSpPr>
          <p:spPr>
            <a:xfrm flipH="false" flipV="false" rot="0">
              <a:off x="1555972" y="49530"/>
              <a:ext cx="408940" cy="408940"/>
            </a:xfrm>
            <a:custGeom>
              <a:avLst/>
              <a:gdLst/>
              <a:ahLst/>
              <a:cxnLst/>
              <a:rect r="r" b="b" t="t" l="l"/>
              <a:pathLst>
                <a:path h="408940" w="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000000">
                <a:alpha val="0"/>
              </a:srgbClr>
            </a:solidFill>
          </p:spPr>
        </p:sp>
        <p:sp>
          <p:nvSpPr>
            <p:cNvPr name="Freeform 10" id="10"/>
            <p:cNvSpPr/>
            <p:nvPr/>
          </p:nvSpPr>
          <p:spPr>
            <a:xfrm flipH="false" flipV="false" rot="0">
              <a:off x="0" y="11430"/>
              <a:ext cx="2004282" cy="485140"/>
            </a:xfrm>
            <a:custGeom>
              <a:avLst/>
              <a:gdLst/>
              <a:ahLst/>
              <a:cxnLst/>
              <a:rect r="r" b="b" t="t" l="l"/>
              <a:pathLst>
                <a:path h="485140" w="2004282">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29B866"/>
            </a:solidFill>
          </p:spPr>
        </p:sp>
      </p:grpSp>
      <p:sp>
        <p:nvSpPr>
          <p:cNvPr name="AutoShape 11" id="11"/>
          <p:cNvSpPr/>
          <p:nvPr/>
        </p:nvSpPr>
        <p:spPr>
          <a:xfrm rot="-5400000">
            <a:off x="8980543" y="-4143047"/>
            <a:ext cx="60798" cy="13901478"/>
          </a:xfrm>
          <a:prstGeom prst="rect">
            <a:avLst/>
          </a:prstGeom>
          <a:solidFill>
            <a:srgbClr val="191919">
              <a:alpha val="6667"/>
            </a:srgbClr>
          </a:solidFill>
        </p:spPr>
      </p:sp>
      <p:sp>
        <p:nvSpPr>
          <p:cNvPr name="Freeform 12" id="12"/>
          <p:cNvSpPr/>
          <p:nvPr/>
        </p:nvSpPr>
        <p:spPr>
          <a:xfrm flipH="false" flipV="false" rot="-5400000">
            <a:off x="15488258" y="2303871"/>
            <a:ext cx="946844" cy="946844"/>
          </a:xfrm>
          <a:custGeom>
            <a:avLst/>
            <a:gdLst/>
            <a:ahLst/>
            <a:cxnLst/>
            <a:rect r="r" b="b" t="t" l="l"/>
            <a:pathLst>
              <a:path h="946844" w="946844">
                <a:moveTo>
                  <a:pt x="0" y="0"/>
                </a:moveTo>
                <a:lnTo>
                  <a:pt x="946845" y="0"/>
                </a:lnTo>
                <a:lnTo>
                  <a:pt x="946845" y="946844"/>
                </a:lnTo>
                <a:lnTo>
                  <a:pt x="0" y="9468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8624649" y="2436893"/>
            <a:ext cx="556076" cy="441643"/>
          </a:xfrm>
          <a:prstGeom prst="rect">
            <a:avLst/>
          </a:prstGeom>
        </p:spPr>
        <p:txBody>
          <a:bodyPr anchor="t" rtlCol="false" tIns="0" lIns="0" bIns="0" rIns="0">
            <a:spAutoFit/>
          </a:bodyPr>
          <a:lstStyle/>
          <a:p>
            <a:pPr algn="ctr">
              <a:lnSpc>
                <a:spcPts val="3542"/>
              </a:lnSpc>
            </a:pPr>
            <a:r>
              <a:rPr lang="en-US" sz="2724" spc="275">
                <a:solidFill>
                  <a:srgbClr val="FFFFFF"/>
                </a:solidFill>
                <a:latin typeface="Oswald"/>
              </a:rPr>
              <a:t>2</a:t>
            </a:r>
          </a:p>
        </p:txBody>
      </p:sp>
      <p:sp>
        <p:nvSpPr>
          <p:cNvPr name="Freeform 14" id="14"/>
          <p:cNvSpPr/>
          <p:nvPr/>
        </p:nvSpPr>
        <p:spPr>
          <a:xfrm flipH="false" flipV="false" rot="-5400000">
            <a:off x="1715237" y="2303871"/>
            <a:ext cx="946844" cy="946844"/>
          </a:xfrm>
          <a:custGeom>
            <a:avLst/>
            <a:gdLst/>
            <a:ahLst/>
            <a:cxnLst/>
            <a:rect r="r" b="b" t="t" l="l"/>
            <a:pathLst>
              <a:path h="946844" w="946844">
                <a:moveTo>
                  <a:pt x="0" y="0"/>
                </a:moveTo>
                <a:lnTo>
                  <a:pt x="946844" y="0"/>
                </a:lnTo>
                <a:lnTo>
                  <a:pt x="946844" y="946844"/>
                </a:lnTo>
                <a:lnTo>
                  <a:pt x="0" y="9468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5400000">
            <a:off x="8429265" y="2202866"/>
            <a:ext cx="946844" cy="946844"/>
          </a:xfrm>
          <a:custGeom>
            <a:avLst/>
            <a:gdLst/>
            <a:ahLst/>
            <a:cxnLst/>
            <a:rect r="r" b="b" t="t" l="l"/>
            <a:pathLst>
              <a:path h="946844" w="946844">
                <a:moveTo>
                  <a:pt x="0" y="0"/>
                </a:moveTo>
                <a:lnTo>
                  <a:pt x="946844" y="0"/>
                </a:lnTo>
                <a:lnTo>
                  <a:pt x="946844" y="946845"/>
                </a:lnTo>
                <a:lnTo>
                  <a:pt x="0" y="9468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6" id="16"/>
          <p:cNvGrpSpPr/>
          <p:nvPr/>
        </p:nvGrpSpPr>
        <p:grpSpPr>
          <a:xfrm rot="0">
            <a:off x="5380635" y="7629209"/>
            <a:ext cx="1505623" cy="1165916"/>
            <a:chOff x="0" y="0"/>
            <a:chExt cx="1737215" cy="1345255"/>
          </a:xfrm>
        </p:grpSpPr>
        <p:sp>
          <p:nvSpPr>
            <p:cNvPr name="Freeform 17" id="17"/>
            <p:cNvSpPr/>
            <p:nvPr/>
          </p:nvSpPr>
          <p:spPr>
            <a:xfrm flipH="false" flipV="false" rot="0">
              <a:off x="0" y="0"/>
              <a:ext cx="1737215" cy="1345255"/>
            </a:xfrm>
            <a:custGeom>
              <a:avLst/>
              <a:gdLst/>
              <a:ahLst/>
              <a:cxnLst/>
              <a:rect r="r" b="b" t="t" l="l"/>
              <a:pathLst>
                <a:path h="1345255" w="173721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sp>
      </p:grpSp>
      <p:grpSp>
        <p:nvGrpSpPr>
          <p:cNvPr name="Group 18" id="18"/>
          <p:cNvGrpSpPr/>
          <p:nvPr/>
        </p:nvGrpSpPr>
        <p:grpSpPr>
          <a:xfrm rot="0">
            <a:off x="8278331" y="7629209"/>
            <a:ext cx="1505623" cy="1165916"/>
            <a:chOff x="0" y="0"/>
            <a:chExt cx="1737215" cy="1345255"/>
          </a:xfrm>
        </p:grpSpPr>
        <p:sp>
          <p:nvSpPr>
            <p:cNvPr name="Freeform 19" id="19"/>
            <p:cNvSpPr/>
            <p:nvPr/>
          </p:nvSpPr>
          <p:spPr>
            <a:xfrm flipH="false" flipV="false" rot="0">
              <a:off x="0" y="0"/>
              <a:ext cx="1737215" cy="1345255"/>
            </a:xfrm>
            <a:custGeom>
              <a:avLst/>
              <a:gdLst/>
              <a:ahLst/>
              <a:cxnLst/>
              <a:rect r="r" b="b" t="t" l="l"/>
              <a:pathLst>
                <a:path h="1345255" w="173721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sp>
      </p:grpSp>
      <p:grpSp>
        <p:nvGrpSpPr>
          <p:cNvPr name="Group 20" id="20"/>
          <p:cNvGrpSpPr/>
          <p:nvPr/>
        </p:nvGrpSpPr>
        <p:grpSpPr>
          <a:xfrm rot="0">
            <a:off x="11096987" y="7629209"/>
            <a:ext cx="1505623" cy="1165916"/>
            <a:chOff x="0" y="0"/>
            <a:chExt cx="1737215" cy="1345255"/>
          </a:xfrm>
        </p:grpSpPr>
        <p:sp>
          <p:nvSpPr>
            <p:cNvPr name="Freeform 21" id="21"/>
            <p:cNvSpPr/>
            <p:nvPr/>
          </p:nvSpPr>
          <p:spPr>
            <a:xfrm flipH="false" flipV="false" rot="0">
              <a:off x="0" y="0"/>
              <a:ext cx="1737215" cy="1345255"/>
            </a:xfrm>
            <a:custGeom>
              <a:avLst/>
              <a:gdLst/>
              <a:ahLst/>
              <a:cxnLst/>
              <a:rect r="r" b="b" t="t" l="l"/>
              <a:pathLst>
                <a:path h="1345255" w="173721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sp>
      </p:grpSp>
      <p:grpSp>
        <p:nvGrpSpPr>
          <p:cNvPr name="Group 22" id="22"/>
          <p:cNvGrpSpPr/>
          <p:nvPr/>
        </p:nvGrpSpPr>
        <p:grpSpPr>
          <a:xfrm rot="0">
            <a:off x="14218838" y="7629209"/>
            <a:ext cx="1505623" cy="1165916"/>
            <a:chOff x="0" y="0"/>
            <a:chExt cx="1737215" cy="1345255"/>
          </a:xfrm>
        </p:grpSpPr>
        <p:sp>
          <p:nvSpPr>
            <p:cNvPr name="Freeform 23" id="23"/>
            <p:cNvSpPr/>
            <p:nvPr/>
          </p:nvSpPr>
          <p:spPr>
            <a:xfrm flipH="false" flipV="false" rot="0">
              <a:off x="0" y="0"/>
              <a:ext cx="1737215" cy="1345255"/>
            </a:xfrm>
            <a:custGeom>
              <a:avLst/>
              <a:gdLst/>
              <a:ahLst/>
              <a:cxnLst/>
              <a:rect r="r" b="b" t="t" l="l"/>
              <a:pathLst>
                <a:path h="1345255" w="173721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sp>
      </p:grpSp>
      <p:grpSp>
        <p:nvGrpSpPr>
          <p:cNvPr name="Group 24" id="24"/>
          <p:cNvGrpSpPr/>
          <p:nvPr/>
        </p:nvGrpSpPr>
        <p:grpSpPr>
          <a:xfrm rot="0">
            <a:off x="2191214" y="7629209"/>
            <a:ext cx="1505623" cy="1165916"/>
            <a:chOff x="0" y="0"/>
            <a:chExt cx="1737215" cy="1345255"/>
          </a:xfrm>
        </p:grpSpPr>
        <p:sp>
          <p:nvSpPr>
            <p:cNvPr name="Freeform 25" id="25"/>
            <p:cNvSpPr/>
            <p:nvPr/>
          </p:nvSpPr>
          <p:spPr>
            <a:xfrm flipH="false" flipV="false" rot="0">
              <a:off x="0" y="0"/>
              <a:ext cx="1737215" cy="1345255"/>
            </a:xfrm>
            <a:custGeom>
              <a:avLst/>
              <a:gdLst/>
              <a:ahLst/>
              <a:cxnLst/>
              <a:rect r="r" b="b" t="t" l="l"/>
              <a:pathLst>
                <a:path h="1345255" w="173721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sp>
      </p:grpSp>
      <p:sp>
        <p:nvSpPr>
          <p:cNvPr name="Freeform 26" id="26"/>
          <p:cNvSpPr/>
          <p:nvPr/>
        </p:nvSpPr>
        <p:spPr>
          <a:xfrm flipH="false" flipV="false" rot="0">
            <a:off x="2443973" y="7890315"/>
            <a:ext cx="1000105" cy="643704"/>
          </a:xfrm>
          <a:custGeom>
            <a:avLst/>
            <a:gdLst/>
            <a:ahLst/>
            <a:cxnLst/>
            <a:rect r="r" b="b" t="t" l="l"/>
            <a:pathLst>
              <a:path h="643704" w="1000105">
                <a:moveTo>
                  <a:pt x="0" y="0"/>
                </a:moveTo>
                <a:lnTo>
                  <a:pt x="1000105" y="0"/>
                </a:lnTo>
                <a:lnTo>
                  <a:pt x="1000105" y="643704"/>
                </a:lnTo>
                <a:lnTo>
                  <a:pt x="0" y="6437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5736516" y="7821731"/>
            <a:ext cx="793862" cy="780872"/>
          </a:xfrm>
          <a:custGeom>
            <a:avLst/>
            <a:gdLst/>
            <a:ahLst/>
            <a:cxnLst/>
            <a:rect r="r" b="b" t="t" l="l"/>
            <a:pathLst>
              <a:path h="780872" w="793862">
                <a:moveTo>
                  <a:pt x="0" y="0"/>
                </a:moveTo>
                <a:lnTo>
                  <a:pt x="793862" y="0"/>
                </a:lnTo>
                <a:lnTo>
                  <a:pt x="793862" y="780872"/>
                </a:lnTo>
                <a:lnTo>
                  <a:pt x="0" y="780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8" id="28"/>
          <p:cNvSpPr/>
          <p:nvPr/>
        </p:nvSpPr>
        <p:spPr>
          <a:xfrm flipH="false" flipV="false" rot="0">
            <a:off x="8425216" y="7789533"/>
            <a:ext cx="1211854" cy="845268"/>
          </a:xfrm>
          <a:custGeom>
            <a:avLst/>
            <a:gdLst/>
            <a:ahLst/>
            <a:cxnLst/>
            <a:rect r="r" b="b" t="t" l="l"/>
            <a:pathLst>
              <a:path h="845268" w="1211854">
                <a:moveTo>
                  <a:pt x="0" y="0"/>
                </a:moveTo>
                <a:lnTo>
                  <a:pt x="1211854" y="0"/>
                </a:lnTo>
                <a:lnTo>
                  <a:pt x="1211854" y="845268"/>
                </a:lnTo>
                <a:lnTo>
                  <a:pt x="0" y="8452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11416184" y="7778552"/>
            <a:ext cx="867230" cy="867230"/>
          </a:xfrm>
          <a:custGeom>
            <a:avLst/>
            <a:gdLst/>
            <a:ahLst/>
            <a:cxnLst/>
            <a:rect r="r" b="b" t="t" l="l"/>
            <a:pathLst>
              <a:path h="867230" w="867230">
                <a:moveTo>
                  <a:pt x="0" y="0"/>
                </a:moveTo>
                <a:lnTo>
                  <a:pt x="867230" y="0"/>
                </a:lnTo>
                <a:lnTo>
                  <a:pt x="867230" y="867230"/>
                </a:lnTo>
                <a:lnTo>
                  <a:pt x="0" y="86723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0" id="30"/>
          <p:cNvSpPr/>
          <p:nvPr/>
        </p:nvSpPr>
        <p:spPr>
          <a:xfrm flipH="false" flipV="false" rot="0">
            <a:off x="14541225" y="7781742"/>
            <a:ext cx="860851" cy="860851"/>
          </a:xfrm>
          <a:custGeom>
            <a:avLst/>
            <a:gdLst/>
            <a:ahLst/>
            <a:cxnLst/>
            <a:rect r="r" b="b" t="t" l="l"/>
            <a:pathLst>
              <a:path h="860851" w="860851">
                <a:moveTo>
                  <a:pt x="0" y="0"/>
                </a:moveTo>
                <a:lnTo>
                  <a:pt x="860850" y="0"/>
                </a:lnTo>
                <a:lnTo>
                  <a:pt x="860850" y="860850"/>
                </a:lnTo>
                <a:lnTo>
                  <a:pt x="0" y="86085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1" id="31"/>
          <p:cNvSpPr txBox="true"/>
          <p:nvPr/>
        </p:nvSpPr>
        <p:spPr>
          <a:xfrm rot="0">
            <a:off x="959870" y="4036564"/>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Bold"/>
              </a:rPr>
              <a:t>Teasing</a:t>
            </a:r>
          </a:p>
        </p:txBody>
      </p:sp>
      <p:sp>
        <p:nvSpPr>
          <p:cNvPr name="TextBox 32" id="32"/>
          <p:cNvSpPr txBox="true"/>
          <p:nvPr/>
        </p:nvSpPr>
        <p:spPr>
          <a:xfrm rot="0">
            <a:off x="1715237" y="9014200"/>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Bold"/>
              </a:rPr>
              <a:t>Email</a:t>
            </a:r>
          </a:p>
        </p:txBody>
      </p:sp>
      <p:sp>
        <p:nvSpPr>
          <p:cNvPr name="TextBox 33" id="33"/>
          <p:cNvSpPr txBox="true"/>
          <p:nvPr/>
        </p:nvSpPr>
        <p:spPr>
          <a:xfrm rot="0">
            <a:off x="4904658" y="8990675"/>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Bold"/>
              </a:rPr>
              <a:t>Site web</a:t>
            </a:r>
          </a:p>
        </p:txBody>
      </p:sp>
      <p:sp>
        <p:nvSpPr>
          <p:cNvPr name="TextBox 34" id="34"/>
          <p:cNvSpPr txBox="true"/>
          <p:nvPr/>
        </p:nvSpPr>
        <p:spPr>
          <a:xfrm rot="0">
            <a:off x="7802354" y="8990675"/>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Bold"/>
              </a:rPr>
              <a:t>Webinaires</a:t>
            </a:r>
          </a:p>
        </p:txBody>
      </p:sp>
      <p:sp>
        <p:nvSpPr>
          <p:cNvPr name="TextBox 35" id="35"/>
          <p:cNvSpPr txBox="true"/>
          <p:nvPr/>
        </p:nvSpPr>
        <p:spPr>
          <a:xfrm rot="0">
            <a:off x="10473804" y="9014200"/>
            <a:ext cx="2751989"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Bold"/>
              </a:rPr>
              <a:t>Réseaux sociaux</a:t>
            </a:r>
          </a:p>
        </p:txBody>
      </p:sp>
      <p:sp>
        <p:nvSpPr>
          <p:cNvPr name="TextBox 36" id="36"/>
          <p:cNvSpPr txBox="true"/>
          <p:nvPr/>
        </p:nvSpPr>
        <p:spPr>
          <a:xfrm rot="0">
            <a:off x="13742861" y="9014200"/>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Bold"/>
              </a:rPr>
              <a:t>Appels</a:t>
            </a:r>
          </a:p>
        </p:txBody>
      </p:sp>
      <p:sp>
        <p:nvSpPr>
          <p:cNvPr name="TextBox 37" id="37"/>
          <p:cNvSpPr txBox="true"/>
          <p:nvPr/>
        </p:nvSpPr>
        <p:spPr>
          <a:xfrm rot="0">
            <a:off x="959870" y="4788603"/>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a:rPr>
              <a:t>6 février</a:t>
            </a:r>
          </a:p>
        </p:txBody>
      </p:sp>
      <p:sp>
        <p:nvSpPr>
          <p:cNvPr name="TextBox 38" id="38"/>
          <p:cNvSpPr txBox="true"/>
          <p:nvPr/>
        </p:nvSpPr>
        <p:spPr>
          <a:xfrm rot="0">
            <a:off x="7673898" y="4036564"/>
            <a:ext cx="2457578" cy="449526"/>
          </a:xfrm>
          <a:prstGeom prst="rect">
            <a:avLst/>
          </a:prstGeom>
        </p:spPr>
        <p:txBody>
          <a:bodyPr anchor="t" rtlCol="false" tIns="0" lIns="0" bIns="0" rIns="0">
            <a:spAutoFit/>
          </a:bodyPr>
          <a:lstStyle/>
          <a:p>
            <a:pPr algn="ctr" marL="0" indent="0" lvl="0">
              <a:lnSpc>
                <a:spcPts val="3840"/>
              </a:lnSpc>
              <a:spcBef>
                <a:spcPct val="0"/>
              </a:spcBef>
            </a:pPr>
            <a:r>
              <a:rPr lang="en-US" sz="2400" strike="noStrike" u="none">
                <a:solidFill>
                  <a:srgbClr val="191919"/>
                </a:solidFill>
                <a:latin typeface="Open Sans 1 Bold"/>
              </a:rPr>
              <a:t>Lancement</a:t>
            </a:r>
          </a:p>
        </p:txBody>
      </p:sp>
      <p:sp>
        <p:nvSpPr>
          <p:cNvPr name="TextBox 39" id="39"/>
          <p:cNvSpPr txBox="true"/>
          <p:nvPr/>
        </p:nvSpPr>
        <p:spPr>
          <a:xfrm rot="0">
            <a:off x="14732892" y="4036564"/>
            <a:ext cx="2457578" cy="449526"/>
          </a:xfrm>
          <a:prstGeom prst="rect">
            <a:avLst/>
          </a:prstGeom>
        </p:spPr>
        <p:txBody>
          <a:bodyPr anchor="t" rtlCol="false" tIns="0" lIns="0" bIns="0" rIns="0">
            <a:spAutoFit/>
          </a:bodyPr>
          <a:lstStyle/>
          <a:p>
            <a:pPr algn="ctr" marL="0" indent="0" lvl="0">
              <a:lnSpc>
                <a:spcPts val="3840"/>
              </a:lnSpc>
              <a:spcBef>
                <a:spcPct val="0"/>
              </a:spcBef>
            </a:pPr>
            <a:r>
              <a:rPr lang="en-US" sz="2400">
                <a:solidFill>
                  <a:srgbClr val="191919"/>
                </a:solidFill>
                <a:latin typeface="Open Sans 1 Bold"/>
              </a:rPr>
              <a:t>Post lancement</a:t>
            </a:r>
          </a:p>
        </p:txBody>
      </p:sp>
      <p:sp>
        <p:nvSpPr>
          <p:cNvPr name="TextBox 40" id="40"/>
          <p:cNvSpPr txBox="true"/>
          <p:nvPr/>
        </p:nvSpPr>
        <p:spPr>
          <a:xfrm rot="0">
            <a:off x="959870" y="794543"/>
            <a:ext cx="11156078" cy="837194"/>
          </a:xfrm>
          <a:prstGeom prst="rect">
            <a:avLst/>
          </a:prstGeom>
        </p:spPr>
        <p:txBody>
          <a:bodyPr anchor="t" rtlCol="false" tIns="0" lIns="0" bIns="0" rIns="0">
            <a:spAutoFit/>
          </a:bodyPr>
          <a:lstStyle/>
          <a:p>
            <a:pPr>
              <a:lnSpc>
                <a:spcPts val="6517"/>
              </a:lnSpc>
            </a:pPr>
            <a:r>
              <a:rPr lang="en-US" sz="5925">
                <a:solidFill>
                  <a:srgbClr val="000000"/>
                </a:solidFill>
                <a:latin typeface="Open Sans 2 Bold"/>
              </a:rPr>
              <a:t>Stratégie de communication</a:t>
            </a:r>
          </a:p>
        </p:txBody>
      </p:sp>
      <p:sp>
        <p:nvSpPr>
          <p:cNvPr name="TextBox 41" id="41"/>
          <p:cNvSpPr txBox="true"/>
          <p:nvPr/>
        </p:nvSpPr>
        <p:spPr>
          <a:xfrm rot="0">
            <a:off x="7673898" y="4788603"/>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a:rPr>
              <a:t>13 février</a:t>
            </a:r>
          </a:p>
        </p:txBody>
      </p:sp>
      <p:sp>
        <p:nvSpPr>
          <p:cNvPr name="TextBox 42" id="42"/>
          <p:cNvSpPr txBox="true"/>
          <p:nvPr/>
        </p:nvSpPr>
        <p:spPr>
          <a:xfrm rot="0">
            <a:off x="14801722" y="4788603"/>
            <a:ext cx="2457578" cy="449526"/>
          </a:xfrm>
          <a:prstGeom prst="rect">
            <a:avLst/>
          </a:prstGeom>
        </p:spPr>
        <p:txBody>
          <a:bodyPr anchor="t" rtlCol="false" tIns="0" lIns="0" bIns="0" rIns="0">
            <a:spAutoFit/>
          </a:bodyPr>
          <a:lstStyle/>
          <a:p>
            <a:pPr algn="ctr">
              <a:lnSpc>
                <a:spcPts val="3840"/>
              </a:lnSpc>
            </a:pPr>
            <a:r>
              <a:rPr lang="en-US" sz="2400">
                <a:solidFill>
                  <a:srgbClr val="191919"/>
                </a:solidFill>
                <a:latin typeface="Open Sans 1"/>
              </a:rPr>
              <a:t>Février - mars</a:t>
            </a:r>
          </a:p>
        </p:txBody>
      </p:sp>
      <p:sp>
        <p:nvSpPr>
          <p:cNvPr name="TextBox 43" id="43"/>
          <p:cNvSpPr txBox="true"/>
          <p:nvPr/>
        </p:nvSpPr>
        <p:spPr>
          <a:xfrm rot="0">
            <a:off x="5677982" y="6189083"/>
            <a:ext cx="6665919" cy="552424"/>
          </a:xfrm>
          <a:prstGeom prst="rect">
            <a:avLst/>
          </a:prstGeom>
        </p:spPr>
        <p:txBody>
          <a:bodyPr anchor="t" rtlCol="false" tIns="0" lIns="0" bIns="0" rIns="0">
            <a:spAutoFit/>
          </a:bodyPr>
          <a:lstStyle/>
          <a:p>
            <a:pPr algn="ctr" marL="0" indent="0" lvl="0">
              <a:lnSpc>
                <a:spcPts val="4799"/>
              </a:lnSpc>
              <a:spcBef>
                <a:spcPct val="0"/>
              </a:spcBef>
            </a:pPr>
            <a:r>
              <a:rPr lang="en-US" sz="2999">
                <a:solidFill>
                  <a:srgbClr val="191919"/>
                </a:solidFill>
                <a:latin typeface="Open Sans 1 Bold"/>
              </a:rPr>
              <a:t>Les canaux de communication</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1028700" y="2069698"/>
          <a:ext cx="16283984" cy="6705762"/>
        </p:xfrm>
        <a:graphic>
          <a:graphicData uri="http://schemas.openxmlformats.org/drawingml/2006/table">
            <a:tbl>
              <a:tblPr/>
              <a:tblGrid>
                <a:gridCol w="2633757"/>
                <a:gridCol w="6825114"/>
                <a:gridCol w="6825114"/>
              </a:tblGrid>
              <a:tr h="746201">
                <a:tc>
                  <a:txBody>
                    <a:bodyPr anchor="t" rtlCol="false"/>
                    <a:lstStyle/>
                    <a:p>
                      <a:pPr algn="ctr">
                        <a:lnSpc>
                          <a:spcPts val="2520"/>
                        </a:lnSpc>
                        <a:defRPr/>
                      </a:pP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799"/>
                        </a:lnSpc>
                        <a:defRPr/>
                      </a:pPr>
                      <a:r>
                        <a:rPr lang="en-US" sz="1999">
                          <a:solidFill>
                            <a:srgbClr val="000000"/>
                          </a:solidFill>
                          <a:latin typeface="Open Sans 2 Bold"/>
                        </a:rPr>
                        <a:t>CLIENTS ATOO NEXT</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1EEEE"/>
                    </a:solidFill>
                  </a:tcPr>
                </a:tc>
                <a:tc>
                  <a:txBody>
                    <a:bodyPr anchor="t" rtlCol="false"/>
                    <a:lstStyle/>
                    <a:p>
                      <a:pPr algn="ctr">
                        <a:lnSpc>
                          <a:spcPts val="2799"/>
                        </a:lnSpc>
                        <a:defRPr/>
                      </a:pPr>
                      <a:r>
                        <a:rPr lang="en-US" sz="1999">
                          <a:solidFill>
                            <a:srgbClr val="000000"/>
                          </a:solidFill>
                          <a:latin typeface="Open Sans 2 Bold"/>
                        </a:rPr>
                        <a:t>PARTENAIRES ATOO NEXT</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F1EEEE"/>
                    </a:solidFill>
                  </a:tcPr>
                </a:tc>
              </a:tr>
              <a:tr h="1641565">
                <a:tc>
                  <a:txBody>
                    <a:bodyPr anchor="t" rtlCol="false"/>
                    <a:lstStyle/>
                    <a:p>
                      <a:pPr algn="ctr">
                        <a:lnSpc>
                          <a:spcPts val="2520"/>
                        </a:lnSpc>
                        <a:defRPr/>
                      </a:pPr>
                      <a:r>
                        <a:rPr lang="en-US" sz="1800">
                          <a:solidFill>
                            <a:srgbClr val="F7F7F7"/>
                          </a:solidFill>
                          <a:latin typeface="Open Sans 2 Bold"/>
                        </a:rPr>
                        <a:t>Teasing</a:t>
                      </a:r>
                      <a:endParaRPr lang="en-US" sz="1100"/>
                    </a:p>
                    <a:p>
                      <a:pPr algn="ctr">
                        <a:lnSpc>
                          <a:spcPts val="2520"/>
                        </a:lnSpc>
                      </a:pPr>
                      <a:r>
                        <a:rPr lang="en-US" sz="1800">
                          <a:solidFill>
                            <a:srgbClr val="F7F7F7"/>
                          </a:solidFill>
                          <a:latin typeface="Open Sans 2"/>
                        </a:rPr>
                        <a:t>6 février</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9B866"/>
                    </a:solidFill>
                  </a:tcPr>
                </a:tc>
                <a:tc>
                  <a:txBody>
                    <a:bodyPr anchor="t" rtlCol="false"/>
                    <a:lstStyle/>
                    <a:p>
                      <a:pPr algn="l" marL="388620" indent="-194310" lvl="1">
                        <a:lnSpc>
                          <a:spcPts val="2520"/>
                        </a:lnSpc>
                        <a:buFont typeface="Arial"/>
                        <a:buChar char="•"/>
                        <a:defRPr/>
                      </a:pPr>
                      <a:r>
                        <a:rPr lang="en-US" sz="1800">
                          <a:solidFill>
                            <a:srgbClr val="000000"/>
                          </a:solidFill>
                          <a:latin typeface="Open Sans 2"/>
                        </a:rPr>
                        <a:t>Email “Save the Date” qui informe du lancement</a:t>
                      </a:r>
                      <a:endParaRPr lang="en-US" sz="1100"/>
                    </a:p>
                    <a:p>
                      <a:pPr marL="388620" indent="-194310" lvl="1">
                        <a:lnSpc>
                          <a:spcPts val="2520"/>
                        </a:lnSpc>
                        <a:buFont typeface="Arial"/>
                        <a:buChar char="•"/>
                      </a:pPr>
                      <a:r>
                        <a:rPr lang="en-US" sz="1800">
                          <a:solidFill>
                            <a:srgbClr val="000000"/>
                          </a:solidFill>
                          <a:latin typeface="Open Sans 2"/>
                        </a:rPr>
                        <a:t>Publication sur les réseaux sociaux “Save the Date”</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000000"/>
                          </a:solidFill>
                          <a:latin typeface="Open Sans 2"/>
                        </a:rPr>
                        <a:t>Email “Save the Date” qui informe du lancement</a:t>
                      </a:r>
                      <a:endParaRPr lang="en-US" sz="1100"/>
                    </a:p>
                    <a:p>
                      <a:pPr marL="388620" indent="-194310" lvl="1">
                        <a:lnSpc>
                          <a:spcPts val="2520"/>
                        </a:lnSpc>
                        <a:buFont typeface="Arial"/>
                        <a:buChar char="•"/>
                      </a:pPr>
                      <a:r>
                        <a:rPr lang="en-US" sz="1800">
                          <a:solidFill>
                            <a:srgbClr val="000000"/>
                          </a:solidFill>
                          <a:latin typeface="Open Sans 2"/>
                        </a:rPr>
                        <a:t>Publication sur les réseaux sociaux “Save the Date”</a:t>
                      </a:r>
                    </a:p>
                    <a:p>
                      <a:pPr marL="388620" indent="-194310" lvl="1">
                        <a:lnSpc>
                          <a:spcPts val="2520"/>
                        </a:lnSpc>
                        <a:buFont typeface="Arial"/>
                        <a:buChar char="•"/>
                      </a:pPr>
                      <a:r>
                        <a:rPr lang="en-US" sz="1800">
                          <a:solidFill>
                            <a:srgbClr val="000000"/>
                          </a:solidFill>
                          <a:latin typeface="Open Sans 2"/>
                        </a:rPr>
                        <a:t>Appels pour demander l’intérêt pour une démo </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992521">
                <a:tc>
                  <a:txBody>
                    <a:bodyPr anchor="t" rtlCol="false"/>
                    <a:lstStyle/>
                    <a:p>
                      <a:pPr algn="ctr">
                        <a:lnSpc>
                          <a:spcPts val="2520"/>
                        </a:lnSpc>
                        <a:defRPr/>
                      </a:pPr>
                      <a:r>
                        <a:rPr lang="en-US" sz="1800">
                          <a:solidFill>
                            <a:srgbClr val="F7F7F7"/>
                          </a:solidFill>
                          <a:latin typeface="Open Sans 2 Bold"/>
                        </a:rPr>
                        <a:t>Lancement</a:t>
                      </a:r>
                      <a:endParaRPr lang="en-US" sz="1100"/>
                    </a:p>
                    <a:p>
                      <a:pPr algn="ctr">
                        <a:lnSpc>
                          <a:spcPts val="2520"/>
                        </a:lnSpc>
                      </a:pPr>
                      <a:r>
                        <a:rPr lang="en-US" sz="1800">
                          <a:solidFill>
                            <a:srgbClr val="F7F7F7"/>
                          </a:solidFill>
                          <a:latin typeface="Open Sans 2"/>
                        </a:rPr>
                        <a:t>13 février</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9B866"/>
                    </a:solidFill>
                  </a:tcPr>
                </a:tc>
                <a:tc>
                  <a:txBody>
                    <a:bodyPr anchor="t" rtlCol="false"/>
                    <a:lstStyle/>
                    <a:p>
                      <a:pPr algn="l" marL="388620" indent="-194310" lvl="1">
                        <a:lnSpc>
                          <a:spcPts val="2520"/>
                        </a:lnSpc>
                        <a:buFont typeface="Arial"/>
                        <a:buChar char="•"/>
                        <a:defRPr/>
                      </a:pPr>
                      <a:r>
                        <a:rPr lang="en-US" sz="1800">
                          <a:solidFill>
                            <a:srgbClr val="000000"/>
                          </a:solidFill>
                          <a:latin typeface="Open Sans 2"/>
                        </a:rPr>
                        <a:t>Email “Wise Up Scribe est désormais disponible”</a:t>
                      </a:r>
                      <a:endParaRPr lang="en-US" sz="1100"/>
                    </a:p>
                    <a:p>
                      <a:pPr marL="388620" indent="-194310" lvl="1">
                        <a:lnSpc>
                          <a:spcPts val="2520"/>
                        </a:lnSpc>
                        <a:buFont typeface="Arial"/>
                        <a:buChar char="•"/>
                      </a:pPr>
                      <a:r>
                        <a:rPr lang="en-US" sz="1800">
                          <a:solidFill>
                            <a:srgbClr val="000000"/>
                          </a:solidFill>
                          <a:latin typeface="Open Sans 2"/>
                        </a:rPr>
                        <a:t>Publication Réseaux sociaux</a:t>
                      </a:r>
                    </a:p>
                    <a:p>
                      <a:pPr marL="388620" indent="-194310" lvl="1">
                        <a:lnSpc>
                          <a:spcPts val="2520"/>
                        </a:lnSpc>
                        <a:buFont typeface="Arial"/>
                        <a:buChar char="•"/>
                      </a:pPr>
                      <a:r>
                        <a:rPr lang="en-US" sz="1800">
                          <a:solidFill>
                            <a:srgbClr val="000000"/>
                          </a:solidFill>
                          <a:latin typeface="Open Sans 2"/>
                        </a:rPr>
                        <a:t>Page Wise Up site web</a:t>
                      </a:r>
                    </a:p>
                    <a:p>
                      <a:pPr marL="388620" indent="-194310" lvl="1">
                        <a:lnSpc>
                          <a:spcPts val="2520"/>
                        </a:lnSpc>
                        <a:buFont typeface="Arial"/>
                        <a:buChar char="•"/>
                      </a:pPr>
                      <a:r>
                        <a:rPr lang="en-US" sz="1800">
                          <a:solidFill>
                            <a:srgbClr val="000000"/>
                          </a:solidFill>
                          <a:latin typeface="Open Sans 2"/>
                        </a:rPr>
                        <a:t>Page produit boutique Atoo Next</a:t>
                      </a:r>
                    </a:p>
                    <a:p>
                      <a:pPr marL="388620" indent="-194310" lvl="1">
                        <a:lnSpc>
                          <a:spcPts val="2520"/>
                        </a:lnSpc>
                        <a:buFont typeface="Arial"/>
                        <a:buChar char="•"/>
                      </a:pPr>
                      <a:r>
                        <a:rPr lang="en-US" sz="1800">
                          <a:solidFill>
                            <a:srgbClr val="000000"/>
                          </a:solidFill>
                          <a:latin typeface="Open Sans 2"/>
                        </a:rPr>
                        <a:t>Article de blog qui présente la solution</a:t>
                      </a:r>
                    </a:p>
                    <a:p>
                      <a:pPr marL="388620" indent="-194310" lvl="1">
                        <a:lnSpc>
                          <a:spcPts val="2520"/>
                        </a:lnSpc>
                        <a:buFont typeface="Arial"/>
                        <a:buChar char="•"/>
                      </a:pPr>
                      <a:r>
                        <a:rPr lang="en-US" sz="1800">
                          <a:solidFill>
                            <a:srgbClr val="000000"/>
                          </a:solidFill>
                          <a:latin typeface="Open Sans 2"/>
                        </a:rPr>
                        <a:t>Documentation technique</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000000"/>
                          </a:solidFill>
                          <a:latin typeface="Open Sans 2"/>
                        </a:rPr>
                        <a:t>Email “Wise Up Scribe est désormais disponible”</a:t>
                      </a:r>
                      <a:endParaRPr lang="en-US" sz="1100"/>
                    </a:p>
                    <a:p>
                      <a:pPr marL="388620" indent="-194310" lvl="1">
                        <a:lnSpc>
                          <a:spcPts val="2520"/>
                        </a:lnSpc>
                        <a:buFont typeface="Arial"/>
                        <a:buChar char="•"/>
                      </a:pPr>
                      <a:r>
                        <a:rPr lang="en-US" sz="1800">
                          <a:solidFill>
                            <a:srgbClr val="000000"/>
                          </a:solidFill>
                          <a:latin typeface="Open Sans 2"/>
                        </a:rPr>
                        <a:t>Envoi des liens utiles : page Wise Up, fiche produit, fiche technique, lien de la doc technique</a:t>
                      </a:r>
                    </a:p>
                    <a:p>
                      <a:pPr marL="388620" indent="-194310" lvl="1">
                        <a:lnSpc>
                          <a:spcPts val="2520"/>
                        </a:lnSpc>
                        <a:buFont typeface="Arial"/>
                        <a:buChar char="•"/>
                      </a:pPr>
                      <a:r>
                        <a:rPr lang="en-US" sz="1800">
                          <a:solidFill>
                            <a:srgbClr val="000000"/>
                          </a:solidFill>
                          <a:latin typeface="Open Sans 2"/>
                        </a:rPr>
                        <a:t>Appels à ceux qui ont montré de l’intérêt pour annoncer que le produit est à la vente</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325475">
                <a:tc>
                  <a:txBody>
                    <a:bodyPr anchor="t" rtlCol="false"/>
                    <a:lstStyle/>
                    <a:p>
                      <a:pPr algn="ctr">
                        <a:lnSpc>
                          <a:spcPts val="2520"/>
                        </a:lnSpc>
                        <a:defRPr/>
                      </a:pPr>
                      <a:r>
                        <a:rPr lang="en-US" sz="1800">
                          <a:solidFill>
                            <a:srgbClr val="F7F7F7"/>
                          </a:solidFill>
                          <a:latin typeface="Open Sans 2 Bold"/>
                        </a:rPr>
                        <a:t>Post lancement</a:t>
                      </a:r>
                      <a:endParaRPr lang="en-US" sz="1100"/>
                    </a:p>
                    <a:p>
                      <a:pPr algn="ctr">
                        <a:lnSpc>
                          <a:spcPts val="2520"/>
                        </a:lnSpc>
                      </a:pPr>
                      <a:r>
                        <a:rPr lang="en-US" sz="1800">
                          <a:solidFill>
                            <a:srgbClr val="F7F7F7"/>
                          </a:solidFill>
                          <a:latin typeface="Open Sans 2"/>
                        </a:rPr>
                        <a:t>février - mars</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29B866"/>
                    </a:solidFill>
                  </a:tcPr>
                </a:tc>
                <a:tc>
                  <a:txBody>
                    <a:bodyPr anchor="t" rtlCol="false"/>
                    <a:lstStyle/>
                    <a:p>
                      <a:pPr algn="l" marL="388620" indent="-194310" lvl="1">
                        <a:lnSpc>
                          <a:spcPts val="2520"/>
                        </a:lnSpc>
                        <a:buFont typeface="Arial"/>
                        <a:buChar char="•"/>
                        <a:defRPr/>
                      </a:pPr>
                      <a:r>
                        <a:rPr lang="en-US" sz="1800">
                          <a:solidFill>
                            <a:srgbClr val="000000"/>
                          </a:solidFill>
                          <a:latin typeface="Open Sans 2"/>
                        </a:rPr>
                        <a:t>Webinaire de présentation</a:t>
                      </a:r>
                      <a:endParaRPr lang="en-US" sz="1100"/>
                    </a:p>
                    <a:p>
                      <a:pPr marL="388620" indent="-194310" lvl="1">
                        <a:lnSpc>
                          <a:spcPts val="2520"/>
                        </a:lnSpc>
                        <a:buFont typeface="Arial"/>
                        <a:buChar char="•"/>
                      </a:pPr>
                      <a:r>
                        <a:rPr lang="en-US" sz="1800">
                          <a:solidFill>
                            <a:srgbClr val="000000"/>
                          </a:solidFill>
                          <a:latin typeface="Open Sans 2"/>
                        </a:rPr>
                        <a:t>Annonce dans la newsletter</a:t>
                      </a:r>
                    </a:p>
                    <a:p>
                      <a:pPr marL="388620" indent="-194310" lvl="1">
                        <a:lnSpc>
                          <a:spcPts val="2520"/>
                        </a:lnSpc>
                        <a:buFont typeface="Arial"/>
                        <a:buChar char="•"/>
                      </a:pPr>
                      <a:r>
                        <a:rPr lang="en-US" sz="1800">
                          <a:solidFill>
                            <a:srgbClr val="000000"/>
                          </a:solidFill>
                          <a:latin typeface="Open Sans 2"/>
                        </a:rPr>
                        <a:t>Cas d’usage pour montrer les avantages de la solution</a:t>
                      </a:r>
                    </a:p>
                    <a:p>
                      <a:pPr marL="388620" indent="-194310" lvl="1">
                        <a:lnSpc>
                          <a:spcPts val="2520"/>
                        </a:lnSpc>
                        <a:buFont typeface="Arial"/>
                        <a:buChar char="•"/>
                      </a:pPr>
                      <a:r>
                        <a:rPr lang="en-US" sz="1800">
                          <a:solidFill>
                            <a:srgbClr val="000000"/>
                          </a:solidFill>
                          <a:latin typeface="Open Sans 2"/>
                        </a:rPr>
                        <a:t>Appels de prospection BDD Atoo Next </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000000"/>
                          </a:solidFill>
                          <a:latin typeface="Open Sans 2"/>
                        </a:rPr>
                        <a:t>Webinaire de présentation</a:t>
                      </a:r>
                      <a:endParaRPr lang="en-US" sz="1100"/>
                    </a:p>
                    <a:p>
                      <a:pPr marL="388620" indent="-194310" lvl="1">
                        <a:lnSpc>
                          <a:spcPts val="2520"/>
                        </a:lnSpc>
                        <a:buFont typeface="Arial"/>
                        <a:buChar char="•"/>
                      </a:pPr>
                      <a:r>
                        <a:rPr lang="en-US" sz="1800">
                          <a:solidFill>
                            <a:srgbClr val="000000"/>
                          </a:solidFill>
                          <a:latin typeface="Open Sans 2"/>
                        </a:rPr>
                        <a:t>Annonce dans la newsletter</a:t>
                      </a:r>
                    </a:p>
                    <a:p>
                      <a:pPr marL="388620" indent="-194310" lvl="1">
                        <a:lnSpc>
                          <a:spcPts val="2520"/>
                        </a:lnSpc>
                        <a:buFont typeface="Arial"/>
                        <a:buChar char="•"/>
                      </a:pPr>
                      <a:r>
                        <a:rPr lang="en-US" sz="1800">
                          <a:solidFill>
                            <a:srgbClr val="000000"/>
                          </a:solidFill>
                          <a:latin typeface="Open Sans 2"/>
                        </a:rPr>
                        <a:t>Cas d’usage pour montrer les avantages de la solution</a:t>
                      </a:r>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975316" y="638678"/>
            <a:ext cx="11156078" cy="837194"/>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Stratégie marketing/ com</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7120231" y="4044601"/>
            <a:ext cx="3086100" cy="30861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sp>
        <p:sp>
          <p:nvSpPr>
            <p:cNvPr name="TextBox 4" id="4"/>
            <p:cNvSpPr txBox="true"/>
            <p:nvPr/>
          </p:nvSpPr>
          <p:spPr>
            <a:xfrm>
              <a:off x="76200" y="57150"/>
              <a:ext cx="660400" cy="679450"/>
            </a:xfrm>
            <a:prstGeom prst="rect">
              <a:avLst/>
            </a:prstGeom>
          </p:spPr>
          <p:txBody>
            <a:bodyPr anchor="ctr" rtlCol="false" tIns="50800" lIns="50800" bIns="50800" rIns="50800"/>
            <a:lstStyle/>
            <a:p>
              <a:pPr algn="ctr">
                <a:lnSpc>
                  <a:spcPts val="3120"/>
                </a:lnSpc>
              </a:pPr>
              <a:r>
                <a:rPr lang="en-US" sz="2400">
                  <a:solidFill>
                    <a:srgbClr val="FFFFFF"/>
                  </a:solidFill>
                  <a:latin typeface="Open Sans 2"/>
                </a:rPr>
                <a:t>Stratégie des ventes</a:t>
              </a:r>
            </a:p>
          </p:txBody>
        </p:sp>
      </p:grpSp>
      <p:grpSp>
        <p:nvGrpSpPr>
          <p:cNvPr name="Group 5" id="5"/>
          <p:cNvGrpSpPr/>
          <p:nvPr/>
        </p:nvGrpSpPr>
        <p:grpSpPr>
          <a:xfrm rot="0">
            <a:off x="1546121" y="4964971"/>
            <a:ext cx="4523057" cy="1351687"/>
            <a:chOff x="0" y="0"/>
            <a:chExt cx="1191258" cy="356000"/>
          </a:xfrm>
        </p:grpSpPr>
        <p:sp>
          <p:nvSpPr>
            <p:cNvPr name="Freeform 6" id="6"/>
            <p:cNvSpPr/>
            <p:nvPr/>
          </p:nvSpPr>
          <p:spPr>
            <a:xfrm flipH="false" flipV="false" rot="0">
              <a:off x="0" y="0"/>
              <a:ext cx="1191258" cy="356000"/>
            </a:xfrm>
            <a:custGeom>
              <a:avLst/>
              <a:gdLst/>
              <a:ahLst/>
              <a:cxnLst/>
              <a:rect r="r" b="b" t="t" l="l"/>
              <a:pathLst>
                <a:path h="356000" w="1191258">
                  <a:moveTo>
                    <a:pt x="87294" y="0"/>
                  </a:moveTo>
                  <a:lnTo>
                    <a:pt x="1103963" y="0"/>
                  </a:lnTo>
                  <a:cubicBezTo>
                    <a:pt x="1127115" y="0"/>
                    <a:pt x="1149319" y="9197"/>
                    <a:pt x="1165690" y="25568"/>
                  </a:cubicBezTo>
                  <a:cubicBezTo>
                    <a:pt x="1182061" y="41939"/>
                    <a:pt x="1191258" y="64143"/>
                    <a:pt x="1191258" y="87294"/>
                  </a:cubicBezTo>
                  <a:lnTo>
                    <a:pt x="1191258" y="268705"/>
                  </a:lnTo>
                  <a:cubicBezTo>
                    <a:pt x="1191258" y="316917"/>
                    <a:pt x="1152175" y="356000"/>
                    <a:pt x="1103963" y="356000"/>
                  </a:cubicBezTo>
                  <a:lnTo>
                    <a:pt x="87294" y="356000"/>
                  </a:lnTo>
                  <a:cubicBezTo>
                    <a:pt x="39083" y="356000"/>
                    <a:pt x="0" y="316917"/>
                    <a:pt x="0" y="268705"/>
                  </a:cubicBezTo>
                  <a:lnTo>
                    <a:pt x="0" y="87294"/>
                  </a:lnTo>
                  <a:cubicBezTo>
                    <a:pt x="0" y="39083"/>
                    <a:pt x="39083" y="0"/>
                    <a:pt x="87294" y="0"/>
                  </a:cubicBezTo>
                  <a:close/>
                </a:path>
              </a:pathLst>
            </a:custGeom>
            <a:solidFill>
              <a:srgbClr val="103B8F"/>
            </a:solidFill>
          </p:spPr>
        </p:sp>
        <p:sp>
          <p:nvSpPr>
            <p:cNvPr name="TextBox 7" id="7"/>
            <p:cNvSpPr txBox="true"/>
            <p:nvPr/>
          </p:nvSpPr>
          <p:spPr>
            <a:xfrm>
              <a:off x="0" y="-19050"/>
              <a:ext cx="1191258" cy="375050"/>
            </a:xfrm>
            <a:prstGeom prst="rect">
              <a:avLst/>
            </a:prstGeom>
          </p:spPr>
          <p:txBody>
            <a:bodyPr anchor="ctr" rtlCol="false" tIns="50800" lIns="50800" bIns="50800" rIns="50800"/>
            <a:lstStyle/>
            <a:p>
              <a:pPr algn="ctr">
                <a:lnSpc>
                  <a:spcPts val="3120"/>
                </a:lnSpc>
              </a:pPr>
              <a:r>
                <a:rPr lang="en-US" sz="2400">
                  <a:solidFill>
                    <a:srgbClr val="F7F7F7"/>
                  </a:solidFill>
                  <a:latin typeface="Open Sans 2"/>
                </a:rPr>
                <a:t>Appel des ouvreurs des mails informatifs envoyés par le marketing</a:t>
              </a:r>
            </a:p>
          </p:txBody>
        </p:sp>
      </p:grpSp>
      <p:sp>
        <p:nvSpPr>
          <p:cNvPr name="TextBox 8" id="8"/>
          <p:cNvSpPr txBox="true"/>
          <p:nvPr/>
        </p:nvSpPr>
        <p:spPr>
          <a:xfrm rot="0">
            <a:off x="763804" y="638701"/>
            <a:ext cx="16956090" cy="83714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Stratégie de vente </a:t>
            </a:r>
          </a:p>
        </p:txBody>
      </p:sp>
      <p:grpSp>
        <p:nvGrpSpPr>
          <p:cNvPr name="Group 9" id="9"/>
          <p:cNvGrpSpPr/>
          <p:nvPr/>
        </p:nvGrpSpPr>
        <p:grpSpPr>
          <a:xfrm rot="0">
            <a:off x="1546121" y="2609469"/>
            <a:ext cx="4523057" cy="1267845"/>
            <a:chOff x="0" y="0"/>
            <a:chExt cx="1191258" cy="333918"/>
          </a:xfrm>
        </p:grpSpPr>
        <p:sp>
          <p:nvSpPr>
            <p:cNvPr name="Freeform 10" id="10"/>
            <p:cNvSpPr/>
            <p:nvPr/>
          </p:nvSpPr>
          <p:spPr>
            <a:xfrm flipH="false" flipV="false" rot="0">
              <a:off x="0" y="0"/>
              <a:ext cx="1191258" cy="333918"/>
            </a:xfrm>
            <a:custGeom>
              <a:avLst/>
              <a:gdLst/>
              <a:ahLst/>
              <a:cxnLst/>
              <a:rect r="r" b="b" t="t" l="l"/>
              <a:pathLst>
                <a:path h="333918" w="119125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sp>
        <p:sp>
          <p:nvSpPr>
            <p:cNvPr name="TextBox 11" id="11"/>
            <p:cNvSpPr txBox="true"/>
            <p:nvPr/>
          </p:nvSpPr>
          <p:spPr>
            <a:xfrm>
              <a:off x="0" y="-19050"/>
              <a:ext cx="1191258" cy="352968"/>
            </a:xfrm>
            <a:prstGeom prst="rect">
              <a:avLst/>
            </a:prstGeom>
          </p:spPr>
          <p:txBody>
            <a:bodyPr anchor="ctr" rtlCol="false" tIns="50800" lIns="50800" bIns="50800" rIns="50800"/>
            <a:lstStyle/>
            <a:p>
              <a:pPr algn="ctr">
                <a:lnSpc>
                  <a:spcPts val="3120"/>
                </a:lnSpc>
              </a:pPr>
              <a:r>
                <a:rPr lang="en-US" sz="2400">
                  <a:solidFill>
                    <a:srgbClr val="F7F7F7"/>
                  </a:solidFill>
                  <a:latin typeface="Open Sans 2"/>
                </a:rPr>
                <a:t> Appel des clients par cible</a:t>
              </a:r>
            </a:p>
          </p:txBody>
        </p:sp>
      </p:grpSp>
      <p:grpSp>
        <p:nvGrpSpPr>
          <p:cNvPr name="Group 12" id="12"/>
          <p:cNvGrpSpPr/>
          <p:nvPr/>
        </p:nvGrpSpPr>
        <p:grpSpPr>
          <a:xfrm rot="0">
            <a:off x="1546121" y="7318666"/>
            <a:ext cx="4523057" cy="1267845"/>
            <a:chOff x="0" y="0"/>
            <a:chExt cx="1191258" cy="333918"/>
          </a:xfrm>
        </p:grpSpPr>
        <p:sp>
          <p:nvSpPr>
            <p:cNvPr name="Freeform 13" id="13"/>
            <p:cNvSpPr/>
            <p:nvPr/>
          </p:nvSpPr>
          <p:spPr>
            <a:xfrm flipH="false" flipV="false" rot="0">
              <a:off x="0" y="0"/>
              <a:ext cx="1191258" cy="333918"/>
            </a:xfrm>
            <a:custGeom>
              <a:avLst/>
              <a:gdLst/>
              <a:ahLst/>
              <a:cxnLst/>
              <a:rect r="r" b="b" t="t" l="l"/>
              <a:pathLst>
                <a:path h="333918" w="119125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sp>
        <p:sp>
          <p:nvSpPr>
            <p:cNvPr name="TextBox 14" id="14"/>
            <p:cNvSpPr txBox="true"/>
            <p:nvPr/>
          </p:nvSpPr>
          <p:spPr>
            <a:xfrm>
              <a:off x="0" y="-19050"/>
              <a:ext cx="1191258" cy="352968"/>
            </a:xfrm>
            <a:prstGeom prst="rect">
              <a:avLst/>
            </a:prstGeom>
          </p:spPr>
          <p:txBody>
            <a:bodyPr anchor="ctr" rtlCol="false" tIns="50800" lIns="50800" bIns="50800" rIns="50800"/>
            <a:lstStyle/>
            <a:p>
              <a:pPr algn="ctr">
                <a:lnSpc>
                  <a:spcPts val="3120"/>
                </a:lnSpc>
              </a:pPr>
              <a:r>
                <a:rPr lang="en-US" sz="2400">
                  <a:solidFill>
                    <a:srgbClr val="F7F7F7"/>
                  </a:solidFill>
                  <a:latin typeface="Open Sans 2"/>
                </a:rPr>
                <a:t>Prise de RDV  pour démo</a:t>
              </a:r>
            </a:p>
          </p:txBody>
        </p:sp>
      </p:grpSp>
      <p:grpSp>
        <p:nvGrpSpPr>
          <p:cNvPr name="Group 15" id="15"/>
          <p:cNvGrpSpPr/>
          <p:nvPr/>
        </p:nvGrpSpPr>
        <p:grpSpPr>
          <a:xfrm rot="0">
            <a:off x="11257384" y="2609469"/>
            <a:ext cx="4523057" cy="1351687"/>
            <a:chOff x="0" y="0"/>
            <a:chExt cx="1191258" cy="356000"/>
          </a:xfrm>
        </p:grpSpPr>
        <p:sp>
          <p:nvSpPr>
            <p:cNvPr name="Freeform 16" id="16"/>
            <p:cNvSpPr/>
            <p:nvPr/>
          </p:nvSpPr>
          <p:spPr>
            <a:xfrm flipH="false" flipV="false" rot="0">
              <a:off x="0" y="0"/>
              <a:ext cx="1191258" cy="356000"/>
            </a:xfrm>
            <a:custGeom>
              <a:avLst/>
              <a:gdLst/>
              <a:ahLst/>
              <a:cxnLst/>
              <a:rect r="r" b="b" t="t" l="l"/>
              <a:pathLst>
                <a:path h="356000" w="1191258">
                  <a:moveTo>
                    <a:pt x="87294" y="0"/>
                  </a:moveTo>
                  <a:lnTo>
                    <a:pt x="1103963" y="0"/>
                  </a:lnTo>
                  <a:cubicBezTo>
                    <a:pt x="1127115" y="0"/>
                    <a:pt x="1149319" y="9197"/>
                    <a:pt x="1165690" y="25568"/>
                  </a:cubicBezTo>
                  <a:cubicBezTo>
                    <a:pt x="1182061" y="41939"/>
                    <a:pt x="1191258" y="64143"/>
                    <a:pt x="1191258" y="87294"/>
                  </a:cubicBezTo>
                  <a:lnTo>
                    <a:pt x="1191258" y="268705"/>
                  </a:lnTo>
                  <a:cubicBezTo>
                    <a:pt x="1191258" y="316917"/>
                    <a:pt x="1152175" y="356000"/>
                    <a:pt x="1103963" y="356000"/>
                  </a:cubicBezTo>
                  <a:lnTo>
                    <a:pt x="87294" y="356000"/>
                  </a:lnTo>
                  <a:cubicBezTo>
                    <a:pt x="39083" y="356000"/>
                    <a:pt x="0" y="316917"/>
                    <a:pt x="0" y="268705"/>
                  </a:cubicBezTo>
                  <a:lnTo>
                    <a:pt x="0" y="87294"/>
                  </a:lnTo>
                  <a:cubicBezTo>
                    <a:pt x="0" y="39083"/>
                    <a:pt x="39083" y="0"/>
                    <a:pt x="87294" y="0"/>
                  </a:cubicBezTo>
                  <a:close/>
                </a:path>
              </a:pathLst>
            </a:custGeom>
            <a:solidFill>
              <a:srgbClr val="103B8F"/>
            </a:solidFill>
          </p:spPr>
        </p:sp>
        <p:sp>
          <p:nvSpPr>
            <p:cNvPr name="TextBox 17" id="17"/>
            <p:cNvSpPr txBox="true"/>
            <p:nvPr/>
          </p:nvSpPr>
          <p:spPr>
            <a:xfrm>
              <a:off x="0" y="-19050"/>
              <a:ext cx="1191258" cy="375050"/>
            </a:xfrm>
            <a:prstGeom prst="rect">
              <a:avLst/>
            </a:prstGeom>
          </p:spPr>
          <p:txBody>
            <a:bodyPr anchor="ctr" rtlCol="false" tIns="50800" lIns="50800" bIns="50800" rIns="50800"/>
            <a:lstStyle/>
            <a:p>
              <a:pPr algn="ctr">
                <a:lnSpc>
                  <a:spcPts val="3120"/>
                </a:lnSpc>
              </a:pPr>
              <a:r>
                <a:rPr lang="en-US" sz="2400">
                  <a:solidFill>
                    <a:srgbClr val="F7F7F7"/>
                  </a:solidFill>
                  <a:latin typeface="Open Sans 2"/>
                </a:rPr>
                <a:t>Envoi d’un récap par mail contenant la documentation et la propale + suivi</a:t>
              </a:r>
            </a:p>
          </p:txBody>
        </p:sp>
      </p:grpSp>
      <p:grpSp>
        <p:nvGrpSpPr>
          <p:cNvPr name="Group 18" id="18"/>
          <p:cNvGrpSpPr/>
          <p:nvPr/>
        </p:nvGrpSpPr>
        <p:grpSpPr>
          <a:xfrm rot="0">
            <a:off x="11257384" y="4953729"/>
            <a:ext cx="4523057" cy="1267845"/>
            <a:chOff x="0" y="0"/>
            <a:chExt cx="1191258" cy="333918"/>
          </a:xfrm>
        </p:grpSpPr>
        <p:sp>
          <p:nvSpPr>
            <p:cNvPr name="Freeform 19" id="19"/>
            <p:cNvSpPr/>
            <p:nvPr/>
          </p:nvSpPr>
          <p:spPr>
            <a:xfrm flipH="false" flipV="false" rot="0">
              <a:off x="0" y="0"/>
              <a:ext cx="1191258" cy="333918"/>
            </a:xfrm>
            <a:custGeom>
              <a:avLst/>
              <a:gdLst/>
              <a:ahLst/>
              <a:cxnLst/>
              <a:rect r="r" b="b" t="t" l="l"/>
              <a:pathLst>
                <a:path h="333918" w="119125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sp>
        <p:sp>
          <p:nvSpPr>
            <p:cNvPr name="TextBox 20" id="20"/>
            <p:cNvSpPr txBox="true"/>
            <p:nvPr/>
          </p:nvSpPr>
          <p:spPr>
            <a:xfrm>
              <a:off x="0" y="-19050"/>
              <a:ext cx="1191258" cy="352968"/>
            </a:xfrm>
            <a:prstGeom prst="rect">
              <a:avLst/>
            </a:prstGeom>
          </p:spPr>
          <p:txBody>
            <a:bodyPr anchor="ctr" rtlCol="false" tIns="50800" lIns="50800" bIns="50800" rIns="50800"/>
            <a:lstStyle/>
            <a:p>
              <a:pPr algn="ctr">
                <a:lnSpc>
                  <a:spcPts val="3120"/>
                </a:lnSpc>
              </a:pPr>
              <a:r>
                <a:rPr lang="en-US" sz="2400">
                  <a:solidFill>
                    <a:srgbClr val="F7F7F7"/>
                  </a:solidFill>
                  <a:latin typeface="Open Sans 2"/>
                </a:rPr>
                <a:t>Animation de webinaires DEMO</a:t>
              </a:r>
            </a:p>
          </p:txBody>
        </p:sp>
      </p:grpSp>
      <p:grpSp>
        <p:nvGrpSpPr>
          <p:cNvPr name="Group 21" id="21"/>
          <p:cNvGrpSpPr/>
          <p:nvPr/>
        </p:nvGrpSpPr>
        <p:grpSpPr>
          <a:xfrm rot="0">
            <a:off x="11257384" y="7213849"/>
            <a:ext cx="4523057" cy="1267845"/>
            <a:chOff x="0" y="0"/>
            <a:chExt cx="1191258" cy="333918"/>
          </a:xfrm>
        </p:grpSpPr>
        <p:sp>
          <p:nvSpPr>
            <p:cNvPr name="Freeform 22" id="22"/>
            <p:cNvSpPr/>
            <p:nvPr/>
          </p:nvSpPr>
          <p:spPr>
            <a:xfrm flipH="false" flipV="false" rot="0">
              <a:off x="0" y="0"/>
              <a:ext cx="1191258" cy="333918"/>
            </a:xfrm>
            <a:custGeom>
              <a:avLst/>
              <a:gdLst/>
              <a:ahLst/>
              <a:cxnLst/>
              <a:rect r="r" b="b" t="t" l="l"/>
              <a:pathLst>
                <a:path h="333918" w="119125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sp>
        <p:sp>
          <p:nvSpPr>
            <p:cNvPr name="TextBox 23" id="23"/>
            <p:cNvSpPr txBox="true"/>
            <p:nvPr/>
          </p:nvSpPr>
          <p:spPr>
            <a:xfrm>
              <a:off x="0" y="-19050"/>
              <a:ext cx="1191258" cy="352968"/>
            </a:xfrm>
            <a:prstGeom prst="rect">
              <a:avLst/>
            </a:prstGeom>
          </p:spPr>
          <p:txBody>
            <a:bodyPr anchor="ctr" rtlCol="false" tIns="50800" lIns="50800" bIns="50800" rIns="50800"/>
            <a:lstStyle/>
            <a:p>
              <a:pPr algn="ctr">
                <a:lnSpc>
                  <a:spcPts val="3120"/>
                </a:lnSpc>
              </a:pPr>
              <a:r>
                <a:rPr lang="en-US" sz="2400">
                  <a:solidFill>
                    <a:srgbClr val="F7F7F7"/>
                  </a:solidFill>
                  <a:latin typeface="Open Sans 2"/>
                </a:rPr>
                <a:t>Envoi de mailings directs de prospection par cible</a:t>
              </a:r>
            </a:p>
          </p:txBody>
        </p:sp>
      </p:gr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5057750" cy="10287000"/>
            <a:chOff x="0" y="0"/>
            <a:chExt cx="1332082" cy="2709333"/>
          </a:xfrm>
        </p:grpSpPr>
        <p:sp>
          <p:nvSpPr>
            <p:cNvPr name="Freeform 3" id="3"/>
            <p:cNvSpPr/>
            <p:nvPr/>
          </p:nvSpPr>
          <p:spPr>
            <a:xfrm flipH="false" flipV="false" rot="0">
              <a:off x="0" y="0"/>
              <a:ext cx="1332082" cy="2709333"/>
            </a:xfrm>
            <a:custGeom>
              <a:avLst/>
              <a:gdLst/>
              <a:ahLst/>
              <a:cxnLst/>
              <a:rect r="r" b="b" t="t" l="l"/>
              <a:pathLst>
                <a:path h="2709333" w="1332082">
                  <a:moveTo>
                    <a:pt x="0" y="0"/>
                  </a:moveTo>
                  <a:lnTo>
                    <a:pt x="1332082" y="0"/>
                  </a:lnTo>
                  <a:lnTo>
                    <a:pt x="1332082" y="2709333"/>
                  </a:lnTo>
                  <a:lnTo>
                    <a:pt x="0" y="2709333"/>
                  </a:lnTo>
                  <a:close/>
                </a:path>
              </a:pathLst>
            </a:custGeom>
            <a:solidFill>
              <a:srgbClr val="29B866"/>
            </a:solidFill>
          </p:spPr>
        </p:sp>
        <p:sp>
          <p:nvSpPr>
            <p:cNvPr name="TextBox 4" id="4"/>
            <p:cNvSpPr txBox="true"/>
            <p:nvPr/>
          </p:nvSpPr>
          <p:spPr>
            <a:xfrm>
              <a:off x="0" y="-28575"/>
              <a:ext cx="1332082" cy="2737908"/>
            </a:xfrm>
            <a:prstGeom prst="rect">
              <a:avLst/>
            </a:prstGeom>
          </p:spPr>
          <p:txBody>
            <a:bodyPr anchor="ctr" rtlCol="false" tIns="50800" lIns="50800" bIns="50800" rIns="50800"/>
            <a:lstStyle/>
            <a:p>
              <a:pPr algn="ctr">
                <a:lnSpc>
                  <a:spcPts val="3380"/>
                </a:lnSpc>
              </a:pPr>
            </a:p>
          </p:txBody>
        </p:sp>
      </p:grpSp>
      <p:sp>
        <p:nvSpPr>
          <p:cNvPr name="TextBox 5" id="5"/>
          <p:cNvSpPr txBox="true"/>
          <p:nvPr/>
        </p:nvSpPr>
        <p:spPr>
          <a:xfrm rot="0">
            <a:off x="667742" y="4704004"/>
            <a:ext cx="4550567" cy="821842"/>
          </a:xfrm>
          <a:prstGeom prst="rect">
            <a:avLst/>
          </a:prstGeom>
        </p:spPr>
        <p:txBody>
          <a:bodyPr anchor="t" rtlCol="false" tIns="0" lIns="0" bIns="0" rIns="0">
            <a:spAutoFit/>
          </a:bodyPr>
          <a:lstStyle/>
          <a:p>
            <a:pPr>
              <a:lnSpc>
                <a:spcPts val="6538"/>
              </a:lnSpc>
              <a:spcBef>
                <a:spcPct val="0"/>
              </a:spcBef>
            </a:pPr>
            <a:r>
              <a:rPr lang="en-US" sz="5029" spc="-150">
                <a:solidFill>
                  <a:srgbClr val="FFFFFF"/>
                </a:solidFill>
                <a:latin typeface="Open Sans 2 Bold"/>
              </a:rPr>
              <a:t>Sommaire</a:t>
            </a:r>
          </a:p>
        </p:txBody>
      </p:sp>
      <p:sp>
        <p:nvSpPr>
          <p:cNvPr name="TextBox 6" id="6"/>
          <p:cNvSpPr txBox="true"/>
          <p:nvPr/>
        </p:nvSpPr>
        <p:spPr>
          <a:xfrm rot="0">
            <a:off x="5512317" y="7284"/>
            <a:ext cx="11628741" cy="3533362"/>
          </a:xfrm>
          <a:prstGeom prst="rect">
            <a:avLst/>
          </a:prstGeom>
        </p:spPr>
        <p:txBody>
          <a:bodyPr anchor="t" rtlCol="false" tIns="0" lIns="0" bIns="0" rIns="0">
            <a:spAutoFit/>
          </a:bodyPr>
          <a:lstStyle/>
          <a:p>
            <a:pPr>
              <a:lnSpc>
                <a:spcPts val="4752"/>
              </a:lnSpc>
            </a:pPr>
            <a:r>
              <a:rPr lang="en-US" sz="2400">
                <a:solidFill>
                  <a:srgbClr val="2B2B2B"/>
                </a:solidFill>
                <a:latin typeface="Open Sans 1"/>
              </a:rPr>
              <a:t>1- Introduction </a:t>
            </a:r>
          </a:p>
          <a:p>
            <a:pPr marL="518162" indent="-259081" lvl="1">
              <a:lnSpc>
                <a:spcPts val="4752"/>
              </a:lnSpc>
              <a:buFont typeface="Arial"/>
              <a:buChar char="•"/>
            </a:pPr>
            <a:r>
              <a:rPr lang="en-US" sz="2400">
                <a:solidFill>
                  <a:srgbClr val="2B2B2B"/>
                </a:solidFill>
                <a:latin typeface="Open Sans 1"/>
              </a:rPr>
              <a:t>Un récap rapide</a:t>
            </a:r>
          </a:p>
          <a:p>
            <a:pPr marL="518162" indent="-259081" lvl="1">
              <a:lnSpc>
                <a:spcPts val="4752"/>
              </a:lnSpc>
              <a:buFont typeface="Arial"/>
              <a:buChar char="•"/>
            </a:pPr>
            <a:r>
              <a:rPr lang="en-US" sz="2400">
                <a:solidFill>
                  <a:srgbClr val="2B2B2B"/>
                </a:solidFill>
                <a:latin typeface="Open Sans 1"/>
              </a:rPr>
              <a:t>La gamme Wise Up</a:t>
            </a:r>
          </a:p>
          <a:p>
            <a:pPr marL="518162" indent="-259081" lvl="1">
              <a:lnSpc>
                <a:spcPts val="4752"/>
              </a:lnSpc>
              <a:buFont typeface="Arial"/>
              <a:buChar char="•"/>
            </a:pPr>
            <a:r>
              <a:rPr lang="en-US" sz="2400">
                <a:solidFill>
                  <a:srgbClr val="2B2B2B"/>
                </a:solidFill>
                <a:latin typeface="Open Sans 1"/>
              </a:rPr>
              <a:t>Le nouveau module Wise Up Scribe </a:t>
            </a:r>
          </a:p>
          <a:p>
            <a:pPr marL="518162" indent="-259081" lvl="1">
              <a:lnSpc>
                <a:spcPts val="4752"/>
              </a:lnSpc>
              <a:buFont typeface="Arial"/>
              <a:buChar char="•"/>
            </a:pPr>
            <a:r>
              <a:rPr lang="en-US" sz="2400">
                <a:solidFill>
                  <a:srgbClr val="2B2B2B"/>
                </a:solidFill>
                <a:latin typeface="Open Sans 1"/>
              </a:rPr>
              <a:t>Les combinaisons entre les modules</a:t>
            </a:r>
          </a:p>
          <a:p>
            <a:pPr marL="518162" indent="-259081" lvl="1">
              <a:lnSpc>
                <a:spcPts val="4752"/>
              </a:lnSpc>
              <a:buFont typeface="Arial"/>
              <a:buChar char="•"/>
            </a:pPr>
            <a:r>
              <a:rPr lang="en-US" sz="2400">
                <a:solidFill>
                  <a:srgbClr val="2B2B2B"/>
                </a:solidFill>
                <a:latin typeface="Open Sans 1"/>
              </a:rPr>
              <a:t>La gamme Wise Up pour l’eCommerce</a:t>
            </a:r>
          </a:p>
        </p:txBody>
      </p:sp>
      <p:sp>
        <p:nvSpPr>
          <p:cNvPr name="TextBox 7" id="7"/>
          <p:cNvSpPr txBox="true"/>
          <p:nvPr/>
        </p:nvSpPr>
        <p:spPr>
          <a:xfrm rot="0">
            <a:off x="5630559" y="3913335"/>
            <a:ext cx="11628741" cy="1133591"/>
          </a:xfrm>
          <a:prstGeom prst="rect">
            <a:avLst/>
          </a:prstGeom>
        </p:spPr>
        <p:txBody>
          <a:bodyPr anchor="t" rtlCol="false" tIns="0" lIns="0" bIns="0" rIns="0">
            <a:spAutoFit/>
          </a:bodyPr>
          <a:lstStyle/>
          <a:p>
            <a:pPr>
              <a:lnSpc>
                <a:spcPts val="4752"/>
              </a:lnSpc>
            </a:pPr>
            <a:r>
              <a:rPr lang="en-US" sz="2400">
                <a:solidFill>
                  <a:srgbClr val="2B2B2B"/>
                </a:solidFill>
                <a:latin typeface="Open Sans 1"/>
              </a:rPr>
              <a:t>2- Les clients cibles</a:t>
            </a:r>
          </a:p>
          <a:p>
            <a:pPr marL="518162" indent="-259081" lvl="1">
              <a:lnSpc>
                <a:spcPts val="4752"/>
              </a:lnSpc>
              <a:buFont typeface="Arial"/>
              <a:buChar char="•"/>
            </a:pPr>
            <a:r>
              <a:rPr lang="en-US" sz="2400">
                <a:solidFill>
                  <a:srgbClr val="2B2B2B"/>
                </a:solidFill>
                <a:latin typeface="Open Sans 1"/>
              </a:rPr>
              <a:t>Leur typologie </a:t>
            </a:r>
          </a:p>
        </p:txBody>
      </p:sp>
      <p:sp>
        <p:nvSpPr>
          <p:cNvPr name="TextBox 8" id="8"/>
          <p:cNvSpPr txBox="true"/>
          <p:nvPr/>
        </p:nvSpPr>
        <p:spPr>
          <a:xfrm rot="0">
            <a:off x="5630559" y="5354396"/>
            <a:ext cx="11628741" cy="4733247"/>
          </a:xfrm>
          <a:prstGeom prst="rect">
            <a:avLst/>
          </a:prstGeom>
        </p:spPr>
        <p:txBody>
          <a:bodyPr anchor="t" rtlCol="false" tIns="0" lIns="0" bIns="0" rIns="0">
            <a:spAutoFit/>
          </a:bodyPr>
          <a:lstStyle/>
          <a:p>
            <a:pPr>
              <a:lnSpc>
                <a:spcPts val="4752"/>
              </a:lnSpc>
            </a:pPr>
            <a:r>
              <a:rPr lang="en-US" sz="2400">
                <a:solidFill>
                  <a:srgbClr val="2B2B2B"/>
                </a:solidFill>
                <a:latin typeface="Open Sans 1"/>
              </a:rPr>
              <a:t>3- La stratégie</a:t>
            </a:r>
          </a:p>
          <a:p>
            <a:pPr marL="518162" indent="-259081" lvl="1">
              <a:lnSpc>
                <a:spcPts val="4752"/>
              </a:lnSpc>
              <a:buFont typeface="Arial"/>
              <a:buChar char="•"/>
            </a:pPr>
            <a:r>
              <a:rPr lang="en-US" sz="2400">
                <a:solidFill>
                  <a:srgbClr val="2B2B2B"/>
                </a:solidFill>
                <a:latin typeface="Open Sans 1"/>
              </a:rPr>
              <a:t>Stratégie marketing/ com.</a:t>
            </a:r>
          </a:p>
          <a:p>
            <a:pPr marL="518162" indent="-259081" lvl="1">
              <a:lnSpc>
                <a:spcPts val="4752"/>
              </a:lnSpc>
              <a:buFont typeface="Arial"/>
              <a:buChar char="•"/>
            </a:pPr>
            <a:r>
              <a:rPr lang="en-US" sz="2400">
                <a:solidFill>
                  <a:srgbClr val="2B2B2B"/>
                </a:solidFill>
                <a:latin typeface="Open Sans 1"/>
              </a:rPr>
              <a:t>Stratégie de vente</a:t>
            </a:r>
          </a:p>
          <a:p>
            <a:pPr marL="518162" indent="-259081" lvl="1">
              <a:lnSpc>
                <a:spcPts val="4752"/>
              </a:lnSpc>
              <a:buFont typeface="Arial"/>
              <a:buChar char="•"/>
            </a:pPr>
            <a:r>
              <a:rPr lang="en-US" sz="2400">
                <a:solidFill>
                  <a:srgbClr val="2B2B2B"/>
                </a:solidFill>
                <a:latin typeface="Open Sans 1"/>
              </a:rPr>
              <a:t>Objectifs année 1 et prix de vente</a:t>
            </a:r>
          </a:p>
          <a:p>
            <a:pPr marL="518162" indent="-259081" lvl="1">
              <a:lnSpc>
                <a:spcPts val="4752"/>
              </a:lnSpc>
              <a:buFont typeface="Arial"/>
              <a:buChar char="•"/>
            </a:pPr>
            <a:r>
              <a:rPr lang="en-US" sz="2400">
                <a:solidFill>
                  <a:srgbClr val="2B2B2B"/>
                </a:solidFill>
                <a:latin typeface="Open Sans 1"/>
              </a:rPr>
              <a:t>Plan d’alignement marketing/vente </a:t>
            </a:r>
          </a:p>
          <a:p>
            <a:pPr marL="518162" indent="-259081" lvl="1">
              <a:lnSpc>
                <a:spcPts val="4752"/>
              </a:lnSpc>
              <a:buFont typeface="Arial"/>
              <a:buChar char="•"/>
            </a:pPr>
            <a:r>
              <a:rPr lang="en-US" sz="2400">
                <a:solidFill>
                  <a:srgbClr val="2B2B2B"/>
                </a:solidFill>
                <a:latin typeface="Open Sans 1"/>
              </a:rPr>
              <a:t>Les équipes concernées</a:t>
            </a:r>
          </a:p>
          <a:p>
            <a:pPr marL="518162" indent="-259081" lvl="1">
              <a:lnSpc>
                <a:spcPts val="4752"/>
              </a:lnSpc>
              <a:buFont typeface="Arial"/>
              <a:buChar char="•"/>
            </a:pPr>
            <a:r>
              <a:rPr lang="en-US" sz="2400">
                <a:solidFill>
                  <a:srgbClr val="2B2B2B"/>
                </a:solidFill>
                <a:latin typeface="Open Sans 1"/>
              </a:rPr>
              <a:t>Les facteurs clés de succès</a:t>
            </a:r>
          </a:p>
          <a:p>
            <a:pPr marL="518162" indent="-259081" lvl="1">
              <a:lnSpc>
                <a:spcPts val="4752"/>
              </a:lnSpc>
              <a:buFont typeface="Arial"/>
              <a:buChar char="•"/>
            </a:pPr>
            <a:r>
              <a:rPr lang="en-US" sz="2400">
                <a:solidFill>
                  <a:srgbClr val="2B2B2B"/>
                </a:solidFill>
                <a:latin typeface="Open Sans 1"/>
              </a:rPr>
              <a:t>Time to market</a:t>
            </a:r>
          </a:p>
        </p:txBody>
      </p:sp>
      <p:sp>
        <p:nvSpPr>
          <p:cNvPr name="AutoShape 9" id="9"/>
          <p:cNvSpPr/>
          <p:nvPr/>
        </p:nvSpPr>
        <p:spPr>
          <a:xfrm>
            <a:off x="5630559" y="3724599"/>
            <a:ext cx="11628741" cy="0"/>
          </a:xfrm>
          <a:prstGeom prst="line">
            <a:avLst/>
          </a:prstGeom>
          <a:ln cap="flat" w="9525">
            <a:solidFill>
              <a:srgbClr val="000000"/>
            </a:solidFill>
            <a:prstDash val="solid"/>
            <a:headEnd type="none" len="sm" w="sm"/>
            <a:tailEnd type="none" len="sm" w="sm"/>
          </a:ln>
        </p:spPr>
      </p:sp>
      <p:sp>
        <p:nvSpPr>
          <p:cNvPr name="AutoShape 10" id="10"/>
          <p:cNvSpPr/>
          <p:nvPr/>
        </p:nvSpPr>
        <p:spPr>
          <a:xfrm>
            <a:off x="5512317" y="5326464"/>
            <a:ext cx="11628741" cy="0"/>
          </a:xfrm>
          <a:prstGeom prst="line">
            <a:avLst/>
          </a:prstGeom>
          <a:ln cap="flat" w="9525">
            <a:solidFill>
              <a:srgbClr val="000000"/>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97283" y="2545390"/>
            <a:ext cx="4291039" cy="7627595"/>
            <a:chOff x="0" y="0"/>
            <a:chExt cx="1130150" cy="2008914"/>
          </a:xfrm>
        </p:grpSpPr>
        <p:sp>
          <p:nvSpPr>
            <p:cNvPr name="Freeform 3" id="3"/>
            <p:cNvSpPr/>
            <p:nvPr/>
          </p:nvSpPr>
          <p:spPr>
            <a:xfrm flipH="false" flipV="false" rot="0">
              <a:off x="0" y="0"/>
              <a:ext cx="1130150" cy="2008914"/>
            </a:xfrm>
            <a:custGeom>
              <a:avLst/>
              <a:gdLst/>
              <a:ahLst/>
              <a:cxnLst/>
              <a:rect r="r" b="b" t="t" l="l"/>
              <a:pathLst>
                <a:path h="2008914" w="1130150">
                  <a:moveTo>
                    <a:pt x="50518" y="0"/>
                  </a:moveTo>
                  <a:lnTo>
                    <a:pt x="1079632" y="0"/>
                  </a:lnTo>
                  <a:cubicBezTo>
                    <a:pt x="1093030" y="0"/>
                    <a:pt x="1105880" y="5322"/>
                    <a:pt x="1115354" y="14796"/>
                  </a:cubicBezTo>
                  <a:cubicBezTo>
                    <a:pt x="1124828" y="24270"/>
                    <a:pt x="1130150" y="37120"/>
                    <a:pt x="1130150" y="50518"/>
                  </a:cubicBezTo>
                  <a:lnTo>
                    <a:pt x="1130150" y="1958396"/>
                  </a:lnTo>
                  <a:cubicBezTo>
                    <a:pt x="1130150" y="1986296"/>
                    <a:pt x="1107532" y="2008914"/>
                    <a:pt x="1079632" y="2008914"/>
                  </a:cubicBezTo>
                  <a:lnTo>
                    <a:pt x="50518" y="2008914"/>
                  </a:lnTo>
                  <a:cubicBezTo>
                    <a:pt x="37120" y="2008914"/>
                    <a:pt x="24270" y="2003592"/>
                    <a:pt x="14796" y="1994118"/>
                  </a:cubicBezTo>
                  <a:cubicBezTo>
                    <a:pt x="5322" y="1984644"/>
                    <a:pt x="0" y="1971794"/>
                    <a:pt x="0" y="1958396"/>
                  </a:cubicBezTo>
                  <a:lnTo>
                    <a:pt x="0" y="50518"/>
                  </a:lnTo>
                  <a:cubicBezTo>
                    <a:pt x="0" y="37120"/>
                    <a:pt x="5322" y="24270"/>
                    <a:pt x="14796" y="14796"/>
                  </a:cubicBezTo>
                  <a:cubicBezTo>
                    <a:pt x="24270" y="5322"/>
                    <a:pt x="37120" y="0"/>
                    <a:pt x="50518" y="0"/>
                  </a:cubicBezTo>
                  <a:close/>
                </a:path>
              </a:pathLst>
            </a:custGeom>
            <a:solidFill>
              <a:srgbClr val="29B866"/>
            </a:solidFill>
          </p:spPr>
        </p:sp>
        <p:sp>
          <p:nvSpPr>
            <p:cNvPr name="TextBox 4" id="4"/>
            <p:cNvSpPr txBox="true"/>
            <p:nvPr/>
          </p:nvSpPr>
          <p:spPr>
            <a:xfrm>
              <a:off x="0" y="-19050"/>
              <a:ext cx="1130150" cy="2027964"/>
            </a:xfrm>
            <a:prstGeom prst="rect">
              <a:avLst/>
            </a:prstGeom>
          </p:spPr>
          <p:txBody>
            <a:bodyPr anchor="ctr" rtlCol="false" tIns="228600" lIns="228600" bIns="228600" rIns="228600"/>
            <a:lstStyle/>
            <a:p>
              <a:pPr algn="ctr">
                <a:lnSpc>
                  <a:spcPts val="3120"/>
                </a:lnSpc>
              </a:pPr>
              <a:r>
                <a:rPr lang="en-US" sz="2400">
                  <a:solidFill>
                    <a:srgbClr val="FFFFFF"/>
                  </a:solidFill>
                  <a:latin typeface="Open Sans 2 Bold"/>
                </a:rPr>
                <a:t>Actions marketing</a:t>
              </a:r>
            </a:p>
            <a:p>
              <a:pPr>
                <a:lnSpc>
                  <a:spcPts val="3120"/>
                </a:lnSpc>
              </a:pPr>
            </a:p>
            <a:p>
              <a:pPr>
                <a:lnSpc>
                  <a:spcPts val="3427"/>
                </a:lnSpc>
              </a:pPr>
              <a:r>
                <a:rPr lang="en-US" sz="2300">
                  <a:solidFill>
                    <a:srgbClr val="FFFFFF"/>
                  </a:solidFill>
                  <a:latin typeface="Open Sans 2"/>
                </a:rPr>
                <a:t>-</a:t>
              </a:r>
              <a:r>
                <a:rPr lang="en-US" sz="2300">
                  <a:solidFill>
                    <a:srgbClr val="FFFFFF"/>
                  </a:solidFill>
                  <a:latin typeface="Open Sans 2"/>
                </a:rPr>
                <a:t>Présentation commerciale (date)</a:t>
              </a:r>
            </a:p>
            <a:p>
              <a:pPr>
                <a:lnSpc>
                  <a:spcPts val="3427"/>
                </a:lnSpc>
              </a:pPr>
              <a:r>
                <a:rPr lang="en-US" sz="2300">
                  <a:solidFill>
                    <a:srgbClr val="FFFFFF"/>
                  </a:solidFill>
                  <a:latin typeface="Open Sans 2"/>
                </a:rPr>
                <a:t>-Teasing 6/02:</a:t>
              </a:r>
            </a:p>
            <a:p>
              <a:pPr marL="496571" indent="-248285" lvl="1">
                <a:lnSpc>
                  <a:spcPts val="3427"/>
                </a:lnSpc>
                <a:buFont typeface="Arial"/>
                <a:buChar char="•"/>
              </a:pPr>
              <a:r>
                <a:rPr lang="en-US" sz="2300">
                  <a:solidFill>
                    <a:srgbClr val="FFFFFF"/>
                  </a:solidFill>
                  <a:latin typeface="Open Sans 2"/>
                </a:rPr>
                <a:t>Mail clients/ partenaires</a:t>
              </a:r>
            </a:p>
            <a:p>
              <a:pPr marL="496571" indent="-248285" lvl="1">
                <a:lnSpc>
                  <a:spcPts val="3427"/>
                </a:lnSpc>
                <a:buFont typeface="Arial"/>
                <a:buChar char="•"/>
              </a:pPr>
              <a:r>
                <a:rPr lang="en-US" sz="2300">
                  <a:solidFill>
                    <a:srgbClr val="FFFFFF"/>
                  </a:solidFill>
                  <a:latin typeface="Open Sans 2"/>
                </a:rPr>
                <a:t>Réseaux sociaux</a:t>
              </a:r>
            </a:p>
            <a:p>
              <a:pPr>
                <a:lnSpc>
                  <a:spcPts val="3427"/>
                </a:lnSpc>
              </a:pPr>
              <a:r>
                <a:rPr lang="en-US" sz="2300">
                  <a:solidFill>
                    <a:srgbClr val="FFFFFF"/>
                  </a:solidFill>
                  <a:latin typeface="Open Sans 2"/>
                </a:rPr>
                <a:t>-</a:t>
              </a:r>
              <a:r>
                <a:rPr lang="en-US" sz="2300">
                  <a:solidFill>
                    <a:srgbClr val="FFFFFF"/>
                  </a:solidFill>
                  <a:latin typeface="Open Sans 2"/>
                </a:rPr>
                <a:t>Lancement: 13/02</a:t>
              </a:r>
            </a:p>
            <a:p>
              <a:pPr marL="496571" indent="-248285" lvl="1">
                <a:lnSpc>
                  <a:spcPts val="3427"/>
                </a:lnSpc>
                <a:buFont typeface="Arial"/>
                <a:buChar char="•"/>
              </a:pPr>
              <a:r>
                <a:rPr lang="en-US" sz="2300">
                  <a:solidFill>
                    <a:srgbClr val="FFFFFF"/>
                  </a:solidFill>
                  <a:latin typeface="Open Sans 2"/>
                </a:rPr>
                <a:t>Mails: clients/ partenaires</a:t>
              </a:r>
            </a:p>
            <a:p>
              <a:pPr marL="496571" indent="-248285" lvl="1">
                <a:lnSpc>
                  <a:spcPts val="3427"/>
                </a:lnSpc>
                <a:buFont typeface="Arial"/>
                <a:buChar char="•"/>
              </a:pPr>
              <a:r>
                <a:rPr lang="en-US" sz="2300">
                  <a:solidFill>
                    <a:srgbClr val="FFFFFF"/>
                  </a:solidFill>
                  <a:latin typeface="Open Sans 2"/>
                </a:rPr>
                <a:t>Réseaux sociaux</a:t>
              </a:r>
            </a:p>
            <a:p>
              <a:pPr>
                <a:lnSpc>
                  <a:spcPts val="3427"/>
                </a:lnSpc>
              </a:pPr>
              <a:r>
                <a:rPr lang="en-US" sz="2300">
                  <a:solidFill>
                    <a:srgbClr val="FFFFFF"/>
                  </a:solidFill>
                  <a:latin typeface="Open Sans 2"/>
                </a:rPr>
                <a:t>-</a:t>
              </a:r>
              <a:r>
                <a:rPr lang="en-US" sz="2300">
                  <a:solidFill>
                    <a:srgbClr val="FFFFFF"/>
                  </a:solidFill>
                  <a:latin typeface="Open Sans 2"/>
                </a:rPr>
                <a:t>Listing sur boutique AN + page site web 12/02</a:t>
              </a:r>
            </a:p>
            <a:p>
              <a:pPr>
                <a:lnSpc>
                  <a:spcPts val="3427"/>
                </a:lnSpc>
              </a:pPr>
              <a:r>
                <a:rPr lang="en-US" sz="2300">
                  <a:solidFill>
                    <a:srgbClr val="FFFFFF"/>
                  </a:solidFill>
                  <a:latin typeface="Open Sans 2"/>
                </a:rPr>
                <a:t>-Newsletter (clients/ partenaires) 15/02</a:t>
              </a:r>
            </a:p>
            <a:p>
              <a:pPr algn="l">
                <a:lnSpc>
                  <a:spcPts val="3427"/>
                </a:lnSpc>
              </a:pPr>
              <a:r>
                <a:rPr lang="en-US" sz="2300">
                  <a:solidFill>
                    <a:srgbClr val="FFFFFF"/>
                  </a:solidFill>
                  <a:latin typeface="Open Sans 2"/>
                </a:rPr>
                <a:t>-Webinaires clients/ partenaires 22/02</a:t>
              </a:r>
            </a:p>
          </p:txBody>
        </p:sp>
      </p:grpSp>
      <p:grpSp>
        <p:nvGrpSpPr>
          <p:cNvPr name="Group 5" id="5"/>
          <p:cNvGrpSpPr/>
          <p:nvPr/>
        </p:nvGrpSpPr>
        <p:grpSpPr>
          <a:xfrm rot="0">
            <a:off x="9314042" y="2545337"/>
            <a:ext cx="4291039" cy="7117687"/>
            <a:chOff x="0" y="0"/>
            <a:chExt cx="1130150" cy="1874617"/>
          </a:xfrm>
        </p:grpSpPr>
        <p:sp>
          <p:nvSpPr>
            <p:cNvPr name="Freeform 6" id="6"/>
            <p:cNvSpPr/>
            <p:nvPr/>
          </p:nvSpPr>
          <p:spPr>
            <a:xfrm flipH="false" flipV="false" rot="0">
              <a:off x="0" y="0"/>
              <a:ext cx="1130150" cy="1874617"/>
            </a:xfrm>
            <a:custGeom>
              <a:avLst/>
              <a:gdLst/>
              <a:ahLst/>
              <a:cxnLst/>
              <a:rect r="r" b="b" t="t" l="l"/>
              <a:pathLst>
                <a:path h="1874617" w="1130150">
                  <a:moveTo>
                    <a:pt x="50518" y="0"/>
                  </a:moveTo>
                  <a:lnTo>
                    <a:pt x="1079632" y="0"/>
                  </a:lnTo>
                  <a:cubicBezTo>
                    <a:pt x="1093030" y="0"/>
                    <a:pt x="1105880" y="5322"/>
                    <a:pt x="1115354" y="14796"/>
                  </a:cubicBezTo>
                  <a:cubicBezTo>
                    <a:pt x="1124828" y="24270"/>
                    <a:pt x="1130150" y="37120"/>
                    <a:pt x="1130150" y="50518"/>
                  </a:cubicBezTo>
                  <a:lnTo>
                    <a:pt x="1130150" y="1824099"/>
                  </a:lnTo>
                  <a:cubicBezTo>
                    <a:pt x="1130150" y="1837498"/>
                    <a:pt x="1124828" y="1850347"/>
                    <a:pt x="1115354" y="1859821"/>
                  </a:cubicBezTo>
                  <a:cubicBezTo>
                    <a:pt x="1105880" y="1869295"/>
                    <a:pt x="1093030" y="1874617"/>
                    <a:pt x="1079632" y="1874617"/>
                  </a:cubicBezTo>
                  <a:lnTo>
                    <a:pt x="50518" y="1874617"/>
                  </a:lnTo>
                  <a:cubicBezTo>
                    <a:pt x="22618" y="1874617"/>
                    <a:pt x="0" y="1852000"/>
                    <a:pt x="0" y="1824099"/>
                  </a:cubicBezTo>
                  <a:lnTo>
                    <a:pt x="0" y="50518"/>
                  </a:lnTo>
                  <a:cubicBezTo>
                    <a:pt x="0" y="37120"/>
                    <a:pt x="5322" y="24270"/>
                    <a:pt x="14796" y="14796"/>
                  </a:cubicBezTo>
                  <a:cubicBezTo>
                    <a:pt x="24270" y="5322"/>
                    <a:pt x="37120" y="0"/>
                    <a:pt x="50518" y="0"/>
                  </a:cubicBezTo>
                  <a:close/>
                </a:path>
              </a:pathLst>
            </a:custGeom>
            <a:solidFill>
              <a:srgbClr val="29B866"/>
            </a:solidFill>
          </p:spPr>
        </p:sp>
        <p:sp>
          <p:nvSpPr>
            <p:cNvPr name="TextBox 7" id="7"/>
            <p:cNvSpPr txBox="true"/>
            <p:nvPr/>
          </p:nvSpPr>
          <p:spPr>
            <a:xfrm>
              <a:off x="0" y="-19050"/>
              <a:ext cx="1130150" cy="1893667"/>
            </a:xfrm>
            <a:prstGeom prst="rect">
              <a:avLst/>
            </a:prstGeom>
          </p:spPr>
          <p:txBody>
            <a:bodyPr anchor="ctr" rtlCol="false" tIns="228600" lIns="228600" bIns="228600" rIns="228600"/>
            <a:lstStyle/>
            <a:p>
              <a:pPr algn="ctr">
                <a:lnSpc>
                  <a:spcPts val="3120"/>
                </a:lnSpc>
              </a:pPr>
              <a:r>
                <a:rPr lang="en-US" sz="2400">
                  <a:solidFill>
                    <a:srgbClr val="FFFFFF"/>
                  </a:solidFill>
                  <a:latin typeface="Open Sans 2 Bold"/>
                </a:rPr>
                <a:t>Actions marketing</a:t>
              </a:r>
            </a:p>
            <a:p>
              <a:pPr>
                <a:lnSpc>
                  <a:spcPts val="3120"/>
                </a:lnSpc>
              </a:pPr>
            </a:p>
            <a:p>
              <a:pPr marL="496571" indent="-248285" lvl="1">
                <a:lnSpc>
                  <a:spcPts val="3427"/>
                </a:lnSpc>
                <a:buFont typeface="Arial"/>
                <a:buChar char="•"/>
              </a:pPr>
              <a:r>
                <a:rPr lang="en-US" sz="2300">
                  <a:solidFill>
                    <a:srgbClr val="FFFFFF"/>
                  </a:solidFill>
                  <a:latin typeface="Open Sans 2"/>
                </a:rPr>
                <a:t>Post RS 5/03 + tag clients sage majeurs</a:t>
              </a:r>
            </a:p>
            <a:p>
              <a:pPr>
                <a:lnSpc>
                  <a:spcPts val="3427"/>
                </a:lnSpc>
              </a:pPr>
            </a:p>
            <a:p>
              <a:pPr marL="496571" indent="-248285" lvl="1">
                <a:lnSpc>
                  <a:spcPts val="3427"/>
                </a:lnSpc>
                <a:buFont typeface="Arial"/>
                <a:buChar char="•"/>
              </a:pPr>
              <a:r>
                <a:rPr lang="en-US" sz="2300">
                  <a:solidFill>
                    <a:srgbClr val="FFFFFF"/>
                  </a:solidFill>
                  <a:latin typeface="Open Sans 2"/>
                </a:rPr>
                <a:t>Newsletter condition IF Sage 100 (relance + contenu informatif) 15/03</a:t>
              </a:r>
            </a:p>
            <a:p>
              <a:pPr algn="l">
                <a:lnSpc>
                  <a:spcPts val="3427"/>
                </a:lnSpc>
              </a:pPr>
            </a:p>
          </p:txBody>
        </p:sp>
      </p:grpSp>
      <p:grpSp>
        <p:nvGrpSpPr>
          <p:cNvPr name="Group 8" id="8"/>
          <p:cNvGrpSpPr/>
          <p:nvPr/>
        </p:nvGrpSpPr>
        <p:grpSpPr>
          <a:xfrm rot="0">
            <a:off x="4828165" y="2545337"/>
            <a:ext cx="4291039" cy="7117687"/>
            <a:chOff x="0" y="0"/>
            <a:chExt cx="1130150" cy="1874617"/>
          </a:xfrm>
        </p:grpSpPr>
        <p:sp>
          <p:nvSpPr>
            <p:cNvPr name="Freeform 9" id="9"/>
            <p:cNvSpPr/>
            <p:nvPr/>
          </p:nvSpPr>
          <p:spPr>
            <a:xfrm flipH="false" flipV="false" rot="0">
              <a:off x="0" y="0"/>
              <a:ext cx="1130150" cy="1874617"/>
            </a:xfrm>
            <a:custGeom>
              <a:avLst/>
              <a:gdLst/>
              <a:ahLst/>
              <a:cxnLst/>
              <a:rect r="r" b="b" t="t" l="l"/>
              <a:pathLst>
                <a:path h="1874617" w="1130150">
                  <a:moveTo>
                    <a:pt x="50518" y="0"/>
                  </a:moveTo>
                  <a:lnTo>
                    <a:pt x="1079632" y="0"/>
                  </a:lnTo>
                  <a:cubicBezTo>
                    <a:pt x="1093030" y="0"/>
                    <a:pt x="1105880" y="5322"/>
                    <a:pt x="1115354" y="14796"/>
                  </a:cubicBezTo>
                  <a:cubicBezTo>
                    <a:pt x="1124828" y="24270"/>
                    <a:pt x="1130150" y="37120"/>
                    <a:pt x="1130150" y="50518"/>
                  </a:cubicBezTo>
                  <a:lnTo>
                    <a:pt x="1130150" y="1824099"/>
                  </a:lnTo>
                  <a:cubicBezTo>
                    <a:pt x="1130150" y="1837498"/>
                    <a:pt x="1124828" y="1850347"/>
                    <a:pt x="1115354" y="1859821"/>
                  </a:cubicBezTo>
                  <a:cubicBezTo>
                    <a:pt x="1105880" y="1869295"/>
                    <a:pt x="1093030" y="1874617"/>
                    <a:pt x="1079632" y="1874617"/>
                  </a:cubicBezTo>
                  <a:lnTo>
                    <a:pt x="50518" y="1874617"/>
                  </a:lnTo>
                  <a:cubicBezTo>
                    <a:pt x="22618" y="1874617"/>
                    <a:pt x="0" y="1852000"/>
                    <a:pt x="0" y="1824099"/>
                  </a:cubicBezTo>
                  <a:lnTo>
                    <a:pt x="0" y="50518"/>
                  </a:lnTo>
                  <a:cubicBezTo>
                    <a:pt x="0" y="37120"/>
                    <a:pt x="5322" y="24270"/>
                    <a:pt x="14796" y="14796"/>
                  </a:cubicBezTo>
                  <a:cubicBezTo>
                    <a:pt x="24270" y="5322"/>
                    <a:pt x="37120" y="0"/>
                    <a:pt x="50518" y="0"/>
                  </a:cubicBezTo>
                  <a:close/>
                </a:path>
              </a:pathLst>
            </a:custGeom>
            <a:solidFill>
              <a:srgbClr val="D6D3D3"/>
            </a:solidFill>
          </p:spPr>
        </p:sp>
        <p:sp>
          <p:nvSpPr>
            <p:cNvPr name="TextBox 10" id="10"/>
            <p:cNvSpPr txBox="true"/>
            <p:nvPr/>
          </p:nvSpPr>
          <p:spPr>
            <a:xfrm>
              <a:off x="0" y="-19050"/>
              <a:ext cx="1130150" cy="1893667"/>
            </a:xfrm>
            <a:prstGeom prst="rect">
              <a:avLst/>
            </a:prstGeom>
          </p:spPr>
          <p:txBody>
            <a:bodyPr anchor="ctr" rtlCol="false" tIns="228600" lIns="228600" bIns="228600" rIns="228600"/>
            <a:lstStyle/>
            <a:p>
              <a:pPr algn="ctr">
                <a:lnSpc>
                  <a:spcPts val="3120"/>
                </a:lnSpc>
              </a:pPr>
              <a:r>
                <a:rPr lang="en-US" sz="2400">
                  <a:solidFill>
                    <a:srgbClr val="FFFFFF"/>
                  </a:solidFill>
                  <a:latin typeface="Open Sans 2 Bold"/>
                </a:rPr>
                <a:t>Actions CSM</a:t>
              </a:r>
            </a:p>
            <a:p>
              <a:pPr>
                <a:lnSpc>
                  <a:spcPts val="3120"/>
                </a:lnSpc>
              </a:pPr>
            </a:p>
            <a:p>
              <a:pPr marL="496571" indent="-248285" lvl="1">
                <a:lnSpc>
                  <a:spcPts val="3427"/>
                </a:lnSpc>
                <a:buFont typeface="Arial"/>
                <a:buChar char="•"/>
              </a:pPr>
              <a:r>
                <a:rPr lang="en-US" sz="2300">
                  <a:solidFill>
                    <a:srgbClr val="FFFFFF"/>
                  </a:solidFill>
                  <a:latin typeface="Open Sans 2"/>
                </a:rPr>
                <a:t>Mailing directs clients : 13/02</a:t>
              </a:r>
            </a:p>
            <a:p>
              <a:pPr marL="496571" indent="-248285" lvl="1">
                <a:lnSpc>
                  <a:spcPts val="3427"/>
                </a:lnSpc>
                <a:buFont typeface="Arial"/>
                <a:buChar char="•"/>
              </a:pPr>
              <a:r>
                <a:rPr lang="en-US" sz="2300">
                  <a:solidFill>
                    <a:srgbClr val="FFFFFF"/>
                  </a:solidFill>
                  <a:latin typeface="Open Sans 2"/>
                </a:rPr>
                <a:t>Début des appels clients 19/02</a:t>
              </a:r>
            </a:p>
            <a:p>
              <a:pPr marL="496571" indent="-248285" lvl="1">
                <a:lnSpc>
                  <a:spcPts val="3427"/>
                </a:lnSpc>
                <a:buFont typeface="Arial"/>
                <a:buChar char="•"/>
              </a:pPr>
              <a:r>
                <a:rPr lang="en-US" sz="2300">
                  <a:solidFill>
                    <a:srgbClr val="FFFFFF"/>
                  </a:solidFill>
                  <a:latin typeface="Open Sans 2"/>
                </a:rPr>
                <a:t>Animation webinaires clients 22/02</a:t>
              </a:r>
            </a:p>
            <a:p>
              <a:pPr marL="496571" indent="-248285" lvl="1">
                <a:lnSpc>
                  <a:spcPts val="3427"/>
                </a:lnSpc>
                <a:buFont typeface="Arial"/>
                <a:buChar char="•"/>
              </a:pPr>
              <a:r>
                <a:rPr lang="en-US" sz="2300">
                  <a:solidFill>
                    <a:srgbClr val="FFFFFF"/>
                  </a:solidFill>
                  <a:latin typeface="Open Sans 2"/>
                </a:rPr>
                <a:t>Appel inscrits webinaire 23/02 et 26-29/02</a:t>
              </a:r>
            </a:p>
            <a:p>
              <a:pPr algn="l">
                <a:lnSpc>
                  <a:spcPts val="3427"/>
                </a:lnSpc>
              </a:pPr>
            </a:p>
          </p:txBody>
        </p:sp>
      </p:grpSp>
      <p:grpSp>
        <p:nvGrpSpPr>
          <p:cNvPr name="Group 11" id="11"/>
          <p:cNvGrpSpPr/>
          <p:nvPr/>
        </p:nvGrpSpPr>
        <p:grpSpPr>
          <a:xfrm rot="0">
            <a:off x="13795581" y="2545337"/>
            <a:ext cx="4291039" cy="7117687"/>
            <a:chOff x="0" y="0"/>
            <a:chExt cx="1130150" cy="1874617"/>
          </a:xfrm>
        </p:grpSpPr>
        <p:sp>
          <p:nvSpPr>
            <p:cNvPr name="Freeform 12" id="12"/>
            <p:cNvSpPr/>
            <p:nvPr/>
          </p:nvSpPr>
          <p:spPr>
            <a:xfrm flipH="false" flipV="false" rot="0">
              <a:off x="0" y="0"/>
              <a:ext cx="1130150" cy="1874617"/>
            </a:xfrm>
            <a:custGeom>
              <a:avLst/>
              <a:gdLst/>
              <a:ahLst/>
              <a:cxnLst/>
              <a:rect r="r" b="b" t="t" l="l"/>
              <a:pathLst>
                <a:path h="1874617" w="1130150">
                  <a:moveTo>
                    <a:pt x="50518" y="0"/>
                  </a:moveTo>
                  <a:lnTo>
                    <a:pt x="1079632" y="0"/>
                  </a:lnTo>
                  <a:cubicBezTo>
                    <a:pt x="1093030" y="0"/>
                    <a:pt x="1105880" y="5322"/>
                    <a:pt x="1115354" y="14796"/>
                  </a:cubicBezTo>
                  <a:cubicBezTo>
                    <a:pt x="1124828" y="24270"/>
                    <a:pt x="1130150" y="37120"/>
                    <a:pt x="1130150" y="50518"/>
                  </a:cubicBezTo>
                  <a:lnTo>
                    <a:pt x="1130150" y="1824099"/>
                  </a:lnTo>
                  <a:cubicBezTo>
                    <a:pt x="1130150" y="1837498"/>
                    <a:pt x="1124828" y="1850347"/>
                    <a:pt x="1115354" y="1859821"/>
                  </a:cubicBezTo>
                  <a:cubicBezTo>
                    <a:pt x="1105880" y="1869295"/>
                    <a:pt x="1093030" y="1874617"/>
                    <a:pt x="1079632" y="1874617"/>
                  </a:cubicBezTo>
                  <a:lnTo>
                    <a:pt x="50518" y="1874617"/>
                  </a:lnTo>
                  <a:cubicBezTo>
                    <a:pt x="22618" y="1874617"/>
                    <a:pt x="0" y="1852000"/>
                    <a:pt x="0" y="1824099"/>
                  </a:cubicBezTo>
                  <a:lnTo>
                    <a:pt x="0" y="50518"/>
                  </a:lnTo>
                  <a:cubicBezTo>
                    <a:pt x="0" y="37120"/>
                    <a:pt x="5322" y="24270"/>
                    <a:pt x="14796" y="14796"/>
                  </a:cubicBezTo>
                  <a:cubicBezTo>
                    <a:pt x="24270" y="5322"/>
                    <a:pt x="37120" y="0"/>
                    <a:pt x="50518" y="0"/>
                  </a:cubicBezTo>
                  <a:close/>
                </a:path>
              </a:pathLst>
            </a:custGeom>
            <a:solidFill>
              <a:srgbClr val="D6D3D3"/>
            </a:solidFill>
          </p:spPr>
        </p:sp>
        <p:sp>
          <p:nvSpPr>
            <p:cNvPr name="TextBox 13" id="13"/>
            <p:cNvSpPr txBox="true"/>
            <p:nvPr/>
          </p:nvSpPr>
          <p:spPr>
            <a:xfrm>
              <a:off x="0" y="-19050"/>
              <a:ext cx="1130150" cy="1893667"/>
            </a:xfrm>
            <a:prstGeom prst="rect">
              <a:avLst/>
            </a:prstGeom>
          </p:spPr>
          <p:txBody>
            <a:bodyPr anchor="ctr" rtlCol="false" tIns="228600" lIns="228600" bIns="228600" rIns="228600"/>
            <a:lstStyle/>
            <a:p>
              <a:pPr algn="ctr">
                <a:lnSpc>
                  <a:spcPts val="3120"/>
                </a:lnSpc>
              </a:pPr>
              <a:r>
                <a:rPr lang="en-US" sz="2400">
                  <a:solidFill>
                    <a:srgbClr val="FFFFFF"/>
                  </a:solidFill>
                  <a:latin typeface="Open Sans 2 Bold"/>
                </a:rPr>
                <a:t>Actions CSM</a:t>
              </a:r>
            </a:p>
            <a:p>
              <a:pPr>
                <a:lnSpc>
                  <a:spcPts val="3120"/>
                </a:lnSpc>
              </a:pPr>
            </a:p>
            <a:p>
              <a:pPr marL="496571" indent="-248285" lvl="1">
                <a:lnSpc>
                  <a:spcPts val="3427"/>
                </a:lnSpc>
                <a:buFont typeface="Arial"/>
                <a:buChar char="•"/>
              </a:pPr>
              <a:r>
                <a:rPr lang="en-US" sz="2300">
                  <a:solidFill>
                    <a:srgbClr val="FFFFFF"/>
                  </a:solidFill>
                  <a:latin typeface="Open Sans 2"/>
                </a:rPr>
                <a:t>Fin des appels clients au 31/03</a:t>
              </a:r>
            </a:p>
            <a:p>
              <a:pPr>
                <a:lnSpc>
                  <a:spcPts val="3427"/>
                </a:lnSpc>
              </a:pPr>
            </a:p>
            <a:p>
              <a:pPr marL="496571" indent="-248285" lvl="1">
                <a:lnSpc>
                  <a:spcPts val="3427"/>
                </a:lnSpc>
                <a:buFont typeface="Arial"/>
                <a:buChar char="•"/>
              </a:pPr>
              <a:r>
                <a:rPr lang="en-US" sz="2300">
                  <a:solidFill>
                    <a:srgbClr val="FFFFFF"/>
                  </a:solidFill>
                  <a:latin typeface="Open Sans 2"/>
                </a:rPr>
                <a:t>Rappel clients qui ont réagi au post RS</a:t>
              </a:r>
            </a:p>
            <a:p>
              <a:pPr>
                <a:lnSpc>
                  <a:spcPts val="3427"/>
                </a:lnSpc>
              </a:pPr>
            </a:p>
            <a:p>
              <a:pPr marL="496571" indent="-248285" lvl="1">
                <a:lnSpc>
                  <a:spcPts val="3427"/>
                </a:lnSpc>
                <a:buFont typeface="Arial"/>
                <a:buChar char="•"/>
              </a:pPr>
              <a:r>
                <a:rPr lang="en-US" sz="2300">
                  <a:solidFill>
                    <a:srgbClr val="FFFFFF"/>
                  </a:solidFill>
                  <a:latin typeface="Open Sans 2"/>
                </a:rPr>
                <a:t>Appel clients post lecture newsletter</a:t>
              </a:r>
            </a:p>
            <a:p>
              <a:pPr>
                <a:lnSpc>
                  <a:spcPts val="3427"/>
                </a:lnSpc>
              </a:pPr>
            </a:p>
            <a:p>
              <a:pPr algn="l">
                <a:lnSpc>
                  <a:spcPts val="3427"/>
                </a:lnSpc>
              </a:pPr>
            </a:p>
          </p:txBody>
        </p:sp>
      </p:grpSp>
      <p:sp>
        <p:nvSpPr>
          <p:cNvPr name="TextBox 14" id="14"/>
          <p:cNvSpPr txBox="true"/>
          <p:nvPr/>
        </p:nvSpPr>
        <p:spPr>
          <a:xfrm rot="0">
            <a:off x="3731302" y="1922134"/>
            <a:ext cx="2810757" cy="623256"/>
          </a:xfrm>
          <a:prstGeom prst="rect">
            <a:avLst/>
          </a:prstGeom>
        </p:spPr>
        <p:txBody>
          <a:bodyPr anchor="t" rtlCol="false" tIns="0" lIns="0" bIns="0" rIns="0">
            <a:spAutoFit/>
          </a:bodyPr>
          <a:lstStyle/>
          <a:p>
            <a:pPr algn="ctr">
              <a:lnSpc>
                <a:spcPts val="5117"/>
              </a:lnSpc>
            </a:pPr>
            <a:r>
              <a:rPr lang="en-US" sz="3655">
                <a:solidFill>
                  <a:srgbClr val="000000"/>
                </a:solidFill>
                <a:latin typeface="Open Sans 1 Bold"/>
              </a:rPr>
              <a:t>Février 2024</a:t>
            </a:r>
          </a:p>
        </p:txBody>
      </p:sp>
      <p:sp>
        <p:nvSpPr>
          <p:cNvPr name="TextBox 15" id="15"/>
          <p:cNvSpPr txBox="true"/>
          <p:nvPr/>
        </p:nvSpPr>
        <p:spPr>
          <a:xfrm rot="0">
            <a:off x="13031911" y="1922134"/>
            <a:ext cx="2339939" cy="623203"/>
          </a:xfrm>
          <a:prstGeom prst="rect">
            <a:avLst/>
          </a:prstGeom>
        </p:spPr>
        <p:txBody>
          <a:bodyPr anchor="t" rtlCol="false" tIns="0" lIns="0" bIns="0" rIns="0">
            <a:spAutoFit/>
          </a:bodyPr>
          <a:lstStyle/>
          <a:p>
            <a:pPr algn="ctr">
              <a:lnSpc>
                <a:spcPts val="5117"/>
              </a:lnSpc>
            </a:pPr>
            <a:r>
              <a:rPr lang="en-US" sz="3655">
                <a:solidFill>
                  <a:srgbClr val="000000"/>
                </a:solidFill>
                <a:latin typeface="Open Sans 1 Bold"/>
              </a:rPr>
              <a:t>Mars 2024</a:t>
            </a:r>
          </a:p>
        </p:txBody>
      </p:sp>
      <p:sp>
        <p:nvSpPr>
          <p:cNvPr name="TextBox 16" id="16"/>
          <p:cNvSpPr txBox="true"/>
          <p:nvPr/>
        </p:nvSpPr>
        <p:spPr>
          <a:xfrm rot="0">
            <a:off x="953029" y="751006"/>
            <a:ext cx="17334971" cy="1087128"/>
          </a:xfrm>
          <a:prstGeom prst="rect">
            <a:avLst/>
          </a:prstGeom>
        </p:spPr>
        <p:txBody>
          <a:bodyPr anchor="t" rtlCol="false" tIns="0" lIns="0" bIns="0" rIns="0">
            <a:spAutoFit/>
          </a:bodyPr>
          <a:lstStyle/>
          <a:p>
            <a:pPr>
              <a:lnSpc>
                <a:spcPts val="9124"/>
              </a:lnSpc>
            </a:pPr>
            <a:r>
              <a:rPr lang="en-US" sz="5925">
                <a:solidFill>
                  <a:srgbClr val="29B866"/>
                </a:solidFill>
                <a:latin typeface="Open Sans 2 Bold"/>
              </a:rPr>
              <a:t>Plan d’alignement </a:t>
            </a:r>
            <a:r>
              <a:rPr lang="en-US" sz="5925">
                <a:solidFill>
                  <a:srgbClr val="000000"/>
                </a:solidFill>
                <a:latin typeface="Open Sans 2 Bold"/>
              </a:rPr>
              <a:t>des activités</a:t>
            </a:r>
            <a:r>
              <a:rPr lang="en-US" sz="5925">
                <a:solidFill>
                  <a:srgbClr val="29B866"/>
                </a:solidFill>
                <a:latin typeface="Open Sans 2 Bold"/>
              </a:rPr>
              <a:t> mkt/ vente :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760466" y="3096821"/>
            <a:ext cx="9781720" cy="3621947"/>
          </a:xfrm>
          <a:custGeom>
            <a:avLst/>
            <a:gdLst/>
            <a:ahLst/>
            <a:cxnLst/>
            <a:rect r="r" b="b" t="t" l="l"/>
            <a:pathLst>
              <a:path h="3621947" w="9781720">
                <a:moveTo>
                  <a:pt x="0" y="0"/>
                </a:moveTo>
                <a:lnTo>
                  <a:pt x="9781720" y="0"/>
                </a:lnTo>
                <a:lnTo>
                  <a:pt x="9781720" y="3621947"/>
                </a:lnTo>
                <a:lnTo>
                  <a:pt x="0" y="3621947"/>
                </a:lnTo>
                <a:lnTo>
                  <a:pt x="0" y="0"/>
                </a:lnTo>
                <a:close/>
              </a:path>
            </a:pathLst>
          </a:custGeom>
          <a:blipFill>
            <a:blip r:embed="rId3"/>
            <a:stretch>
              <a:fillRect l="0" t="0" r="0" b="0"/>
            </a:stretch>
          </a:blipFill>
        </p:spPr>
      </p:sp>
      <p:sp>
        <p:nvSpPr>
          <p:cNvPr name="TextBox 3" id="3"/>
          <p:cNvSpPr txBox="true"/>
          <p:nvPr/>
        </p:nvSpPr>
        <p:spPr>
          <a:xfrm rot="0">
            <a:off x="606141" y="638678"/>
            <a:ext cx="17075718" cy="837194"/>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Le business model </a:t>
            </a:r>
          </a:p>
        </p:txBody>
      </p:sp>
      <p:sp>
        <p:nvSpPr>
          <p:cNvPr name="TextBox 4" id="4"/>
          <p:cNvSpPr txBox="true"/>
          <p:nvPr/>
        </p:nvSpPr>
        <p:spPr>
          <a:xfrm rot="0">
            <a:off x="606141" y="2183992"/>
            <a:ext cx="17191429" cy="361234"/>
          </a:xfrm>
          <a:prstGeom prst="rect">
            <a:avLst/>
          </a:prstGeom>
        </p:spPr>
        <p:txBody>
          <a:bodyPr anchor="t" rtlCol="false" tIns="0" lIns="0" bIns="0" rIns="0">
            <a:spAutoFit/>
          </a:bodyPr>
          <a:lstStyle/>
          <a:p>
            <a:pPr marL="496571" indent="-248285" lvl="1">
              <a:lnSpc>
                <a:spcPts val="2990"/>
              </a:lnSpc>
              <a:buFont typeface="Arial"/>
              <a:buChar char="•"/>
            </a:pPr>
            <a:r>
              <a:rPr lang="en-US" sz="2300">
                <a:solidFill>
                  <a:srgbClr val="444444"/>
                </a:solidFill>
                <a:latin typeface="Open Sans 2"/>
              </a:rPr>
              <a:t>Wise Up Scribe est vendu en “pack” avec une autre solution Wise Up</a:t>
            </a:r>
          </a:p>
        </p:txBody>
      </p:sp>
      <p:sp>
        <p:nvSpPr>
          <p:cNvPr name="TextBox 5" id="5"/>
          <p:cNvSpPr txBox="true"/>
          <p:nvPr/>
        </p:nvSpPr>
        <p:spPr>
          <a:xfrm rot="0">
            <a:off x="548286" y="7251314"/>
            <a:ext cx="17191429" cy="732628"/>
          </a:xfrm>
          <a:prstGeom prst="rect">
            <a:avLst/>
          </a:prstGeom>
        </p:spPr>
        <p:txBody>
          <a:bodyPr anchor="t" rtlCol="false" tIns="0" lIns="0" bIns="0" rIns="0">
            <a:spAutoFit/>
          </a:bodyPr>
          <a:lstStyle/>
          <a:p>
            <a:pPr marL="496571" indent="-248285" lvl="1">
              <a:lnSpc>
                <a:spcPts val="2990"/>
              </a:lnSpc>
              <a:buFont typeface="Arial"/>
              <a:buChar char="•"/>
            </a:pPr>
            <a:r>
              <a:rPr lang="en-US" sz="2300">
                <a:solidFill>
                  <a:srgbClr val="444444"/>
                </a:solidFill>
                <a:latin typeface="Open Sans 2"/>
              </a:rPr>
              <a:t>Pour les clients eCommerce qui ont déjà Atoo-Sync GesCom, ils doivent prendre le pack “Skate + Scribe”</a:t>
            </a:r>
          </a:p>
          <a:p>
            <a:pPr marL="496571" indent="-248285" lvl="1">
              <a:lnSpc>
                <a:spcPts val="2990"/>
              </a:lnSpc>
              <a:buFont typeface="Arial"/>
              <a:buChar char="•"/>
            </a:pPr>
            <a:r>
              <a:rPr lang="en-US" sz="2300">
                <a:solidFill>
                  <a:srgbClr val="444444"/>
                </a:solidFill>
                <a:latin typeface="Open Sans 2"/>
              </a:rPr>
              <a:t>Chaque module est venu à un prix unitaire de 850€</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893048" y="2699223"/>
            <a:ext cx="4513487" cy="3086100"/>
            <a:chOff x="0" y="0"/>
            <a:chExt cx="1188737" cy="812800"/>
          </a:xfrm>
        </p:grpSpPr>
        <p:sp>
          <p:nvSpPr>
            <p:cNvPr name="Freeform 3" id="3"/>
            <p:cNvSpPr/>
            <p:nvPr/>
          </p:nvSpPr>
          <p:spPr>
            <a:xfrm flipH="false" flipV="false" rot="0">
              <a:off x="0" y="0"/>
              <a:ext cx="1188737" cy="812800"/>
            </a:xfrm>
            <a:custGeom>
              <a:avLst/>
              <a:gdLst/>
              <a:ahLst/>
              <a:cxnLst/>
              <a:rect r="r" b="b" t="t" l="l"/>
              <a:pathLst>
                <a:path h="812800" w="1188737">
                  <a:moveTo>
                    <a:pt x="87480" y="0"/>
                  </a:moveTo>
                  <a:lnTo>
                    <a:pt x="1101258" y="0"/>
                  </a:lnTo>
                  <a:cubicBezTo>
                    <a:pt x="1149571" y="0"/>
                    <a:pt x="1188737" y="39166"/>
                    <a:pt x="1188737" y="87480"/>
                  </a:cubicBezTo>
                  <a:lnTo>
                    <a:pt x="1188737" y="725320"/>
                  </a:lnTo>
                  <a:cubicBezTo>
                    <a:pt x="1188737" y="773634"/>
                    <a:pt x="1149571" y="812800"/>
                    <a:pt x="1101258" y="812800"/>
                  </a:cubicBezTo>
                  <a:lnTo>
                    <a:pt x="87480" y="812800"/>
                  </a:lnTo>
                  <a:cubicBezTo>
                    <a:pt x="39166" y="812800"/>
                    <a:pt x="0" y="773634"/>
                    <a:pt x="0" y="725320"/>
                  </a:cubicBezTo>
                  <a:lnTo>
                    <a:pt x="0" y="87480"/>
                  </a:lnTo>
                  <a:cubicBezTo>
                    <a:pt x="0" y="39166"/>
                    <a:pt x="39166" y="0"/>
                    <a:pt x="87480" y="0"/>
                  </a:cubicBezTo>
                  <a:close/>
                </a:path>
              </a:pathLst>
            </a:custGeom>
            <a:solidFill>
              <a:srgbClr val="F1EEEE"/>
            </a:solidFill>
          </p:spPr>
        </p:sp>
        <p:sp>
          <p:nvSpPr>
            <p:cNvPr name="TextBox 4" id="4"/>
            <p:cNvSpPr txBox="true"/>
            <p:nvPr/>
          </p:nvSpPr>
          <p:spPr>
            <a:xfrm>
              <a:off x="0" y="-19050"/>
              <a:ext cx="1188737" cy="831850"/>
            </a:xfrm>
            <a:prstGeom prst="rect">
              <a:avLst/>
            </a:prstGeom>
          </p:spPr>
          <p:txBody>
            <a:bodyPr anchor="ctr" rtlCol="false" tIns="50800" lIns="50800" bIns="50800" rIns="50800"/>
            <a:lstStyle/>
            <a:p>
              <a:pPr algn="ctr">
                <a:lnSpc>
                  <a:spcPts val="3120"/>
                </a:lnSpc>
              </a:pPr>
              <a:r>
                <a:rPr lang="en-US" sz="2400">
                  <a:solidFill>
                    <a:srgbClr val="2B2B2B"/>
                  </a:solidFill>
                  <a:latin typeface="Open Sans 2 Bold"/>
                </a:rPr>
                <a:t>Service marketing</a:t>
              </a:r>
            </a:p>
            <a:p>
              <a:pPr algn="ctr">
                <a:lnSpc>
                  <a:spcPts val="3120"/>
                </a:lnSpc>
              </a:pPr>
              <a:r>
                <a:rPr lang="en-US" sz="2400">
                  <a:solidFill>
                    <a:srgbClr val="2B2B2B"/>
                  </a:solidFill>
                  <a:latin typeface="Open Sans 2"/>
                </a:rPr>
                <a:t>Olivier EL HAGE</a:t>
              </a:r>
            </a:p>
            <a:p>
              <a:pPr algn="ctr">
                <a:lnSpc>
                  <a:spcPts val="3120"/>
                </a:lnSpc>
              </a:pPr>
              <a:r>
                <a:rPr lang="en-US" sz="2400">
                  <a:solidFill>
                    <a:srgbClr val="2B2B2B"/>
                  </a:solidFill>
                  <a:latin typeface="Open Sans 2"/>
                </a:rPr>
                <a:t>Daniela MONTES</a:t>
              </a:r>
            </a:p>
            <a:p>
              <a:pPr algn="ctr">
                <a:lnSpc>
                  <a:spcPts val="3120"/>
                </a:lnSpc>
              </a:pPr>
              <a:r>
                <a:rPr lang="en-US" sz="2400">
                  <a:solidFill>
                    <a:srgbClr val="2B2B2B"/>
                  </a:solidFill>
                  <a:latin typeface="Open Sans 2"/>
                </a:rPr>
                <a:t>Clarisse MAZARD</a:t>
              </a:r>
            </a:p>
          </p:txBody>
        </p:sp>
      </p:grpSp>
      <p:grpSp>
        <p:nvGrpSpPr>
          <p:cNvPr name="Group 5" id="5"/>
          <p:cNvGrpSpPr/>
          <p:nvPr/>
        </p:nvGrpSpPr>
        <p:grpSpPr>
          <a:xfrm rot="0">
            <a:off x="1028700" y="6556848"/>
            <a:ext cx="4595836" cy="3086100"/>
            <a:chOff x="0" y="0"/>
            <a:chExt cx="1210426" cy="812800"/>
          </a:xfrm>
        </p:grpSpPr>
        <p:sp>
          <p:nvSpPr>
            <p:cNvPr name="Freeform 6" id="6"/>
            <p:cNvSpPr/>
            <p:nvPr/>
          </p:nvSpPr>
          <p:spPr>
            <a:xfrm flipH="false" flipV="false" rot="0">
              <a:off x="0" y="0"/>
              <a:ext cx="1210426" cy="812800"/>
            </a:xfrm>
            <a:custGeom>
              <a:avLst/>
              <a:gdLst/>
              <a:ahLst/>
              <a:cxnLst/>
              <a:rect r="r" b="b" t="t" l="l"/>
              <a:pathLst>
                <a:path h="812800" w="1210426">
                  <a:moveTo>
                    <a:pt x="85912" y="0"/>
                  </a:moveTo>
                  <a:lnTo>
                    <a:pt x="1124514" y="0"/>
                  </a:lnTo>
                  <a:cubicBezTo>
                    <a:pt x="1147299" y="0"/>
                    <a:pt x="1169151" y="9051"/>
                    <a:pt x="1185263" y="25163"/>
                  </a:cubicBezTo>
                  <a:cubicBezTo>
                    <a:pt x="1201375" y="41275"/>
                    <a:pt x="1210426" y="63127"/>
                    <a:pt x="1210426" y="85912"/>
                  </a:cubicBezTo>
                  <a:lnTo>
                    <a:pt x="1210426" y="726888"/>
                  </a:lnTo>
                  <a:cubicBezTo>
                    <a:pt x="1210426" y="774336"/>
                    <a:pt x="1171962" y="812800"/>
                    <a:pt x="1124514" y="812800"/>
                  </a:cubicBezTo>
                  <a:lnTo>
                    <a:pt x="85912" y="812800"/>
                  </a:lnTo>
                  <a:cubicBezTo>
                    <a:pt x="38464" y="812800"/>
                    <a:pt x="0" y="774336"/>
                    <a:pt x="0" y="726888"/>
                  </a:cubicBezTo>
                  <a:lnTo>
                    <a:pt x="0" y="85912"/>
                  </a:lnTo>
                  <a:cubicBezTo>
                    <a:pt x="0" y="38464"/>
                    <a:pt x="38464" y="0"/>
                    <a:pt x="85912" y="0"/>
                  </a:cubicBezTo>
                  <a:close/>
                </a:path>
              </a:pathLst>
            </a:custGeom>
            <a:solidFill>
              <a:srgbClr val="F1EEEE"/>
            </a:solidFill>
          </p:spPr>
        </p:sp>
        <p:sp>
          <p:nvSpPr>
            <p:cNvPr name="TextBox 7" id="7"/>
            <p:cNvSpPr txBox="true"/>
            <p:nvPr/>
          </p:nvSpPr>
          <p:spPr>
            <a:xfrm>
              <a:off x="0" y="-19050"/>
              <a:ext cx="1210426" cy="831850"/>
            </a:xfrm>
            <a:prstGeom prst="rect">
              <a:avLst/>
            </a:prstGeom>
          </p:spPr>
          <p:txBody>
            <a:bodyPr anchor="ctr" rtlCol="false" tIns="50800" lIns="50800" bIns="50800" rIns="50800"/>
            <a:lstStyle/>
            <a:p>
              <a:pPr algn="ctr">
                <a:lnSpc>
                  <a:spcPts val="3120"/>
                </a:lnSpc>
              </a:pPr>
              <a:r>
                <a:rPr lang="en-US" sz="2400">
                  <a:solidFill>
                    <a:srgbClr val="2B2B2B"/>
                  </a:solidFill>
                  <a:latin typeface="Open Sans 2 Bold"/>
                </a:rPr>
                <a:t>Service commercial</a:t>
              </a:r>
            </a:p>
            <a:p>
              <a:pPr algn="ctr">
                <a:lnSpc>
                  <a:spcPts val="3120"/>
                </a:lnSpc>
              </a:pPr>
              <a:r>
                <a:rPr lang="en-US" sz="2400">
                  <a:solidFill>
                    <a:srgbClr val="2B2B2B"/>
                  </a:solidFill>
                  <a:latin typeface="Open Sans 2"/>
                </a:rPr>
                <a:t>Romain LOISY</a:t>
              </a:r>
            </a:p>
          </p:txBody>
        </p:sp>
      </p:grpSp>
      <p:grpSp>
        <p:nvGrpSpPr>
          <p:cNvPr name="Group 8" id="8"/>
          <p:cNvGrpSpPr/>
          <p:nvPr/>
        </p:nvGrpSpPr>
        <p:grpSpPr>
          <a:xfrm rot="0">
            <a:off x="6423737" y="4629150"/>
            <a:ext cx="4870333" cy="3086100"/>
            <a:chOff x="0" y="0"/>
            <a:chExt cx="1282722" cy="812800"/>
          </a:xfrm>
        </p:grpSpPr>
        <p:sp>
          <p:nvSpPr>
            <p:cNvPr name="Freeform 9" id="9"/>
            <p:cNvSpPr/>
            <p:nvPr/>
          </p:nvSpPr>
          <p:spPr>
            <a:xfrm flipH="false" flipV="false" rot="0">
              <a:off x="0" y="0"/>
              <a:ext cx="1282722" cy="812800"/>
            </a:xfrm>
            <a:custGeom>
              <a:avLst/>
              <a:gdLst/>
              <a:ahLst/>
              <a:cxnLst/>
              <a:rect r="r" b="b" t="t" l="l"/>
              <a:pathLst>
                <a:path h="812800" w="1282722">
                  <a:moveTo>
                    <a:pt x="81070" y="0"/>
                  </a:moveTo>
                  <a:lnTo>
                    <a:pt x="1201652" y="0"/>
                  </a:lnTo>
                  <a:cubicBezTo>
                    <a:pt x="1223153" y="0"/>
                    <a:pt x="1243773" y="8541"/>
                    <a:pt x="1258977" y="23745"/>
                  </a:cubicBezTo>
                  <a:cubicBezTo>
                    <a:pt x="1274180" y="38948"/>
                    <a:pt x="1282722" y="59569"/>
                    <a:pt x="1282722" y="81070"/>
                  </a:cubicBezTo>
                  <a:lnTo>
                    <a:pt x="1282722" y="731730"/>
                  </a:lnTo>
                  <a:cubicBezTo>
                    <a:pt x="1282722" y="776504"/>
                    <a:pt x="1246425" y="812800"/>
                    <a:pt x="1201652" y="812800"/>
                  </a:cubicBezTo>
                  <a:lnTo>
                    <a:pt x="81070" y="812800"/>
                  </a:lnTo>
                  <a:cubicBezTo>
                    <a:pt x="36296" y="812800"/>
                    <a:pt x="0" y="776504"/>
                    <a:pt x="0" y="731730"/>
                  </a:cubicBezTo>
                  <a:lnTo>
                    <a:pt x="0" y="81070"/>
                  </a:lnTo>
                  <a:cubicBezTo>
                    <a:pt x="0" y="36296"/>
                    <a:pt x="36296" y="0"/>
                    <a:pt x="81070" y="0"/>
                  </a:cubicBezTo>
                  <a:close/>
                </a:path>
              </a:pathLst>
            </a:custGeom>
            <a:solidFill>
              <a:srgbClr val="F1EEEE"/>
            </a:solidFill>
          </p:spPr>
        </p:sp>
        <p:sp>
          <p:nvSpPr>
            <p:cNvPr name="TextBox 10" id="10"/>
            <p:cNvSpPr txBox="true"/>
            <p:nvPr/>
          </p:nvSpPr>
          <p:spPr>
            <a:xfrm>
              <a:off x="0" y="-19050"/>
              <a:ext cx="1282722" cy="831850"/>
            </a:xfrm>
            <a:prstGeom prst="rect">
              <a:avLst/>
            </a:prstGeom>
          </p:spPr>
          <p:txBody>
            <a:bodyPr anchor="ctr" rtlCol="false" tIns="50800" lIns="50800" bIns="50800" rIns="50800"/>
            <a:lstStyle/>
            <a:p>
              <a:pPr algn="ctr">
                <a:lnSpc>
                  <a:spcPts val="3120"/>
                </a:lnSpc>
              </a:pPr>
              <a:r>
                <a:rPr lang="en-US" sz="2400">
                  <a:solidFill>
                    <a:srgbClr val="2B2B2B"/>
                  </a:solidFill>
                  <a:latin typeface="Open Sans 2 Bold"/>
                </a:rPr>
                <a:t>Service technique</a:t>
              </a:r>
            </a:p>
            <a:p>
              <a:pPr algn="ctr">
                <a:lnSpc>
                  <a:spcPts val="3120"/>
                </a:lnSpc>
              </a:pPr>
              <a:r>
                <a:rPr lang="en-US" sz="2400">
                  <a:solidFill>
                    <a:srgbClr val="2B2B2B"/>
                  </a:solidFill>
                  <a:latin typeface="Open Sans 2"/>
                </a:rPr>
                <a:t>Dimitri SPASOJEVIC</a:t>
              </a:r>
            </a:p>
            <a:p>
              <a:pPr algn="ctr">
                <a:lnSpc>
                  <a:spcPts val="3120"/>
                </a:lnSpc>
              </a:pPr>
              <a:r>
                <a:rPr lang="en-US" sz="2400">
                  <a:solidFill>
                    <a:srgbClr val="2B2B2B"/>
                  </a:solidFill>
                  <a:latin typeface="Open Sans 2"/>
                </a:rPr>
                <a:t>Emilie CARION</a:t>
              </a:r>
            </a:p>
            <a:p>
              <a:pPr algn="ctr">
                <a:lnSpc>
                  <a:spcPts val="3120"/>
                </a:lnSpc>
              </a:pPr>
              <a:r>
                <a:rPr lang="en-US" sz="2400">
                  <a:solidFill>
                    <a:srgbClr val="2B2B2B"/>
                  </a:solidFill>
                  <a:latin typeface="Open Sans 2"/>
                </a:rPr>
                <a:t>Cédric PIETTE</a:t>
              </a:r>
            </a:p>
            <a:p>
              <a:pPr algn="ctr">
                <a:lnSpc>
                  <a:spcPts val="3120"/>
                </a:lnSpc>
              </a:pPr>
            </a:p>
          </p:txBody>
        </p:sp>
      </p:grpSp>
      <p:grpSp>
        <p:nvGrpSpPr>
          <p:cNvPr name="Group 11" id="11"/>
          <p:cNvGrpSpPr/>
          <p:nvPr/>
        </p:nvGrpSpPr>
        <p:grpSpPr>
          <a:xfrm rot="0">
            <a:off x="12093271" y="2699270"/>
            <a:ext cx="5495426" cy="3086100"/>
            <a:chOff x="0" y="0"/>
            <a:chExt cx="1447355" cy="812800"/>
          </a:xfrm>
        </p:grpSpPr>
        <p:sp>
          <p:nvSpPr>
            <p:cNvPr name="Freeform 12" id="12"/>
            <p:cNvSpPr/>
            <p:nvPr/>
          </p:nvSpPr>
          <p:spPr>
            <a:xfrm flipH="false" flipV="false" rot="0">
              <a:off x="0" y="0"/>
              <a:ext cx="1447355" cy="812800"/>
            </a:xfrm>
            <a:custGeom>
              <a:avLst/>
              <a:gdLst/>
              <a:ahLst/>
              <a:cxnLst/>
              <a:rect r="r" b="b" t="t" l="l"/>
              <a:pathLst>
                <a:path h="812800" w="1447355">
                  <a:moveTo>
                    <a:pt x="71848" y="0"/>
                  </a:moveTo>
                  <a:lnTo>
                    <a:pt x="1375507" y="0"/>
                  </a:lnTo>
                  <a:cubicBezTo>
                    <a:pt x="1415187" y="0"/>
                    <a:pt x="1447355" y="32168"/>
                    <a:pt x="1447355" y="71848"/>
                  </a:cubicBezTo>
                  <a:lnTo>
                    <a:pt x="1447355" y="740952"/>
                  </a:lnTo>
                  <a:cubicBezTo>
                    <a:pt x="1447355" y="780632"/>
                    <a:pt x="1415187" y="812800"/>
                    <a:pt x="1375507" y="812800"/>
                  </a:cubicBezTo>
                  <a:lnTo>
                    <a:pt x="71848" y="812800"/>
                  </a:lnTo>
                  <a:cubicBezTo>
                    <a:pt x="32168" y="812800"/>
                    <a:pt x="0" y="780632"/>
                    <a:pt x="0" y="740952"/>
                  </a:cubicBezTo>
                  <a:lnTo>
                    <a:pt x="0" y="71848"/>
                  </a:lnTo>
                  <a:cubicBezTo>
                    <a:pt x="0" y="32168"/>
                    <a:pt x="32168" y="0"/>
                    <a:pt x="71848" y="0"/>
                  </a:cubicBezTo>
                  <a:close/>
                </a:path>
              </a:pathLst>
            </a:custGeom>
            <a:solidFill>
              <a:srgbClr val="F1EEEE"/>
            </a:solidFill>
          </p:spPr>
        </p:sp>
        <p:sp>
          <p:nvSpPr>
            <p:cNvPr name="TextBox 13" id="13"/>
            <p:cNvSpPr txBox="true"/>
            <p:nvPr/>
          </p:nvSpPr>
          <p:spPr>
            <a:xfrm>
              <a:off x="0" y="-19050"/>
              <a:ext cx="1447355" cy="831850"/>
            </a:xfrm>
            <a:prstGeom prst="rect">
              <a:avLst/>
            </a:prstGeom>
          </p:spPr>
          <p:txBody>
            <a:bodyPr anchor="ctr" rtlCol="false" tIns="50800" lIns="50800" bIns="50800" rIns="50800"/>
            <a:lstStyle/>
            <a:p>
              <a:pPr algn="ctr">
                <a:lnSpc>
                  <a:spcPts val="3120"/>
                </a:lnSpc>
              </a:pPr>
              <a:r>
                <a:rPr lang="en-US" sz="2400">
                  <a:solidFill>
                    <a:srgbClr val="2B2B2B"/>
                  </a:solidFill>
                  <a:latin typeface="Open Sans 2 Bold"/>
                </a:rPr>
                <a:t>Service CSM</a:t>
              </a:r>
            </a:p>
            <a:p>
              <a:pPr algn="ctr">
                <a:lnSpc>
                  <a:spcPts val="3120"/>
                </a:lnSpc>
              </a:pPr>
              <a:r>
                <a:rPr lang="en-US" sz="2400">
                  <a:solidFill>
                    <a:srgbClr val="2B2B2B"/>
                  </a:solidFill>
                  <a:latin typeface="Open Sans 2"/>
                </a:rPr>
                <a:t>Bader EDDICHE</a:t>
              </a:r>
            </a:p>
          </p:txBody>
        </p:sp>
      </p:grpSp>
      <p:grpSp>
        <p:nvGrpSpPr>
          <p:cNvPr name="Group 14" id="14"/>
          <p:cNvGrpSpPr/>
          <p:nvPr/>
        </p:nvGrpSpPr>
        <p:grpSpPr>
          <a:xfrm rot="0">
            <a:off x="12093271" y="6556848"/>
            <a:ext cx="5495426" cy="3086100"/>
            <a:chOff x="0" y="0"/>
            <a:chExt cx="1447355" cy="812800"/>
          </a:xfrm>
        </p:grpSpPr>
        <p:sp>
          <p:nvSpPr>
            <p:cNvPr name="Freeform 15" id="15"/>
            <p:cNvSpPr/>
            <p:nvPr/>
          </p:nvSpPr>
          <p:spPr>
            <a:xfrm flipH="false" flipV="false" rot="0">
              <a:off x="0" y="0"/>
              <a:ext cx="1447355" cy="812800"/>
            </a:xfrm>
            <a:custGeom>
              <a:avLst/>
              <a:gdLst/>
              <a:ahLst/>
              <a:cxnLst/>
              <a:rect r="r" b="b" t="t" l="l"/>
              <a:pathLst>
                <a:path h="812800" w="1447355">
                  <a:moveTo>
                    <a:pt x="71848" y="0"/>
                  </a:moveTo>
                  <a:lnTo>
                    <a:pt x="1375507" y="0"/>
                  </a:lnTo>
                  <a:cubicBezTo>
                    <a:pt x="1415187" y="0"/>
                    <a:pt x="1447355" y="32168"/>
                    <a:pt x="1447355" y="71848"/>
                  </a:cubicBezTo>
                  <a:lnTo>
                    <a:pt x="1447355" y="740952"/>
                  </a:lnTo>
                  <a:cubicBezTo>
                    <a:pt x="1447355" y="780632"/>
                    <a:pt x="1415187" y="812800"/>
                    <a:pt x="1375507" y="812800"/>
                  </a:cubicBezTo>
                  <a:lnTo>
                    <a:pt x="71848" y="812800"/>
                  </a:lnTo>
                  <a:cubicBezTo>
                    <a:pt x="32168" y="812800"/>
                    <a:pt x="0" y="780632"/>
                    <a:pt x="0" y="740952"/>
                  </a:cubicBezTo>
                  <a:lnTo>
                    <a:pt x="0" y="71848"/>
                  </a:lnTo>
                  <a:cubicBezTo>
                    <a:pt x="0" y="32168"/>
                    <a:pt x="32168" y="0"/>
                    <a:pt x="71848" y="0"/>
                  </a:cubicBezTo>
                  <a:close/>
                </a:path>
              </a:pathLst>
            </a:custGeom>
            <a:solidFill>
              <a:srgbClr val="F1EEEE"/>
            </a:solidFill>
          </p:spPr>
        </p:sp>
        <p:sp>
          <p:nvSpPr>
            <p:cNvPr name="TextBox 16" id="16"/>
            <p:cNvSpPr txBox="true"/>
            <p:nvPr/>
          </p:nvSpPr>
          <p:spPr>
            <a:xfrm>
              <a:off x="0" y="-19050"/>
              <a:ext cx="1447355" cy="831850"/>
            </a:xfrm>
            <a:prstGeom prst="rect">
              <a:avLst/>
            </a:prstGeom>
          </p:spPr>
          <p:txBody>
            <a:bodyPr anchor="ctr" rtlCol="false" tIns="50800" lIns="50800" bIns="50800" rIns="50800"/>
            <a:lstStyle/>
            <a:p>
              <a:pPr algn="ctr">
                <a:lnSpc>
                  <a:spcPts val="3120"/>
                </a:lnSpc>
              </a:pPr>
              <a:r>
                <a:rPr lang="en-US" sz="2400">
                  <a:solidFill>
                    <a:srgbClr val="2B2B2B"/>
                  </a:solidFill>
                  <a:latin typeface="Open Sans 2 Bold"/>
                </a:rPr>
                <a:t>Service consulting</a:t>
              </a:r>
            </a:p>
            <a:p>
              <a:pPr algn="ctr">
                <a:lnSpc>
                  <a:spcPts val="3120"/>
                </a:lnSpc>
              </a:pPr>
              <a:r>
                <a:rPr lang="en-US" sz="2400">
                  <a:solidFill>
                    <a:srgbClr val="2B2B2B"/>
                  </a:solidFill>
                  <a:latin typeface="Open Sans 2"/>
                </a:rPr>
                <a:t>Anthony BLANCHARD</a:t>
              </a:r>
            </a:p>
            <a:p>
              <a:pPr algn="ctr">
                <a:lnSpc>
                  <a:spcPts val="3120"/>
                </a:lnSpc>
              </a:pPr>
              <a:r>
                <a:rPr lang="en-US" sz="2400">
                  <a:solidFill>
                    <a:srgbClr val="2B2B2B"/>
                  </a:solidFill>
                  <a:latin typeface="Open Sans 2"/>
                </a:rPr>
                <a:t>Christina MAHAFAKY</a:t>
              </a:r>
            </a:p>
          </p:txBody>
        </p:sp>
      </p:grpSp>
      <p:sp>
        <p:nvSpPr>
          <p:cNvPr name="TextBox 17" id="17"/>
          <p:cNvSpPr txBox="true"/>
          <p:nvPr/>
        </p:nvSpPr>
        <p:spPr>
          <a:xfrm rot="0">
            <a:off x="893048" y="1085873"/>
            <a:ext cx="13245015" cy="83714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Les équipes concernées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93048" y="1495420"/>
            <a:ext cx="13245015" cy="83714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Les facteurs clés de succès</a:t>
            </a:r>
          </a:p>
        </p:txBody>
      </p:sp>
      <p:sp>
        <p:nvSpPr>
          <p:cNvPr name="TextBox 3" id="3"/>
          <p:cNvSpPr txBox="true"/>
          <p:nvPr/>
        </p:nvSpPr>
        <p:spPr>
          <a:xfrm rot="0">
            <a:off x="893048" y="3816839"/>
            <a:ext cx="11320613" cy="3507335"/>
          </a:xfrm>
          <a:prstGeom prst="rect">
            <a:avLst/>
          </a:prstGeom>
        </p:spPr>
        <p:txBody>
          <a:bodyPr anchor="t" rtlCol="false" tIns="0" lIns="0" bIns="0" rIns="0">
            <a:spAutoFit/>
          </a:bodyPr>
          <a:lstStyle/>
          <a:p>
            <a:pPr marL="928360" indent="-464180" lvl="1">
              <a:lnSpc>
                <a:spcPts val="5589"/>
              </a:lnSpc>
              <a:buFont typeface="Arial"/>
              <a:buChar char="•"/>
            </a:pPr>
            <a:r>
              <a:rPr lang="en-US" sz="4299">
                <a:solidFill>
                  <a:srgbClr val="444444"/>
                </a:solidFill>
                <a:latin typeface="Open Sans 2"/>
              </a:rPr>
              <a:t># ventes</a:t>
            </a:r>
          </a:p>
          <a:p>
            <a:pPr marL="928360" indent="-464180" lvl="1">
              <a:lnSpc>
                <a:spcPts val="5589"/>
              </a:lnSpc>
              <a:buFont typeface="Arial"/>
              <a:buChar char="•"/>
            </a:pPr>
            <a:r>
              <a:rPr lang="en-US" sz="4299">
                <a:solidFill>
                  <a:srgbClr val="444444"/>
                </a:solidFill>
                <a:latin typeface="Open Sans 2"/>
              </a:rPr>
              <a:t># portée</a:t>
            </a:r>
          </a:p>
          <a:p>
            <a:pPr marL="928360" indent="-464180" lvl="1">
              <a:lnSpc>
                <a:spcPts val="5589"/>
              </a:lnSpc>
              <a:buFont typeface="Arial"/>
              <a:buChar char="•"/>
            </a:pPr>
            <a:r>
              <a:rPr lang="en-US" sz="4299">
                <a:solidFill>
                  <a:srgbClr val="444444"/>
                </a:solidFill>
                <a:latin typeface="Open Sans 2"/>
              </a:rPr>
              <a:t># demande de démo</a:t>
            </a:r>
          </a:p>
          <a:p>
            <a:pPr marL="928360" indent="-464180" lvl="1">
              <a:lnSpc>
                <a:spcPts val="5589"/>
              </a:lnSpc>
              <a:buFont typeface="Arial"/>
              <a:buChar char="•"/>
            </a:pPr>
            <a:r>
              <a:rPr lang="en-US" sz="4299">
                <a:solidFill>
                  <a:srgbClr val="444444"/>
                </a:solidFill>
                <a:latin typeface="Open Sans 2"/>
              </a:rPr>
              <a:t># retour</a:t>
            </a:r>
          </a:p>
          <a:p>
            <a:pPr marL="928360" indent="-464180" lvl="1">
              <a:lnSpc>
                <a:spcPts val="5589"/>
              </a:lnSpc>
              <a:buFont typeface="Arial"/>
              <a:buChar char="•"/>
            </a:pPr>
            <a:r>
              <a:rPr lang="en-US" sz="4299">
                <a:solidFill>
                  <a:srgbClr val="444444"/>
                </a:solidFill>
                <a:latin typeface="Open Sans 2"/>
              </a:rPr>
              <a:t># inscrits webinaires</a:t>
            </a:r>
          </a:p>
        </p:txBody>
      </p:sp>
      <p:sp>
        <p:nvSpPr>
          <p:cNvPr name="Freeform 4" id="4"/>
          <p:cNvSpPr/>
          <p:nvPr/>
        </p:nvSpPr>
        <p:spPr>
          <a:xfrm flipH="false" flipV="false" rot="0">
            <a:off x="11319968" y="0"/>
            <a:ext cx="6968032" cy="10287000"/>
          </a:xfrm>
          <a:custGeom>
            <a:avLst/>
            <a:gdLst/>
            <a:ahLst/>
            <a:cxnLst/>
            <a:rect r="r" b="b" t="t" l="l"/>
            <a:pathLst>
              <a:path h="10287000" w="6968032">
                <a:moveTo>
                  <a:pt x="0" y="0"/>
                </a:moveTo>
                <a:lnTo>
                  <a:pt x="6968032" y="0"/>
                </a:lnTo>
                <a:lnTo>
                  <a:pt x="6968032" y="10287000"/>
                </a:lnTo>
                <a:lnTo>
                  <a:pt x="0" y="10287000"/>
                </a:lnTo>
                <a:lnTo>
                  <a:pt x="0" y="0"/>
                </a:lnTo>
                <a:close/>
              </a:path>
            </a:pathLst>
          </a:custGeom>
          <a:blipFill>
            <a:blip r:embed="rId2"/>
            <a:stretch>
              <a:fillRect l="-21393" t="0" r="-128299"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37391" y="2320559"/>
            <a:ext cx="16413219" cy="7235935"/>
          </a:xfrm>
          <a:custGeom>
            <a:avLst/>
            <a:gdLst/>
            <a:ahLst/>
            <a:cxnLst/>
            <a:rect r="r" b="b" t="t" l="l"/>
            <a:pathLst>
              <a:path h="7235935" w="16413219">
                <a:moveTo>
                  <a:pt x="0" y="0"/>
                </a:moveTo>
                <a:lnTo>
                  <a:pt x="16413218" y="0"/>
                </a:lnTo>
                <a:lnTo>
                  <a:pt x="16413218" y="7235935"/>
                </a:lnTo>
                <a:lnTo>
                  <a:pt x="0" y="7235935"/>
                </a:lnTo>
                <a:lnTo>
                  <a:pt x="0" y="0"/>
                </a:lnTo>
                <a:close/>
              </a:path>
            </a:pathLst>
          </a:custGeom>
          <a:blipFill>
            <a:blip r:embed="rId2"/>
            <a:stretch>
              <a:fillRect l="0" t="0" r="0" b="0"/>
            </a:stretch>
          </a:blipFill>
        </p:spPr>
      </p:sp>
      <p:sp>
        <p:nvSpPr>
          <p:cNvPr name="TextBox 3" id="3"/>
          <p:cNvSpPr txBox="true"/>
          <p:nvPr/>
        </p:nvSpPr>
        <p:spPr>
          <a:xfrm rot="0">
            <a:off x="1028700" y="1085850"/>
            <a:ext cx="13245015" cy="837194"/>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Time to market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29029" y="-2732565"/>
            <a:ext cx="15752129" cy="15752129"/>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9B866"/>
            </a:solidFill>
          </p:spPr>
        </p:sp>
      </p:grpSp>
      <p:grpSp>
        <p:nvGrpSpPr>
          <p:cNvPr name="Group 4" id="4"/>
          <p:cNvGrpSpPr/>
          <p:nvPr/>
        </p:nvGrpSpPr>
        <p:grpSpPr>
          <a:xfrm rot="2700000">
            <a:off x="10105880" y="5102049"/>
            <a:ext cx="12098771" cy="6654453"/>
            <a:chOff x="0" y="0"/>
            <a:chExt cx="4060919" cy="2233549"/>
          </a:xfrm>
        </p:grpSpPr>
        <p:sp>
          <p:nvSpPr>
            <p:cNvPr name="Freeform 5" id="5"/>
            <p:cNvSpPr/>
            <p:nvPr/>
          </p:nvSpPr>
          <p:spPr>
            <a:xfrm flipH="false" flipV="false" rot="0">
              <a:off x="19050" y="19050"/>
              <a:ext cx="4022947" cy="2195449"/>
            </a:xfrm>
            <a:custGeom>
              <a:avLst/>
              <a:gdLst/>
              <a:ahLst/>
              <a:cxnLst/>
              <a:rect r="r" b="b" t="t" l="l"/>
              <a:pathLst>
                <a:path h="2195449" w="4022947">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p:spPr>
        </p:sp>
        <p:sp>
          <p:nvSpPr>
            <p:cNvPr name="Freeform 6" id="6"/>
            <p:cNvSpPr/>
            <p:nvPr/>
          </p:nvSpPr>
          <p:spPr>
            <a:xfrm flipH="false" flipV="false" rot="0">
              <a:off x="0" y="0"/>
              <a:ext cx="4060920" cy="2233549"/>
            </a:xfrm>
            <a:custGeom>
              <a:avLst/>
              <a:gdLst/>
              <a:ahLst/>
              <a:cxnLst/>
              <a:rect r="r" b="b" t="t" l="l"/>
              <a:pathLst>
                <a:path h="2233549" w="406092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sp>
      </p:grpSp>
      <p:grpSp>
        <p:nvGrpSpPr>
          <p:cNvPr name="Group 7" id="7"/>
          <p:cNvGrpSpPr/>
          <p:nvPr/>
        </p:nvGrpSpPr>
        <p:grpSpPr>
          <a:xfrm rot="0">
            <a:off x="11651440" y="3753055"/>
            <a:ext cx="5246391" cy="5246370"/>
            <a:chOff x="0" y="0"/>
            <a:chExt cx="6350000" cy="6349975"/>
          </a:xfrm>
        </p:grpSpPr>
        <p:sp>
          <p:nvSpPr>
            <p:cNvPr name="Freeform 8" id="8"/>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99" t="0" r="-24999" b="0"/>
              </a:stretch>
            </a:blipFill>
          </p:spPr>
        </p:sp>
      </p:grpSp>
      <p:sp>
        <p:nvSpPr>
          <p:cNvPr name="TextBox 9" id="9"/>
          <p:cNvSpPr txBox="true"/>
          <p:nvPr/>
        </p:nvSpPr>
        <p:spPr>
          <a:xfrm rot="0">
            <a:off x="0" y="4372187"/>
            <a:ext cx="10711842" cy="1456901"/>
          </a:xfrm>
          <a:prstGeom prst="rect">
            <a:avLst/>
          </a:prstGeom>
        </p:spPr>
        <p:txBody>
          <a:bodyPr anchor="t" rtlCol="false" tIns="0" lIns="0" bIns="0" rIns="0">
            <a:spAutoFit/>
          </a:bodyPr>
          <a:lstStyle/>
          <a:p>
            <a:pPr marL="1949383" indent="-974691" lvl="1">
              <a:lnSpc>
                <a:spcPts val="11737"/>
              </a:lnSpc>
              <a:spcBef>
                <a:spcPct val="0"/>
              </a:spcBef>
              <a:buFont typeface="Arial"/>
              <a:buChar char="•"/>
            </a:pPr>
            <a:r>
              <a:rPr lang="en-US" sz="9029" spc="-270">
                <a:solidFill>
                  <a:srgbClr val="FFFFFF"/>
                </a:solidFill>
                <a:latin typeface="Open Sans 2 Bold"/>
              </a:rPr>
              <a:t>INTRODUCTION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57111" y="0"/>
            <a:ext cx="5430889" cy="10287000"/>
          </a:xfrm>
          <a:custGeom>
            <a:avLst/>
            <a:gdLst/>
            <a:ahLst/>
            <a:cxnLst/>
            <a:rect r="r" b="b" t="t" l="l"/>
            <a:pathLst>
              <a:path h="10287000" w="5430889">
                <a:moveTo>
                  <a:pt x="0" y="0"/>
                </a:moveTo>
                <a:lnTo>
                  <a:pt x="5430889" y="0"/>
                </a:lnTo>
                <a:lnTo>
                  <a:pt x="5430889" y="10287000"/>
                </a:lnTo>
                <a:lnTo>
                  <a:pt x="0" y="10287000"/>
                </a:lnTo>
                <a:lnTo>
                  <a:pt x="0" y="0"/>
                </a:lnTo>
                <a:close/>
              </a:path>
            </a:pathLst>
          </a:custGeom>
          <a:blipFill>
            <a:blip r:embed="rId2"/>
            <a:stretch>
              <a:fillRect l="-57139" t="-36739" r="-47714" b="-25486"/>
            </a:stretch>
          </a:blipFill>
        </p:spPr>
      </p:sp>
      <p:sp>
        <p:nvSpPr>
          <p:cNvPr name="TextBox 3" id="3"/>
          <p:cNvSpPr txBox="true"/>
          <p:nvPr/>
        </p:nvSpPr>
        <p:spPr>
          <a:xfrm rot="0">
            <a:off x="571323" y="638701"/>
            <a:ext cx="11964063" cy="83714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Un récap rapide</a:t>
            </a:r>
          </a:p>
        </p:txBody>
      </p:sp>
      <p:sp>
        <p:nvSpPr>
          <p:cNvPr name="TextBox 4" id="4"/>
          <p:cNvSpPr txBox="true"/>
          <p:nvPr/>
        </p:nvSpPr>
        <p:spPr>
          <a:xfrm rot="0">
            <a:off x="893048" y="2126760"/>
            <a:ext cx="11320613" cy="6626575"/>
          </a:xfrm>
          <a:prstGeom prst="rect">
            <a:avLst/>
          </a:prstGeom>
        </p:spPr>
        <p:txBody>
          <a:bodyPr anchor="t" rtlCol="false" tIns="0" lIns="0" bIns="0" rIns="0">
            <a:spAutoFit/>
          </a:bodyPr>
          <a:lstStyle/>
          <a:p>
            <a:pPr>
              <a:lnSpc>
                <a:spcPts val="3120"/>
              </a:lnSpc>
            </a:pPr>
            <a:r>
              <a:rPr lang="en-US" sz="2400">
                <a:solidFill>
                  <a:srgbClr val="000000"/>
                </a:solidFill>
                <a:latin typeface="Open Sans 2 Bold"/>
              </a:rPr>
              <a:t>Gamme de progiciels </a:t>
            </a:r>
            <a:r>
              <a:rPr lang="en-US" sz="2400">
                <a:solidFill>
                  <a:srgbClr val="000000"/>
                </a:solidFill>
                <a:latin typeface="Open Sans 2"/>
              </a:rPr>
              <a:t>créée en </a:t>
            </a:r>
            <a:r>
              <a:rPr lang="en-US" sz="2400">
                <a:solidFill>
                  <a:srgbClr val="000000"/>
                </a:solidFill>
                <a:latin typeface="Open Sans 2 Bold"/>
              </a:rPr>
              <a:t>2014</a:t>
            </a:r>
            <a:r>
              <a:rPr lang="en-US" sz="2400">
                <a:solidFill>
                  <a:srgbClr val="000000"/>
                </a:solidFill>
                <a:latin typeface="Open Sans 2"/>
              </a:rPr>
              <a:t> avec le module Skate en premier, suivi par Papyrus.</a:t>
            </a:r>
          </a:p>
          <a:p>
            <a:pPr>
              <a:lnSpc>
                <a:spcPts val="3120"/>
              </a:lnSpc>
            </a:pPr>
          </a:p>
          <a:p>
            <a:pPr>
              <a:lnSpc>
                <a:spcPts val="3120"/>
              </a:lnSpc>
            </a:pPr>
            <a:r>
              <a:rPr lang="en-US" sz="2400">
                <a:solidFill>
                  <a:srgbClr val="000000"/>
                </a:solidFill>
                <a:latin typeface="Open Sans 2"/>
              </a:rPr>
              <a:t>Elle fut développée </a:t>
            </a:r>
            <a:r>
              <a:rPr lang="en-US" sz="2400">
                <a:solidFill>
                  <a:srgbClr val="000000"/>
                </a:solidFill>
                <a:latin typeface="Open Sans 2"/>
              </a:rPr>
              <a:t>pour </a:t>
            </a:r>
            <a:r>
              <a:rPr lang="en-US" sz="2400">
                <a:solidFill>
                  <a:srgbClr val="000000"/>
                </a:solidFill>
                <a:latin typeface="Open Sans 2 Bold"/>
              </a:rPr>
              <a:t>répondre </a:t>
            </a:r>
            <a:r>
              <a:rPr lang="en-US" sz="2400">
                <a:solidFill>
                  <a:srgbClr val="000000"/>
                </a:solidFill>
                <a:latin typeface="Open Sans 2"/>
              </a:rPr>
              <a:t>à des </a:t>
            </a:r>
            <a:r>
              <a:rPr lang="en-US" sz="2400">
                <a:solidFill>
                  <a:srgbClr val="000000"/>
                </a:solidFill>
                <a:latin typeface="Open Sans 2 Bold"/>
              </a:rPr>
              <a:t>problématiques</a:t>
            </a:r>
            <a:r>
              <a:rPr lang="en-US" sz="2400">
                <a:solidFill>
                  <a:srgbClr val="000000"/>
                </a:solidFill>
                <a:latin typeface="Open Sans 2"/>
              </a:rPr>
              <a:t> clients utilisant </a:t>
            </a:r>
            <a:r>
              <a:rPr lang="en-US" sz="2400">
                <a:solidFill>
                  <a:srgbClr val="000000"/>
                </a:solidFill>
                <a:latin typeface="Open Sans 2 Bold"/>
              </a:rPr>
              <a:t>Sage 100</a:t>
            </a:r>
            <a:r>
              <a:rPr lang="en-US" sz="2400">
                <a:solidFill>
                  <a:srgbClr val="000000"/>
                </a:solidFill>
                <a:latin typeface="Open Sans 2"/>
              </a:rPr>
              <a:t> et souhaitant </a:t>
            </a:r>
            <a:r>
              <a:rPr lang="en-US" sz="2400">
                <a:solidFill>
                  <a:srgbClr val="000000"/>
                </a:solidFill>
                <a:latin typeface="Open Sans 2 Bold"/>
              </a:rPr>
              <a:t>optimiser</a:t>
            </a:r>
            <a:r>
              <a:rPr lang="en-US" sz="2400">
                <a:solidFill>
                  <a:srgbClr val="000000"/>
                </a:solidFill>
                <a:latin typeface="Open Sans 2"/>
              </a:rPr>
              <a:t> leurs données et/ou documents Sage.</a:t>
            </a:r>
          </a:p>
          <a:p>
            <a:pPr>
              <a:lnSpc>
                <a:spcPts val="3120"/>
              </a:lnSpc>
            </a:pPr>
          </a:p>
          <a:p>
            <a:pPr>
              <a:lnSpc>
                <a:spcPts val="3120"/>
              </a:lnSpc>
            </a:pPr>
            <a:r>
              <a:rPr lang="en-US" sz="2400">
                <a:solidFill>
                  <a:srgbClr val="000000"/>
                </a:solidFill>
                <a:latin typeface="Open Sans 2 Bold"/>
              </a:rPr>
              <a:t>Les premiers clients:</a:t>
            </a:r>
          </a:p>
          <a:p>
            <a:pPr>
              <a:lnSpc>
                <a:spcPts val="3120"/>
              </a:lnSpc>
            </a:pPr>
          </a:p>
          <a:p>
            <a:pPr marL="518160" indent="-259080" lvl="1">
              <a:lnSpc>
                <a:spcPts val="3120"/>
              </a:lnSpc>
              <a:buFont typeface="Arial"/>
              <a:buChar char="•"/>
            </a:pPr>
            <a:r>
              <a:rPr lang="en-US" sz="2400">
                <a:solidFill>
                  <a:srgbClr val="000000"/>
                </a:solidFill>
                <a:latin typeface="Open Sans 2"/>
              </a:rPr>
              <a:t>Le 1er client Wise Up Skate avait besoin d’importer ses catalogues fournisseurs au format excel dans Sage et de mettre à jour régulièrement les tarifs des fournisseurs de 25 000 produits en inventaire.   </a:t>
            </a:r>
          </a:p>
          <a:p>
            <a:pPr>
              <a:lnSpc>
                <a:spcPts val="3120"/>
              </a:lnSpc>
            </a:pPr>
          </a:p>
          <a:p>
            <a:pPr marL="518160" indent="-259080" lvl="1">
              <a:lnSpc>
                <a:spcPts val="3120"/>
              </a:lnSpc>
              <a:buFont typeface="Arial"/>
              <a:buChar char="•"/>
            </a:pPr>
            <a:r>
              <a:rPr lang="en-US" sz="2400">
                <a:solidFill>
                  <a:srgbClr val="000000"/>
                </a:solidFill>
                <a:latin typeface="Open Sans 2"/>
              </a:rPr>
              <a:t>Le 1er client Wise Up Papyrus (grossiste alimentaire) avait besoin d’imprimer ses préparations de livraison pour ses équipes avec la liste des articles « classée » selon le type de produits (surgelé, sec, frais) </a:t>
            </a:r>
          </a:p>
          <a:p>
            <a:pPr>
              <a:lnSpc>
                <a:spcPts val="3120"/>
              </a:lnSpc>
            </a:pPr>
          </a:p>
          <a:p>
            <a:pPr>
              <a:lnSpc>
                <a:spcPts val="312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57111" y="0"/>
            <a:ext cx="5430889" cy="10287000"/>
          </a:xfrm>
          <a:custGeom>
            <a:avLst/>
            <a:gdLst/>
            <a:ahLst/>
            <a:cxnLst/>
            <a:rect r="r" b="b" t="t" l="l"/>
            <a:pathLst>
              <a:path h="10287000" w="5430889">
                <a:moveTo>
                  <a:pt x="0" y="0"/>
                </a:moveTo>
                <a:lnTo>
                  <a:pt x="5430889" y="0"/>
                </a:lnTo>
                <a:lnTo>
                  <a:pt x="5430889" y="10287000"/>
                </a:lnTo>
                <a:lnTo>
                  <a:pt x="0" y="10287000"/>
                </a:lnTo>
                <a:lnTo>
                  <a:pt x="0" y="0"/>
                </a:lnTo>
                <a:close/>
              </a:path>
            </a:pathLst>
          </a:custGeom>
          <a:blipFill>
            <a:blip r:embed="rId2"/>
            <a:stretch>
              <a:fillRect l="-57139" t="-36739" r="-47714" b="-25486"/>
            </a:stretch>
          </a:blipFill>
        </p:spPr>
      </p:sp>
      <p:sp>
        <p:nvSpPr>
          <p:cNvPr name="Freeform 3" id="3"/>
          <p:cNvSpPr/>
          <p:nvPr/>
        </p:nvSpPr>
        <p:spPr>
          <a:xfrm flipH="false" flipV="false" rot="0">
            <a:off x="762357" y="8047352"/>
            <a:ext cx="2746953" cy="1210948"/>
          </a:xfrm>
          <a:custGeom>
            <a:avLst/>
            <a:gdLst/>
            <a:ahLst/>
            <a:cxnLst/>
            <a:rect r="r" b="b" t="t" l="l"/>
            <a:pathLst>
              <a:path h="1210948" w="2746953">
                <a:moveTo>
                  <a:pt x="0" y="0"/>
                </a:moveTo>
                <a:lnTo>
                  <a:pt x="2746953" y="0"/>
                </a:lnTo>
                <a:lnTo>
                  <a:pt x="2746953" y="1210948"/>
                </a:lnTo>
                <a:lnTo>
                  <a:pt x="0" y="1210948"/>
                </a:lnTo>
                <a:lnTo>
                  <a:pt x="0" y="0"/>
                </a:lnTo>
                <a:close/>
              </a:path>
            </a:pathLst>
          </a:custGeom>
          <a:blipFill>
            <a:blip r:embed="rId3"/>
            <a:stretch>
              <a:fillRect l="0" t="0" r="0" b="0"/>
            </a:stretch>
          </a:blipFill>
        </p:spPr>
      </p:sp>
      <p:sp>
        <p:nvSpPr>
          <p:cNvPr name="Freeform 4" id="4"/>
          <p:cNvSpPr/>
          <p:nvPr/>
        </p:nvSpPr>
        <p:spPr>
          <a:xfrm flipH="false" flipV="false" rot="0">
            <a:off x="791454" y="5813558"/>
            <a:ext cx="2553650" cy="1192768"/>
          </a:xfrm>
          <a:custGeom>
            <a:avLst/>
            <a:gdLst/>
            <a:ahLst/>
            <a:cxnLst/>
            <a:rect r="r" b="b" t="t" l="l"/>
            <a:pathLst>
              <a:path h="1192768" w="2553650">
                <a:moveTo>
                  <a:pt x="0" y="0"/>
                </a:moveTo>
                <a:lnTo>
                  <a:pt x="2553651" y="0"/>
                </a:lnTo>
                <a:lnTo>
                  <a:pt x="2553651" y="1192767"/>
                </a:lnTo>
                <a:lnTo>
                  <a:pt x="0" y="1192767"/>
                </a:lnTo>
                <a:lnTo>
                  <a:pt x="0" y="0"/>
                </a:lnTo>
                <a:close/>
              </a:path>
            </a:pathLst>
          </a:custGeom>
          <a:blipFill>
            <a:blip r:embed="rId4"/>
            <a:stretch>
              <a:fillRect l="0" t="0" r="0" b="0"/>
            </a:stretch>
          </a:blipFill>
        </p:spPr>
      </p:sp>
      <p:sp>
        <p:nvSpPr>
          <p:cNvPr name="Freeform 5" id="5"/>
          <p:cNvSpPr/>
          <p:nvPr/>
        </p:nvSpPr>
        <p:spPr>
          <a:xfrm flipH="false" flipV="false" rot="0">
            <a:off x="791454" y="3624265"/>
            <a:ext cx="2688759" cy="1271559"/>
          </a:xfrm>
          <a:custGeom>
            <a:avLst/>
            <a:gdLst/>
            <a:ahLst/>
            <a:cxnLst/>
            <a:rect r="r" b="b" t="t" l="l"/>
            <a:pathLst>
              <a:path h="1271559" w="2688759">
                <a:moveTo>
                  <a:pt x="0" y="0"/>
                </a:moveTo>
                <a:lnTo>
                  <a:pt x="2688759" y="0"/>
                </a:lnTo>
                <a:lnTo>
                  <a:pt x="2688759" y="1271559"/>
                </a:lnTo>
                <a:lnTo>
                  <a:pt x="0" y="1271559"/>
                </a:lnTo>
                <a:lnTo>
                  <a:pt x="0" y="0"/>
                </a:lnTo>
                <a:close/>
              </a:path>
            </a:pathLst>
          </a:custGeom>
          <a:blipFill>
            <a:blip r:embed="rId5"/>
            <a:stretch>
              <a:fillRect l="0" t="0" r="0" b="0"/>
            </a:stretch>
          </a:blipFill>
        </p:spPr>
      </p:sp>
      <p:sp>
        <p:nvSpPr>
          <p:cNvPr name="Freeform 6" id="6"/>
          <p:cNvSpPr/>
          <p:nvPr/>
        </p:nvSpPr>
        <p:spPr>
          <a:xfrm flipH="false" flipV="false" rot="0">
            <a:off x="631625" y="7701650"/>
            <a:ext cx="1246612" cy="624864"/>
          </a:xfrm>
          <a:custGeom>
            <a:avLst/>
            <a:gdLst/>
            <a:ahLst/>
            <a:cxnLst/>
            <a:rect r="r" b="b" t="t" l="l"/>
            <a:pathLst>
              <a:path h="624864" w="1246612">
                <a:moveTo>
                  <a:pt x="0" y="0"/>
                </a:moveTo>
                <a:lnTo>
                  <a:pt x="1246612" y="0"/>
                </a:lnTo>
                <a:lnTo>
                  <a:pt x="1246612" y="624865"/>
                </a:lnTo>
                <a:lnTo>
                  <a:pt x="0" y="6248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93048" y="693990"/>
            <a:ext cx="8250952" cy="837149"/>
          </a:xfrm>
          <a:prstGeom prst="rect">
            <a:avLst/>
          </a:prstGeom>
        </p:spPr>
        <p:txBody>
          <a:bodyPr anchor="t" rtlCol="false" tIns="0" lIns="0" bIns="0" rIns="0">
            <a:spAutoFit/>
          </a:bodyPr>
          <a:lstStyle/>
          <a:p>
            <a:pPr>
              <a:lnSpc>
                <a:spcPts val="6517"/>
              </a:lnSpc>
            </a:pPr>
            <a:r>
              <a:rPr lang="en-US" sz="5925">
                <a:solidFill>
                  <a:srgbClr val="29B866"/>
                </a:solidFill>
                <a:latin typeface="Open Sans 2 Bold"/>
              </a:rPr>
              <a:t>La gamme Wise Up </a:t>
            </a:r>
          </a:p>
        </p:txBody>
      </p:sp>
      <p:sp>
        <p:nvSpPr>
          <p:cNvPr name="TextBox 8" id="8"/>
          <p:cNvSpPr txBox="true"/>
          <p:nvPr/>
        </p:nvSpPr>
        <p:spPr>
          <a:xfrm rot="0">
            <a:off x="893048" y="1845486"/>
            <a:ext cx="11320613" cy="1159847"/>
          </a:xfrm>
          <a:prstGeom prst="rect">
            <a:avLst/>
          </a:prstGeom>
        </p:spPr>
        <p:txBody>
          <a:bodyPr anchor="t" rtlCol="false" tIns="0" lIns="0" bIns="0" rIns="0">
            <a:spAutoFit/>
          </a:bodyPr>
          <a:lstStyle/>
          <a:p>
            <a:pPr>
              <a:lnSpc>
                <a:spcPts val="3120"/>
              </a:lnSpc>
            </a:pPr>
            <a:r>
              <a:rPr lang="en-US" sz="2400">
                <a:solidFill>
                  <a:srgbClr val="444444"/>
                </a:solidFill>
                <a:latin typeface="Open Sans 2"/>
              </a:rPr>
              <a:t>Wise Up est une gamme de progiciels Sage 100 constituée de 3 modules. </a:t>
            </a:r>
          </a:p>
          <a:p>
            <a:pPr>
              <a:lnSpc>
                <a:spcPts val="3120"/>
              </a:lnSpc>
            </a:pPr>
            <a:r>
              <a:rPr lang="en-US" sz="2400">
                <a:solidFill>
                  <a:srgbClr val="444444"/>
                </a:solidFill>
                <a:latin typeface="Open Sans 2"/>
              </a:rPr>
              <a:t>Son objectif est de permettre à l’utilisateur d’aller au-delà des capacités de Sage 100, grâce aux différentes fonctionnalités de chaque module.</a:t>
            </a:r>
          </a:p>
        </p:txBody>
      </p:sp>
      <p:sp>
        <p:nvSpPr>
          <p:cNvPr name="TextBox 9" id="9"/>
          <p:cNvSpPr txBox="true"/>
          <p:nvPr/>
        </p:nvSpPr>
        <p:spPr>
          <a:xfrm rot="0">
            <a:off x="3813291" y="3475293"/>
            <a:ext cx="8909335" cy="1550453"/>
          </a:xfrm>
          <a:prstGeom prst="rect">
            <a:avLst/>
          </a:prstGeom>
        </p:spPr>
        <p:txBody>
          <a:bodyPr anchor="t" rtlCol="false" tIns="0" lIns="0" bIns="0" rIns="0">
            <a:spAutoFit/>
          </a:bodyPr>
          <a:lstStyle/>
          <a:p>
            <a:pPr>
              <a:lnSpc>
                <a:spcPts val="3120"/>
              </a:lnSpc>
            </a:pPr>
            <a:r>
              <a:rPr lang="en-US" sz="2400">
                <a:solidFill>
                  <a:srgbClr val="444444"/>
                </a:solidFill>
                <a:latin typeface="Open Sans 2"/>
              </a:rPr>
              <a:t>Wise Up Skate permet la modification en masse des données Sage 100. Sous un tableau type Excel, l’utilisateur peut modifier les champs des fiches articles, clients et fournisseurs, sans déconnecter son équipe. </a:t>
            </a:r>
          </a:p>
        </p:txBody>
      </p:sp>
      <p:sp>
        <p:nvSpPr>
          <p:cNvPr name="TextBox 10" id="10"/>
          <p:cNvSpPr txBox="true"/>
          <p:nvPr/>
        </p:nvSpPr>
        <p:spPr>
          <a:xfrm rot="0">
            <a:off x="3745737" y="5794508"/>
            <a:ext cx="8710742" cy="1159983"/>
          </a:xfrm>
          <a:prstGeom prst="rect">
            <a:avLst/>
          </a:prstGeom>
        </p:spPr>
        <p:txBody>
          <a:bodyPr anchor="t" rtlCol="false" tIns="0" lIns="0" bIns="0" rIns="0">
            <a:spAutoFit/>
          </a:bodyPr>
          <a:lstStyle/>
          <a:p>
            <a:pPr>
              <a:lnSpc>
                <a:spcPts val="3120"/>
              </a:lnSpc>
            </a:pPr>
            <a:r>
              <a:rPr lang="en-US" sz="2400">
                <a:solidFill>
                  <a:srgbClr val="444444"/>
                </a:solidFill>
                <a:latin typeface="Open Sans 2"/>
              </a:rPr>
              <a:t>Wise Up Papyrus permet la modélisation des documents de vente Sage à l’image de son entreprise, la création de catalogues et de fiches produit à partir de la BDD Sage.</a:t>
            </a:r>
          </a:p>
        </p:txBody>
      </p:sp>
      <p:sp>
        <p:nvSpPr>
          <p:cNvPr name="TextBox 11" id="11"/>
          <p:cNvSpPr txBox="true"/>
          <p:nvPr/>
        </p:nvSpPr>
        <p:spPr>
          <a:xfrm rot="0">
            <a:off x="3813291" y="7868074"/>
            <a:ext cx="8710742" cy="1550453"/>
          </a:xfrm>
          <a:prstGeom prst="rect">
            <a:avLst/>
          </a:prstGeom>
        </p:spPr>
        <p:txBody>
          <a:bodyPr anchor="t" rtlCol="false" tIns="0" lIns="0" bIns="0" rIns="0">
            <a:spAutoFit/>
          </a:bodyPr>
          <a:lstStyle/>
          <a:p>
            <a:pPr>
              <a:lnSpc>
                <a:spcPts val="3120"/>
              </a:lnSpc>
            </a:pPr>
            <a:r>
              <a:rPr lang="en-US" sz="2400">
                <a:solidFill>
                  <a:srgbClr val="444444"/>
                </a:solidFill>
                <a:latin typeface="Open Sans 2"/>
              </a:rPr>
              <a:t>Wise Up Scribe, le dernier né, permet l’ajout de champs texte afin d’enrichir les fiches Sage “articles, clients et fournisseurs” ainsi que la gestion multilingue et la gestiondes caractères non latins.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57111" y="0"/>
            <a:ext cx="5430889" cy="10287000"/>
          </a:xfrm>
          <a:custGeom>
            <a:avLst/>
            <a:gdLst/>
            <a:ahLst/>
            <a:cxnLst/>
            <a:rect r="r" b="b" t="t" l="l"/>
            <a:pathLst>
              <a:path h="10287000" w="5430889">
                <a:moveTo>
                  <a:pt x="0" y="0"/>
                </a:moveTo>
                <a:lnTo>
                  <a:pt x="5430889" y="0"/>
                </a:lnTo>
                <a:lnTo>
                  <a:pt x="5430889" y="10287000"/>
                </a:lnTo>
                <a:lnTo>
                  <a:pt x="0" y="10287000"/>
                </a:lnTo>
                <a:lnTo>
                  <a:pt x="0" y="0"/>
                </a:lnTo>
                <a:close/>
              </a:path>
            </a:pathLst>
          </a:custGeom>
          <a:blipFill>
            <a:blip r:embed="rId2"/>
            <a:stretch>
              <a:fillRect l="-57139" t="-36739" r="-47714" b="-25486"/>
            </a:stretch>
          </a:blipFill>
        </p:spPr>
      </p:sp>
      <p:sp>
        <p:nvSpPr>
          <p:cNvPr name="TextBox 3" id="3"/>
          <p:cNvSpPr txBox="true"/>
          <p:nvPr/>
        </p:nvSpPr>
        <p:spPr>
          <a:xfrm rot="0">
            <a:off x="656565" y="3984691"/>
            <a:ext cx="11679963" cy="2393818"/>
          </a:xfrm>
          <a:prstGeom prst="rect">
            <a:avLst/>
          </a:prstGeom>
        </p:spPr>
        <p:txBody>
          <a:bodyPr anchor="t" rtlCol="false" tIns="0" lIns="0" bIns="0" rIns="0">
            <a:spAutoFit/>
          </a:bodyPr>
          <a:lstStyle/>
          <a:p>
            <a:pPr>
              <a:lnSpc>
                <a:spcPts val="9349"/>
              </a:lnSpc>
            </a:pPr>
            <a:r>
              <a:rPr lang="en-US" sz="8499" spc="-254">
                <a:solidFill>
                  <a:srgbClr val="2B2B2B"/>
                </a:solidFill>
                <a:latin typeface="Open Sans 2 Bold"/>
              </a:rPr>
              <a:t>Le nouveau module</a:t>
            </a:r>
          </a:p>
          <a:p>
            <a:pPr>
              <a:lnSpc>
                <a:spcPts val="9349"/>
              </a:lnSpc>
            </a:pPr>
            <a:r>
              <a:rPr lang="en-US" sz="8499" spc="-254">
                <a:solidFill>
                  <a:srgbClr val="29B866"/>
                </a:solidFill>
                <a:latin typeface="Open Sans 2 Bold"/>
              </a:rPr>
              <a:t>Wise Up Scribe</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0" y="0"/>
            <a:ext cx="5057750" cy="10287000"/>
            <a:chOff x="0" y="0"/>
            <a:chExt cx="1332082" cy="2709333"/>
          </a:xfrm>
        </p:grpSpPr>
        <p:sp>
          <p:nvSpPr>
            <p:cNvPr name="Freeform 3" id="3"/>
            <p:cNvSpPr/>
            <p:nvPr/>
          </p:nvSpPr>
          <p:spPr>
            <a:xfrm flipH="false" flipV="false" rot="0">
              <a:off x="0" y="0"/>
              <a:ext cx="1332082" cy="2709333"/>
            </a:xfrm>
            <a:custGeom>
              <a:avLst/>
              <a:gdLst/>
              <a:ahLst/>
              <a:cxnLst/>
              <a:rect r="r" b="b" t="t" l="l"/>
              <a:pathLst>
                <a:path h="2709333" w="1332082">
                  <a:moveTo>
                    <a:pt x="0" y="0"/>
                  </a:moveTo>
                  <a:lnTo>
                    <a:pt x="1332082" y="0"/>
                  </a:lnTo>
                  <a:lnTo>
                    <a:pt x="1332082" y="2709333"/>
                  </a:lnTo>
                  <a:lnTo>
                    <a:pt x="0" y="2709333"/>
                  </a:lnTo>
                  <a:close/>
                </a:path>
              </a:pathLst>
            </a:custGeom>
            <a:solidFill>
              <a:srgbClr val="29B866"/>
            </a:solidFill>
          </p:spPr>
        </p:sp>
        <p:sp>
          <p:nvSpPr>
            <p:cNvPr name="TextBox 4" id="4"/>
            <p:cNvSpPr txBox="true"/>
            <p:nvPr/>
          </p:nvSpPr>
          <p:spPr>
            <a:xfrm>
              <a:off x="0" y="-28575"/>
              <a:ext cx="1332082" cy="2737908"/>
            </a:xfrm>
            <a:prstGeom prst="rect">
              <a:avLst/>
            </a:prstGeom>
          </p:spPr>
          <p:txBody>
            <a:bodyPr anchor="ctr" rtlCol="false" tIns="50800" lIns="50800" bIns="50800" rIns="50800"/>
            <a:lstStyle/>
            <a:p>
              <a:pPr algn="ctr">
                <a:lnSpc>
                  <a:spcPts val="3380"/>
                </a:lnSpc>
              </a:pPr>
            </a:p>
          </p:txBody>
        </p:sp>
      </p:grpSp>
      <p:sp>
        <p:nvSpPr>
          <p:cNvPr name="TextBox 5" id="5"/>
          <p:cNvSpPr txBox="true"/>
          <p:nvPr/>
        </p:nvSpPr>
        <p:spPr>
          <a:xfrm rot="0">
            <a:off x="389715" y="4703950"/>
            <a:ext cx="4550567" cy="821950"/>
          </a:xfrm>
          <a:prstGeom prst="rect">
            <a:avLst/>
          </a:prstGeom>
        </p:spPr>
        <p:txBody>
          <a:bodyPr anchor="t" rtlCol="false" tIns="0" lIns="0" bIns="0" rIns="0">
            <a:spAutoFit/>
          </a:bodyPr>
          <a:lstStyle/>
          <a:p>
            <a:pPr>
              <a:lnSpc>
                <a:spcPts val="6538"/>
              </a:lnSpc>
              <a:spcBef>
                <a:spcPct val="0"/>
              </a:spcBef>
            </a:pPr>
            <a:r>
              <a:rPr lang="en-US" sz="5029" spc="-150">
                <a:solidFill>
                  <a:srgbClr val="FFFFFF"/>
                </a:solidFill>
                <a:latin typeface="Open Sans 2 Bold"/>
              </a:rPr>
              <a:t>Description</a:t>
            </a:r>
          </a:p>
        </p:txBody>
      </p:sp>
      <p:sp>
        <p:nvSpPr>
          <p:cNvPr name="TextBox 6" id="6"/>
          <p:cNvSpPr txBox="true"/>
          <p:nvPr/>
        </p:nvSpPr>
        <p:spPr>
          <a:xfrm rot="0">
            <a:off x="5630559" y="1620432"/>
            <a:ext cx="11628741" cy="1257056"/>
          </a:xfrm>
          <a:prstGeom prst="rect">
            <a:avLst/>
          </a:prstGeom>
        </p:spPr>
        <p:txBody>
          <a:bodyPr anchor="t" rtlCol="false" tIns="0" lIns="0" bIns="0" rIns="0">
            <a:spAutoFit/>
          </a:bodyPr>
          <a:lstStyle/>
          <a:p>
            <a:pPr>
              <a:lnSpc>
                <a:spcPts val="3359"/>
              </a:lnSpc>
            </a:pPr>
            <a:r>
              <a:rPr lang="en-US" sz="2799">
                <a:solidFill>
                  <a:srgbClr val="2B2B2B"/>
                </a:solidFill>
                <a:latin typeface="Open Sans 1 Bold"/>
              </a:rPr>
              <a:t>Wise Up Scribe permet l’ajout de champs texte afin d’enrichir les fiches Sage “articles, clients et fournisseurs”. De plus, il permet la gestion multilingue et des caractères non latins dans Sage 100.</a:t>
            </a:r>
          </a:p>
        </p:txBody>
      </p:sp>
      <p:sp>
        <p:nvSpPr>
          <p:cNvPr name="TextBox 7" id="7"/>
          <p:cNvSpPr txBox="true"/>
          <p:nvPr/>
        </p:nvSpPr>
        <p:spPr>
          <a:xfrm rot="0">
            <a:off x="5630559" y="3681089"/>
            <a:ext cx="11628741" cy="5606782"/>
          </a:xfrm>
          <a:prstGeom prst="rect">
            <a:avLst/>
          </a:prstGeom>
        </p:spPr>
        <p:txBody>
          <a:bodyPr anchor="t" rtlCol="false" tIns="0" lIns="0" bIns="0" rIns="0">
            <a:spAutoFit/>
          </a:bodyPr>
          <a:lstStyle/>
          <a:p>
            <a:pPr>
              <a:lnSpc>
                <a:spcPts val="3359"/>
              </a:lnSpc>
            </a:pPr>
            <a:r>
              <a:rPr lang="en-US" sz="2799">
                <a:solidFill>
                  <a:srgbClr val="2B2B2B"/>
                </a:solidFill>
                <a:latin typeface="Open Sans 1"/>
              </a:rPr>
              <a:t>Les fonctionnalités phare  : </a:t>
            </a:r>
          </a:p>
          <a:p>
            <a:pPr>
              <a:lnSpc>
                <a:spcPts val="3359"/>
              </a:lnSpc>
            </a:pPr>
          </a:p>
          <a:p>
            <a:pPr marL="604519" indent="-302260" lvl="1">
              <a:lnSpc>
                <a:spcPts val="3891"/>
              </a:lnSpc>
              <a:buFont typeface="Arial"/>
              <a:buChar char="•"/>
            </a:pPr>
            <a:r>
              <a:rPr lang="en-US" sz="2799">
                <a:solidFill>
                  <a:srgbClr val="2B2B2B"/>
                </a:solidFill>
                <a:latin typeface="Open Sans 1"/>
              </a:rPr>
              <a:t>Enrichissement et optimisation des fiches article Sage</a:t>
            </a:r>
          </a:p>
          <a:p>
            <a:pPr marL="604519" indent="-302260" lvl="1">
              <a:lnSpc>
                <a:spcPts val="3891"/>
              </a:lnSpc>
              <a:buFont typeface="Arial"/>
              <a:buChar char="•"/>
            </a:pPr>
            <a:r>
              <a:rPr lang="en-US" sz="2799">
                <a:solidFill>
                  <a:srgbClr val="2B2B2B"/>
                </a:solidFill>
                <a:latin typeface="Open Sans 1"/>
              </a:rPr>
              <a:t>Ajout et suppression de champs dans les fiches Sage, sans la limitation de  nombre de caractères Sage</a:t>
            </a:r>
          </a:p>
          <a:p>
            <a:pPr marL="604519" indent="-302260" lvl="1">
              <a:lnSpc>
                <a:spcPts val="3891"/>
              </a:lnSpc>
              <a:buFont typeface="Arial"/>
              <a:buChar char="•"/>
            </a:pPr>
            <a:r>
              <a:rPr lang="en-US" sz="2799">
                <a:solidFill>
                  <a:srgbClr val="2B2B2B"/>
                </a:solidFill>
                <a:latin typeface="Open Sans 1"/>
              </a:rPr>
              <a:t>Personnalisation des fiches articles, clients et</a:t>
            </a:r>
          </a:p>
          <a:p>
            <a:pPr>
              <a:lnSpc>
                <a:spcPts val="3891"/>
              </a:lnSpc>
            </a:pPr>
            <a:r>
              <a:rPr lang="en-US" sz="2799">
                <a:solidFill>
                  <a:srgbClr val="2B2B2B"/>
                </a:solidFill>
                <a:latin typeface="Open Sans 1"/>
              </a:rPr>
              <a:t>       </a:t>
            </a:r>
            <a:r>
              <a:rPr lang="en-US" sz="2799">
                <a:solidFill>
                  <a:srgbClr val="2B2B2B"/>
                </a:solidFill>
                <a:latin typeface="Open Sans 1"/>
              </a:rPr>
              <a:t>fournisseurs*</a:t>
            </a:r>
          </a:p>
          <a:p>
            <a:pPr marL="604519" indent="-302260" lvl="1">
              <a:lnSpc>
                <a:spcPts val="3891"/>
              </a:lnSpc>
              <a:buFont typeface="Arial"/>
              <a:buChar char="•"/>
            </a:pPr>
            <a:r>
              <a:rPr lang="en-US" sz="2799">
                <a:solidFill>
                  <a:srgbClr val="2B2B2B"/>
                </a:solidFill>
                <a:latin typeface="Open Sans 1"/>
              </a:rPr>
              <a:t>Gestion de caractères non latins dans Sage</a:t>
            </a:r>
          </a:p>
          <a:p>
            <a:pPr marL="604519" indent="-302260" lvl="1">
              <a:lnSpc>
                <a:spcPts val="3891"/>
              </a:lnSpc>
              <a:buFont typeface="Arial"/>
              <a:buChar char="•"/>
            </a:pPr>
            <a:r>
              <a:rPr lang="en-US" sz="2799">
                <a:solidFill>
                  <a:srgbClr val="2B2B2B"/>
                </a:solidFill>
                <a:latin typeface="Open Sans 1"/>
              </a:rPr>
              <a:t>Affichage personnalisé des fiches Sage pour chaque service**</a:t>
            </a:r>
          </a:p>
          <a:p>
            <a:pPr>
              <a:lnSpc>
                <a:spcPts val="3891"/>
              </a:lnSpc>
            </a:pPr>
          </a:p>
          <a:p>
            <a:pPr>
              <a:lnSpc>
                <a:spcPts val="3614"/>
              </a:lnSpc>
            </a:pPr>
            <a:r>
              <a:rPr lang="en-US" sz="2600">
                <a:solidFill>
                  <a:srgbClr val="2B2B2B"/>
                </a:solidFill>
                <a:latin typeface="Open Sans 1"/>
              </a:rPr>
              <a:t>*Version gratuite limitée à la gestion des articles</a:t>
            </a:r>
          </a:p>
          <a:p>
            <a:pPr>
              <a:lnSpc>
                <a:spcPts val="3614"/>
              </a:lnSpc>
            </a:pPr>
            <a:r>
              <a:rPr lang="en-US" sz="2600">
                <a:solidFill>
                  <a:srgbClr val="2B2B2B"/>
                </a:solidFill>
                <a:latin typeface="Open Sans 1"/>
              </a:rPr>
              <a:t>**Version payante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57111" y="0"/>
            <a:ext cx="5430889" cy="10287000"/>
          </a:xfrm>
          <a:custGeom>
            <a:avLst/>
            <a:gdLst/>
            <a:ahLst/>
            <a:cxnLst/>
            <a:rect r="r" b="b" t="t" l="l"/>
            <a:pathLst>
              <a:path h="10287000" w="5430889">
                <a:moveTo>
                  <a:pt x="0" y="0"/>
                </a:moveTo>
                <a:lnTo>
                  <a:pt x="5430889" y="0"/>
                </a:lnTo>
                <a:lnTo>
                  <a:pt x="5430889" y="10287000"/>
                </a:lnTo>
                <a:lnTo>
                  <a:pt x="0" y="10287000"/>
                </a:lnTo>
                <a:lnTo>
                  <a:pt x="0" y="0"/>
                </a:lnTo>
                <a:close/>
              </a:path>
            </a:pathLst>
          </a:custGeom>
          <a:blipFill>
            <a:blip r:embed="rId3"/>
            <a:stretch>
              <a:fillRect l="-57139" t="-36739" r="-47714" b="-25486"/>
            </a:stretch>
          </a:blipFill>
        </p:spPr>
      </p:sp>
      <p:sp>
        <p:nvSpPr>
          <p:cNvPr name="TextBox 3" id="3"/>
          <p:cNvSpPr txBox="true"/>
          <p:nvPr/>
        </p:nvSpPr>
        <p:spPr>
          <a:xfrm rot="0">
            <a:off x="415661" y="3984707"/>
            <a:ext cx="12913931" cy="2393786"/>
          </a:xfrm>
          <a:prstGeom prst="rect">
            <a:avLst/>
          </a:prstGeom>
        </p:spPr>
        <p:txBody>
          <a:bodyPr anchor="t" rtlCol="false" tIns="0" lIns="0" bIns="0" rIns="0">
            <a:spAutoFit/>
          </a:bodyPr>
          <a:lstStyle/>
          <a:p>
            <a:pPr>
              <a:lnSpc>
                <a:spcPts val="9349"/>
              </a:lnSpc>
            </a:pPr>
            <a:r>
              <a:rPr lang="en-US" sz="8499" spc="-254">
                <a:solidFill>
                  <a:srgbClr val="000000"/>
                </a:solidFill>
                <a:latin typeface="Open Sans 2 Bold"/>
              </a:rPr>
              <a:t>La combinaison ultime pour booster </a:t>
            </a:r>
            <a:r>
              <a:rPr lang="en-US" sz="8499" spc="-254">
                <a:solidFill>
                  <a:srgbClr val="00D639"/>
                </a:solidFill>
                <a:latin typeface="Open Sans 2 Bold"/>
              </a:rPr>
              <a:t>Sage 100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76722" y="2545598"/>
            <a:ext cx="2746953" cy="1210948"/>
          </a:xfrm>
          <a:custGeom>
            <a:avLst/>
            <a:gdLst/>
            <a:ahLst/>
            <a:cxnLst/>
            <a:rect r="r" b="b" t="t" l="l"/>
            <a:pathLst>
              <a:path h="1210948" w="2746953">
                <a:moveTo>
                  <a:pt x="0" y="0"/>
                </a:moveTo>
                <a:lnTo>
                  <a:pt x="2746953" y="0"/>
                </a:lnTo>
                <a:lnTo>
                  <a:pt x="2746953" y="1210949"/>
                </a:lnTo>
                <a:lnTo>
                  <a:pt x="0" y="1210949"/>
                </a:lnTo>
                <a:lnTo>
                  <a:pt x="0" y="0"/>
                </a:lnTo>
                <a:close/>
              </a:path>
            </a:pathLst>
          </a:custGeom>
          <a:blipFill>
            <a:blip r:embed="rId2"/>
            <a:stretch>
              <a:fillRect l="0" t="0" r="0" b="0"/>
            </a:stretch>
          </a:blipFill>
        </p:spPr>
      </p:sp>
      <p:sp>
        <p:nvSpPr>
          <p:cNvPr name="Freeform 3" id="3"/>
          <p:cNvSpPr/>
          <p:nvPr/>
        </p:nvSpPr>
        <p:spPr>
          <a:xfrm flipH="false" flipV="false" rot="0">
            <a:off x="661049" y="4783514"/>
            <a:ext cx="2746953" cy="1210948"/>
          </a:xfrm>
          <a:custGeom>
            <a:avLst/>
            <a:gdLst/>
            <a:ahLst/>
            <a:cxnLst/>
            <a:rect r="r" b="b" t="t" l="l"/>
            <a:pathLst>
              <a:path h="1210948" w="2746953">
                <a:moveTo>
                  <a:pt x="0" y="0"/>
                </a:moveTo>
                <a:lnTo>
                  <a:pt x="2746953" y="0"/>
                </a:lnTo>
                <a:lnTo>
                  <a:pt x="2746953" y="1210949"/>
                </a:lnTo>
                <a:lnTo>
                  <a:pt x="0" y="1210949"/>
                </a:lnTo>
                <a:lnTo>
                  <a:pt x="0" y="0"/>
                </a:lnTo>
                <a:close/>
              </a:path>
            </a:pathLst>
          </a:custGeom>
          <a:blipFill>
            <a:blip r:embed="rId2"/>
            <a:stretch>
              <a:fillRect l="0" t="0" r="0" b="0"/>
            </a:stretch>
          </a:blipFill>
        </p:spPr>
      </p:sp>
      <p:sp>
        <p:nvSpPr>
          <p:cNvPr name="Freeform 4" id="4"/>
          <p:cNvSpPr/>
          <p:nvPr/>
        </p:nvSpPr>
        <p:spPr>
          <a:xfrm flipH="false" flipV="false" rot="0">
            <a:off x="676722" y="7773650"/>
            <a:ext cx="2746953" cy="1210948"/>
          </a:xfrm>
          <a:custGeom>
            <a:avLst/>
            <a:gdLst/>
            <a:ahLst/>
            <a:cxnLst/>
            <a:rect r="r" b="b" t="t" l="l"/>
            <a:pathLst>
              <a:path h="1210948" w="2746953">
                <a:moveTo>
                  <a:pt x="0" y="0"/>
                </a:moveTo>
                <a:lnTo>
                  <a:pt x="2746953" y="0"/>
                </a:lnTo>
                <a:lnTo>
                  <a:pt x="2746953" y="1210948"/>
                </a:lnTo>
                <a:lnTo>
                  <a:pt x="0" y="1210948"/>
                </a:lnTo>
                <a:lnTo>
                  <a:pt x="0" y="0"/>
                </a:lnTo>
                <a:close/>
              </a:path>
            </a:pathLst>
          </a:custGeom>
          <a:blipFill>
            <a:blip r:embed="rId2"/>
            <a:stretch>
              <a:fillRect l="0" t="0" r="0" b="0"/>
            </a:stretch>
          </a:blipFill>
        </p:spPr>
      </p:sp>
      <p:sp>
        <p:nvSpPr>
          <p:cNvPr name="Freeform 5" id="5"/>
          <p:cNvSpPr/>
          <p:nvPr/>
        </p:nvSpPr>
        <p:spPr>
          <a:xfrm flipH="false" flipV="false" rot="0">
            <a:off x="4267723" y="4801695"/>
            <a:ext cx="2553650" cy="1192768"/>
          </a:xfrm>
          <a:custGeom>
            <a:avLst/>
            <a:gdLst/>
            <a:ahLst/>
            <a:cxnLst/>
            <a:rect r="r" b="b" t="t" l="l"/>
            <a:pathLst>
              <a:path h="1192768" w="2553650">
                <a:moveTo>
                  <a:pt x="0" y="0"/>
                </a:moveTo>
                <a:lnTo>
                  <a:pt x="2553650" y="0"/>
                </a:lnTo>
                <a:lnTo>
                  <a:pt x="2553650" y="1192768"/>
                </a:lnTo>
                <a:lnTo>
                  <a:pt x="0" y="1192768"/>
                </a:lnTo>
                <a:lnTo>
                  <a:pt x="0" y="0"/>
                </a:lnTo>
                <a:close/>
              </a:path>
            </a:pathLst>
          </a:custGeom>
          <a:blipFill>
            <a:blip r:embed="rId3"/>
            <a:stretch>
              <a:fillRect l="0" t="0" r="0" b="0"/>
            </a:stretch>
          </a:blipFill>
        </p:spPr>
      </p:sp>
      <p:sp>
        <p:nvSpPr>
          <p:cNvPr name="Freeform 6" id="6"/>
          <p:cNvSpPr/>
          <p:nvPr/>
        </p:nvSpPr>
        <p:spPr>
          <a:xfrm flipH="false" flipV="false" rot="0">
            <a:off x="4283395" y="7791831"/>
            <a:ext cx="2553650" cy="1192768"/>
          </a:xfrm>
          <a:custGeom>
            <a:avLst/>
            <a:gdLst/>
            <a:ahLst/>
            <a:cxnLst/>
            <a:rect r="r" b="b" t="t" l="l"/>
            <a:pathLst>
              <a:path h="1192768" w="2553650">
                <a:moveTo>
                  <a:pt x="0" y="0"/>
                </a:moveTo>
                <a:lnTo>
                  <a:pt x="2553651" y="0"/>
                </a:lnTo>
                <a:lnTo>
                  <a:pt x="2553651" y="1192767"/>
                </a:lnTo>
                <a:lnTo>
                  <a:pt x="0" y="1192767"/>
                </a:lnTo>
                <a:lnTo>
                  <a:pt x="0" y="0"/>
                </a:lnTo>
                <a:close/>
              </a:path>
            </a:pathLst>
          </a:custGeom>
          <a:blipFill>
            <a:blip r:embed="rId3"/>
            <a:stretch>
              <a:fillRect l="0" t="0" r="0" b="0"/>
            </a:stretch>
          </a:blipFill>
        </p:spPr>
      </p:sp>
      <p:sp>
        <p:nvSpPr>
          <p:cNvPr name="Freeform 7" id="7"/>
          <p:cNvSpPr/>
          <p:nvPr/>
        </p:nvSpPr>
        <p:spPr>
          <a:xfrm flipH="false" flipV="false" rot="0">
            <a:off x="4148287" y="2545598"/>
            <a:ext cx="2688759" cy="1271559"/>
          </a:xfrm>
          <a:custGeom>
            <a:avLst/>
            <a:gdLst/>
            <a:ahLst/>
            <a:cxnLst/>
            <a:rect r="r" b="b" t="t" l="l"/>
            <a:pathLst>
              <a:path h="1271559" w="2688759">
                <a:moveTo>
                  <a:pt x="0" y="0"/>
                </a:moveTo>
                <a:lnTo>
                  <a:pt x="2688759" y="0"/>
                </a:lnTo>
                <a:lnTo>
                  <a:pt x="2688759" y="1271559"/>
                </a:lnTo>
                <a:lnTo>
                  <a:pt x="0" y="1271559"/>
                </a:lnTo>
                <a:lnTo>
                  <a:pt x="0" y="0"/>
                </a:lnTo>
                <a:close/>
              </a:path>
            </a:pathLst>
          </a:custGeom>
          <a:blipFill>
            <a:blip r:embed="rId4"/>
            <a:stretch>
              <a:fillRect l="0" t="0" r="0" b="0"/>
            </a:stretch>
          </a:blipFill>
        </p:spPr>
      </p:sp>
      <p:sp>
        <p:nvSpPr>
          <p:cNvPr name="TextBox 8" id="8"/>
          <p:cNvSpPr txBox="true"/>
          <p:nvPr/>
        </p:nvSpPr>
        <p:spPr>
          <a:xfrm rot="0">
            <a:off x="661049" y="841674"/>
            <a:ext cx="15666713" cy="837149"/>
          </a:xfrm>
          <a:prstGeom prst="rect">
            <a:avLst/>
          </a:prstGeom>
        </p:spPr>
        <p:txBody>
          <a:bodyPr anchor="t" rtlCol="false" tIns="0" lIns="0" bIns="0" rIns="0">
            <a:spAutoFit/>
          </a:bodyPr>
          <a:lstStyle/>
          <a:p>
            <a:pPr>
              <a:lnSpc>
                <a:spcPts val="6517"/>
              </a:lnSpc>
            </a:pPr>
            <a:r>
              <a:rPr lang="en-US" sz="5925">
                <a:solidFill>
                  <a:srgbClr val="000000"/>
                </a:solidFill>
                <a:latin typeface="Open Sans 2 Bold"/>
              </a:rPr>
              <a:t>Des combinaisons selon le besoin :</a:t>
            </a:r>
          </a:p>
        </p:txBody>
      </p:sp>
      <p:sp>
        <p:nvSpPr>
          <p:cNvPr name="TextBox 9" id="9"/>
          <p:cNvSpPr txBox="true"/>
          <p:nvPr/>
        </p:nvSpPr>
        <p:spPr>
          <a:xfrm rot="0">
            <a:off x="3662277" y="2938517"/>
            <a:ext cx="517180" cy="466671"/>
          </a:xfrm>
          <a:prstGeom prst="rect">
            <a:avLst/>
          </a:prstGeom>
        </p:spPr>
        <p:txBody>
          <a:bodyPr anchor="t" rtlCol="false" tIns="0" lIns="0" bIns="0" rIns="0">
            <a:spAutoFit/>
          </a:bodyPr>
          <a:lstStyle/>
          <a:p>
            <a:pPr marL="0" indent="0" lvl="0">
              <a:lnSpc>
                <a:spcPts val="3899"/>
              </a:lnSpc>
            </a:pPr>
            <a:r>
              <a:rPr lang="en-US" sz="2999">
                <a:solidFill>
                  <a:srgbClr val="444444"/>
                </a:solidFill>
                <a:latin typeface="Open Sans 2"/>
              </a:rPr>
              <a:t>+</a:t>
            </a:r>
          </a:p>
        </p:txBody>
      </p:sp>
      <p:sp>
        <p:nvSpPr>
          <p:cNvPr name="TextBox 10" id="10"/>
          <p:cNvSpPr txBox="true"/>
          <p:nvPr/>
        </p:nvSpPr>
        <p:spPr>
          <a:xfrm rot="0">
            <a:off x="3646604" y="5176433"/>
            <a:ext cx="517180" cy="466671"/>
          </a:xfrm>
          <a:prstGeom prst="rect">
            <a:avLst/>
          </a:prstGeom>
        </p:spPr>
        <p:txBody>
          <a:bodyPr anchor="t" rtlCol="false" tIns="0" lIns="0" bIns="0" rIns="0">
            <a:spAutoFit/>
          </a:bodyPr>
          <a:lstStyle/>
          <a:p>
            <a:pPr marL="0" indent="0" lvl="0">
              <a:lnSpc>
                <a:spcPts val="3899"/>
              </a:lnSpc>
            </a:pPr>
            <a:r>
              <a:rPr lang="en-US" sz="2999">
                <a:solidFill>
                  <a:srgbClr val="444444"/>
                </a:solidFill>
                <a:latin typeface="Open Sans 2"/>
              </a:rPr>
              <a:t>+</a:t>
            </a:r>
          </a:p>
        </p:txBody>
      </p:sp>
      <p:sp>
        <p:nvSpPr>
          <p:cNvPr name="TextBox 11" id="11"/>
          <p:cNvSpPr txBox="true"/>
          <p:nvPr/>
        </p:nvSpPr>
        <p:spPr>
          <a:xfrm rot="0">
            <a:off x="3662277" y="8166569"/>
            <a:ext cx="517180" cy="466671"/>
          </a:xfrm>
          <a:prstGeom prst="rect">
            <a:avLst/>
          </a:prstGeom>
        </p:spPr>
        <p:txBody>
          <a:bodyPr anchor="t" rtlCol="false" tIns="0" lIns="0" bIns="0" rIns="0">
            <a:spAutoFit/>
          </a:bodyPr>
          <a:lstStyle/>
          <a:p>
            <a:pPr marL="0" indent="0" lvl="0">
              <a:lnSpc>
                <a:spcPts val="3899"/>
              </a:lnSpc>
            </a:pPr>
            <a:r>
              <a:rPr lang="en-US" sz="2999">
                <a:solidFill>
                  <a:srgbClr val="444444"/>
                </a:solidFill>
                <a:latin typeface="Open Sans 2"/>
              </a:rPr>
              <a:t>+</a:t>
            </a:r>
          </a:p>
        </p:txBody>
      </p:sp>
      <p:sp>
        <p:nvSpPr>
          <p:cNvPr name="TextBox 12" id="12"/>
          <p:cNvSpPr txBox="true"/>
          <p:nvPr/>
        </p:nvSpPr>
        <p:spPr>
          <a:xfrm rot="0">
            <a:off x="7230468" y="8166569"/>
            <a:ext cx="517180" cy="466671"/>
          </a:xfrm>
          <a:prstGeom prst="rect">
            <a:avLst/>
          </a:prstGeom>
        </p:spPr>
        <p:txBody>
          <a:bodyPr anchor="t" rtlCol="false" tIns="0" lIns="0" bIns="0" rIns="0">
            <a:spAutoFit/>
          </a:bodyPr>
          <a:lstStyle/>
          <a:p>
            <a:pPr marL="0" indent="0" lvl="0">
              <a:lnSpc>
                <a:spcPts val="3899"/>
              </a:lnSpc>
            </a:pPr>
            <a:r>
              <a:rPr lang="en-US" sz="2999">
                <a:solidFill>
                  <a:srgbClr val="444444"/>
                </a:solidFill>
                <a:latin typeface="Open Sans 2"/>
              </a:rPr>
              <a:t>+</a:t>
            </a:r>
          </a:p>
        </p:txBody>
      </p:sp>
      <p:sp>
        <p:nvSpPr>
          <p:cNvPr name="Freeform 13" id="13"/>
          <p:cNvSpPr/>
          <p:nvPr/>
        </p:nvSpPr>
        <p:spPr>
          <a:xfrm flipH="false" flipV="false" rot="0">
            <a:off x="7747648" y="7713039"/>
            <a:ext cx="2688759" cy="1271559"/>
          </a:xfrm>
          <a:custGeom>
            <a:avLst/>
            <a:gdLst/>
            <a:ahLst/>
            <a:cxnLst/>
            <a:rect r="r" b="b" t="t" l="l"/>
            <a:pathLst>
              <a:path h="1271559" w="2688759">
                <a:moveTo>
                  <a:pt x="0" y="0"/>
                </a:moveTo>
                <a:lnTo>
                  <a:pt x="2688759" y="0"/>
                </a:lnTo>
                <a:lnTo>
                  <a:pt x="2688759" y="1271559"/>
                </a:lnTo>
                <a:lnTo>
                  <a:pt x="0" y="1271559"/>
                </a:lnTo>
                <a:lnTo>
                  <a:pt x="0" y="0"/>
                </a:lnTo>
                <a:close/>
              </a:path>
            </a:pathLst>
          </a:custGeom>
          <a:blipFill>
            <a:blip r:embed="rId4"/>
            <a:stretch>
              <a:fillRect l="0" t="0" r="0" b="0"/>
            </a:stretch>
          </a:blipFill>
        </p:spPr>
      </p:sp>
      <p:sp>
        <p:nvSpPr>
          <p:cNvPr name="TextBox 14" id="14"/>
          <p:cNvSpPr txBox="true"/>
          <p:nvPr/>
        </p:nvSpPr>
        <p:spPr>
          <a:xfrm rot="0">
            <a:off x="7561657" y="2908212"/>
            <a:ext cx="10049621" cy="466626"/>
          </a:xfrm>
          <a:prstGeom prst="rect">
            <a:avLst/>
          </a:prstGeom>
        </p:spPr>
        <p:txBody>
          <a:bodyPr anchor="t" rtlCol="false" tIns="0" lIns="0" bIns="0" rIns="0">
            <a:spAutoFit/>
          </a:bodyPr>
          <a:lstStyle/>
          <a:p>
            <a:pPr marL="0" indent="0" lvl="0">
              <a:lnSpc>
                <a:spcPts val="3899"/>
              </a:lnSpc>
            </a:pPr>
            <a:r>
              <a:rPr lang="en-US" sz="2999">
                <a:solidFill>
                  <a:srgbClr val="000000"/>
                </a:solidFill>
                <a:latin typeface="Open Sans 2"/>
              </a:rPr>
              <a:t>= Pour enrichir et modifier les données Sage en masse</a:t>
            </a:r>
          </a:p>
        </p:txBody>
      </p:sp>
      <p:sp>
        <p:nvSpPr>
          <p:cNvPr name="TextBox 15" id="15"/>
          <p:cNvSpPr txBox="true"/>
          <p:nvPr/>
        </p:nvSpPr>
        <p:spPr>
          <a:xfrm rot="0">
            <a:off x="7678623" y="4669416"/>
            <a:ext cx="10049621" cy="1438275"/>
          </a:xfrm>
          <a:prstGeom prst="rect">
            <a:avLst/>
          </a:prstGeom>
        </p:spPr>
        <p:txBody>
          <a:bodyPr anchor="t" rtlCol="false" tIns="0" lIns="0" bIns="0" rIns="0">
            <a:spAutoFit/>
          </a:bodyPr>
          <a:lstStyle/>
          <a:p>
            <a:pPr marL="0" indent="0" lvl="0">
              <a:lnSpc>
                <a:spcPts val="3899"/>
              </a:lnSpc>
            </a:pPr>
            <a:r>
              <a:rPr lang="en-US" sz="2999">
                <a:solidFill>
                  <a:srgbClr val="444444"/>
                </a:solidFill>
                <a:latin typeface="Open Sans 2"/>
              </a:rPr>
              <a:t>= Pour la création de catalogues et de documents techniques ou commerciaux depuis la BDD Sage enrichie (en français ou en plusieures langues)</a:t>
            </a:r>
          </a:p>
        </p:txBody>
      </p:sp>
      <p:sp>
        <p:nvSpPr>
          <p:cNvPr name="TextBox 16" id="16"/>
          <p:cNvSpPr txBox="true"/>
          <p:nvPr/>
        </p:nvSpPr>
        <p:spPr>
          <a:xfrm rot="0">
            <a:off x="10826932" y="7546621"/>
            <a:ext cx="7079213" cy="1437978"/>
          </a:xfrm>
          <a:prstGeom prst="rect">
            <a:avLst/>
          </a:prstGeom>
        </p:spPr>
        <p:txBody>
          <a:bodyPr anchor="t" rtlCol="false" tIns="0" lIns="0" bIns="0" rIns="0">
            <a:spAutoFit/>
          </a:bodyPr>
          <a:lstStyle/>
          <a:p>
            <a:pPr marL="0" indent="0" lvl="0">
              <a:lnSpc>
                <a:spcPts val="3899"/>
              </a:lnSpc>
            </a:pPr>
            <a:r>
              <a:rPr lang="en-US" sz="2999">
                <a:solidFill>
                  <a:srgbClr val="000000"/>
                </a:solidFill>
                <a:latin typeface="Open Sans 2"/>
              </a:rPr>
              <a:t>= Pour une optimisation plus complète des données de Sage 100 afin de  gagner encore plus de temps.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DAF6zk1IZf0</dc:identifier>
  <dcterms:modified xsi:type="dcterms:W3CDTF">2011-08-01T06:04:30Z</dcterms:modified>
  <cp:revision>1</cp:revision>
  <dc:title>Pitch Wise Up Scribe v2</dc:title>
</cp:coreProperties>
</file>